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3"/>
  </p:notesMasterIdLst>
  <p:sldIdLst>
    <p:sldId id="256" r:id="rId2"/>
    <p:sldId id="275" r:id="rId3"/>
    <p:sldId id="276" r:id="rId4"/>
    <p:sldId id="273" r:id="rId5"/>
    <p:sldId id="277" r:id="rId6"/>
    <p:sldId id="282" r:id="rId7"/>
    <p:sldId id="283" r:id="rId8"/>
    <p:sldId id="272" r:id="rId9"/>
    <p:sldId id="268" r:id="rId10"/>
    <p:sldId id="270" r:id="rId11"/>
    <p:sldId id="269" r:id="rId12"/>
    <p:sldId id="274" r:id="rId13"/>
    <p:sldId id="279" r:id="rId14"/>
    <p:sldId id="280" r:id="rId15"/>
    <p:sldId id="311" r:id="rId16"/>
    <p:sldId id="302" r:id="rId17"/>
    <p:sldId id="301" r:id="rId18"/>
    <p:sldId id="345" r:id="rId19"/>
    <p:sldId id="344" r:id="rId20"/>
    <p:sldId id="343" r:id="rId21"/>
    <p:sldId id="342" r:id="rId22"/>
    <p:sldId id="348" r:id="rId23"/>
    <p:sldId id="340" r:id="rId24"/>
    <p:sldId id="339" r:id="rId25"/>
    <p:sldId id="347" r:id="rId26"/>
    <p:sldId id="346" r:id="rId27"/>
    <p:sldId id="331" r:id="rId28"/>
    <p:sldId id="349" r:id="rId29"/>
    <p:sldId id="285" r:id="rId30"/>
    <p:sldId id="286" r:id="rId31"/>
    <p:sldId id="284" r:id="rId32"/>
    <p:sldId id="287" r:id="rId33"/>
    <p:sldId id="288" r:id="rId34"/>
    <p:sldId id="289" r:id="rId35"/>
    <p:sldId id="291" r:id="rId36"/>
    <p:sldId id="292" r:id="rId37"/>
    <p:sldId id="294" r:id="rId38"/>
    <p:sldId id="293" r:id="rId39"/>
    <p:sldId id="306" r:id="rId40"/>
    <p:sldId id="321" r:id="rId41"/>
    <p:sldId id="327" r:id="rId42"/>
    <p:sldId id="337" r:id="rId43"/>
    <p:sldId id="328" r:id="rId44"/>
    <p:sldId id="336" r:id="rId45"/>
    <p:sldId id="309" r:id="rId46"/>
    <p:sldId id="313" r:id="rId47"/>
    <p:sldId id="316" r:id="rId48"/>
    <p:sldId id="263" r:id="rId49"/>
    <p:sldId id="319" r:id="rId50"/>
    <p:sldId id="325" r:id="rId51"/>
    <p:sldId id="335" r:id="rId52"/>
    <p:sldId id="334" r:id="rId53"/>
    <p:sldId id="333" r:id="rId54"/>
    <p:sldId id="332" r:id="rId55"/>
    <p:sldId id="351" r:id="rId56"/>
    <p:sldId id="350" r:id="rId57"/>
    <p:sldId id="260" r:id="rId58"/>
    <p:sldId id="262" r:id="rId59"/>
    <p:sldId id="264" r:id="rId60"/>
    <p:sldId id="266" r:id="rId61"/>
    <p:sldId id="265"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ge de garde" id="{88D1DA89-7A00-49AE-BB38-D2ACC272842A}">
          <p14:sldIdLst>
            <p14:sldId id="256"/>
          </p14:sldIdLst>
        </p14:section>
        <p14:section name="Presentation  Kofert + OCP" id="{9C8DD9E4-4191-4B8D-ADE6-1DC013342515}">
          <p14:sldIdLst>
            <p14:sldId id="275"/>
            <p14:sldId id="276"/>
            <p14:sldId id="273"/>
            <p14:sldId id="277"/>
            <p14:sldId id="282"/>
            <p14:sldId id="283"/>
            <p14:sldId id="272"/>
          </p14:sldIdLst>
        </p14:section>
        <p14:section name="Marché des engrais et problématique" id="{7EE075DE-BDCF-4672-8D02-4CF46327C034}">
          <p14:sldIdLst>
            <p14:sldId id="268"/>
            <p14:sldId id="270"/>
            <p14:sldId id="269"/>
          </p14:sldIdLst>
        </p14:section>
        <p14:section name="S&amp;OP et sert à quoi" id="{F61ABB03-94B0-41DF-B77D-58D44AFAD017}">
          <p14:sldIdLst/>
        </p14:section>
        <p14:section name="Plan" id="{0112F0CE-8202-4F98-892D-C1D0E148E67A}">
          <p14:sldIdLst>
            <p14:sldId id="274"/>
          </p14:sldIdLst>
        </p14:section>
        <p14:section name="Vue globale du S&amp;op" id="{CC667731-1F7F-4E49-A5CC-DC6504B7A08F}">
          <p14:sldIdLst>
            <p14:sldId id="279"/>
            <p14:sldId id="280"/>
          </p14:sldIdLst>
        </p14:section>
        <p14:section name="Market model" id="{B21D157D-A99A-4B9D-B6DC-30FD9495C63F}">
          <p14:sldIdLst>
            <p14:sldId id="311"/>
            <p14:sldId id="302"/>
            <p14:sldId id="301"/>
            <p14:sldId id="345"/>
            <p14:sldId id="344"/>
            <p14:sldId id="343"/>
            <p14:sldId id="342"/>
            <p14:sldId id="348"/>
            <p14:sldId id="340"/>
            <p14:sldId id="339"/>
            <p14:sldId id="347"/>
            <p14:sldId id="346"/>
            <p14:sldId id="331"/>
            <p14:sldId id="349"/>
          </p14:sldIdLst>
        </p14:section>
        <p14:section name="Transition" id="{2E947028-6B3B-4922-896E-1E652C7BC127}">
          <p14:sldIdLst/>
        </p14:section>
        <p14:section name="Supply Model" id="{5C521FD2-0BE1-446D-A2C7-0544211E22EC}">
          <p14:sldIdLst>
            <p14:sldId id="285"/>
            <p14:sldId id="286"/>
            <p14:sldId id="284"/>
            <p14:sldId id="287"/>
          </p14:sldIdLst>
        </p14:section>
        <p14:section name="Evaluation financiere" id="{5AD03940-79F4-4D1D-B9B1-AC987CE5CC63}">
          <p14:sldIdLst>
            <p14:sldId id="288"/>
            <p14:sldId id="289"/>
            <p14:sldId id="291"/>
          </p14:sldIdLst>
        </p14:section>
        <p14:section name="Test et Resultats  et interpretation" id="{191D8F33-4CAF-42D6-AA13-DE25A1E9CEC3}">
          <p14:sldIdLst>
            <p14:sldId id="292"/>
            <p14:sldId id="294"/>
            <p14:sldId id="293"/>
            <p14:sldId id="306"/>
            <p14:sldId id="321"/>
            <p14:sldId id="327"/>
            <p14:sldId id="337"/>
            <p14:sldId id="328"/>
          </p14:sldIdLst>
        </p14:section>
        <p14:section name="L'interface : meilleur visbilite et gestion" id="{93F9F15A-6B35-4A58-8772-22EBB87DFDE8}">
          <p14:sldIdLst>
            <p14:sldId id="336"/>
          </p14:sldIdLst>
        </p14:section>
        <p14:section name="Conclusion" id="{80577328-7AC2-411C-BF44-1EA364A7246F}">
          <p14:sldIdLst>
            <p14:sldId id="309"/>
          </p14:sldIdLst>
        </p14:section>
        <p14:section name="Perspective + amelioration" id="{A59633C0-63D3-4D93-B1BD-72AB9FF2DADC}">
          <p14:sldIdLst>
            <p14:sldId id="313"/>
            <p14:sldId id="316"/>
          </p14:sldIdLst>
        </p14:section>
        <p14:section name="Annexes" id="{78FCA832-3975-41B4-9336-8805D046DEED}">
          <p14:sldIdLst>
            <p14:sldId id="263"/>
            <p14:sldId id="319"/>
            <p14:sldId id="325"/>
            <p14:sldId id="335"/>
            <p14:sldId id="334"/>
            <p14:sldId id="333"/>
            <p14:sldId id="332"/>
            <p14:sldId id="351"/>
            <p14:sldId id="350"/>
          </p14:sldIdLst>
        </p14:section>
        <p14:section name="Template" id="{6DDD3ED2-E645-4EEF-B15F-73AC7EBD0587}">
          <p14:sldIdLst>
            <p14:sldId id="260"/>
            <p14:sldId id="262"/>
            <p14:sldId id="264"/>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479"/>
    <a:srgbClr val="58B14F"/>
    <a:srgbClr val="1F4E79"/>
    <a:srgbClr val="2E75B6"/>
    <a:srgbClr val="05668D"/>
    <a:srgbClr val="9DC3E6"/>
    <a:srgbClr val="DEEBF7"/>
    <a:srgbClr val="BDD7EE"/>
    <a:srgbClr val="5EC2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CFA78-807A-6EAD-5CE9-B7BF5D3C6309}" v="32" dt="2023-09-20T11:11:10.174"/>
    <p1510:client id="{53682C2B-B489-B9E1-FD11-55F2C98D7BB3}" v="4" dt="2023-09-21T09:36:41.474"/>
    <p1510:client id="{5FE580F3-82A7-7BB5-D301-C90B7215D71F}" v="14" dt="2023-09-20T13:34:19.304"/>
    <p1510:client id="{66B63BF1-ABC2-4642-9495-16877D5B8C6E}" v="3885" dt="2023-09-21T09:21:59.585"/>
    <p1510:client id="{99D210C7-2D0B-F6A3-9FF1-17E5B585C616}" v="1" dt="2023-09-20T10:03:02.808"/>
    <p1510:client id="{A0258FAF-BD5B-E9C1-EF57-0E2FAA41D829}" v="32" dt="2023-09-21T09:00:39.169"/>
    <p1510:client id="{C2F0A3B2-ADBE-D061-1B18-56EDA4E064C5}" v="21" dt="2023-09-20T12:10:07.728"/>
    <p1510:client id="{C90E2E94-1A89-53DC-33BE-30DE8FCF69D8}" v="30" dt="2023-09-20T21:25:25.216"/>
    <p1510:client id="{CE2FDEE7-8AE1-7BCA-ADEB-907157CCCA99}" v="2" dt="2023-09-20T18:53:38.584"/>
    <p1510:client id="{DF698987-3464-3E59-E312-0CE0D5589738}" v="76" dt="2023-09-20T21:51:50.833"/>
    <p1510:client id="{FF965201-2026-9EEA-21ED-837009104715}" v="4" dt="2023-09-21T09:20:48.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7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solidFill>
              <a:schemeClr val="bg1">
                <a:lumMod val="95000"/>
              </a:schemeClr>
            </a:solidFill>
          </c:spPr>
          <c:dPt>
            <c:idx val="0"/>
            <c:bubble3D val="0"/>
            <c:spPr>
              <a:solidFill>
                <a:srgbClr val="58B14F"/>
              </a:solidFill>
              <a:ln w="19050">
                <a:solidFill>
                  <a:schemeClr val="lt1"/>
                </a:solidFill>
              </a:ln>
              <a:effectLst/>
            </c:spPr>
            <c:extLst>
              <c:ext xmlns:c16="http://schemas.microsoft.com/office/drawing/2014/chart" uri="{C3380CC4-5D6E-409C-BE32-E72D297353CC}">
                <c16:uniqueId val="{00000001-E0E6-40D8-B4CF-A1A74965C6C3}"/>
              </c:ext>
            </c:extLst>
          </c:dPt>
          <c:dPt>
            <c:idx val="1"/>
            <c:bubble3D val="0"/>
            <c:spPr>
              <a:solidFill>
                <a:srgbClr val="58B14F"/>
              </a:solidFill>
              <a:ln w="19050">
                <a:solidFill>
                  <a:schemeClr val="lt1"/>
                </a:solidFill>
              </a:ln>
              <a:effectLst/>
            </c:spPr>
            <c:extLst>
              <c:ext xmlns:c16="http://schemas.microsoft.com/office/drawing/2014/chart" uri="{C3380CC4-5D6E-409C-BE32-E72D297353CC}">
                <c16:uniqueId val="{00000003-E0E6-40D8-B4CF-A1A74965C6C3}"/>
              </c:ext>
            </c:extLst>
          </c:dPt>
          <c:dPt>
            <c:idx val="2"/>
            <c:bubble3D val="0"/>
            <c:spPr>
              <a:solidFill>
                <a:srgbClr val="58B14F"/>
              </a:solidFill>
              <a:ln w="19050">
                <a:solidFill>
                  <a:schemeClr val="lt1"/>
                </a:solidFill>
              </a:ln>
              <a:effectLst/>
            </c:spPr>
            <c:extLst>
              <c:ext xmlns:c16="http://schemas.microsoft.com/office/drawing/2014/chart" uri="{C3380CC4-5D6E-409C-BE32-E72D297353CC}">
                <c16:uniqueId val="{00000005-E0E6-40D8-B4CF-A1A74965C6C3}"/>
              </c:ext>
            </c:extLst>
          </c:dPt>
          <c:dPt>
            <c:idx val="3"/>
            <c:bubble3D val="0"/>
            <c:spPr>
              <a:solidFill>
                <a:srgbClr val="58B14F"/>
              </a:solidFill>
              <a:ln w="19050">
                <a:solidFill>
                  <a:schemeClr val="lt1"/>
                </a:solidFill>
              </a:ln>
              <a:effectLst/>
            </c:spPr>
            <c:extLst>
              <c:ext xmlns:c16="http://schemas.microsoft.com/office/drawing/2014/chart" uri="{C3380CC4-5D6E-409C-BE32-E72D297353CC}">
                <c16:uniqueId val="{00000007-E0E6-40D8-B4CF-A1A74965C6C3}"/>
              </c:ext>
            </c:extLst>
          </c:dPt>
          <c:dPt>
            <c:idx val="4"/>
            <c:bubble3D val="0"/>
            <c:spPr>
              <a:solidFill>
                <a:srgbClr val="58B14F"/>
              </a:solidFill>
              <a:ln w="19050">
                <a:solidFill>
                  <a:schemeClr val="lt1"/>
                </a:solidFill>
              </a:ln>
              <a:effectLst/>
            </c:spPr>
            <c:extLst>
              <c:ext xmlns:c16="http://schemas.microsoft.com/office/drawing/2014/chart" uri="{C3380CC4-5D6E-409C-BE32-E72D297353CC}">
                <c16:uniqueId val="{00000009-E0E6-40D8-B4CF-A1A74965C6C3}"/>
              </c:ext>
            </c:extLst>
          </c:dPt>
          <c:dPt>
            <c:idx val="5"/>
            <c:bubble3D val="0"/>
            <c:spPr>
              <a:solidFill>
                <a:srgbClr val="58B14F"/>
              </a:solidFill>
              <a:ln w="19050">
                <a:solidFill>
                  <a:schemeClr val="lt1"/>
                </a:solidFill>
              </a:ln>
              <a:effectLst/>
            </c:spPr>
            <c:extLst>
              <c:ext xmlns:c16="http://schemas.microsoft.com/office/drawing/2014/chart" uri="{C3380CC4-5D6E-409C-BE32-E72D297353CC}">
                <c16:uniqueId val="{0000000B-E0E6-40D8-B4CF-A1A74965C6C3}"/>
              </c:ext>
            </c:extLst>
          </c:dPt>
          <c:dPt>
            <c:idx val="6"/>
            <c:bubble3D val="0"/>
            <c:spPr>
              <a:solidFill>
                <a:srgbClr val="58B14F"/>
              </a:solidFill>
              <a:ln w="19050">
                <a:solidFill>
                  <a:schemeClr val="lt1"/>
                </a:solidFill>
              </a:ln>
              <a:effectLst/>
            </c:spPr>
            <c:extLst>
              <c:ext xmlns:c16="http://schemas.microsoft.com/office/drawing/2014/chart" uri="{C3380CC4-5D6E-409C-BE32-E72D297353CC}">
                <c16:uniqueId val="{0000000D-E0E6-40D8-B4CF-A1A74965C6C3}"/>
              </c:ext>
            </c:extLst>
          </c:dPt>
          <c:dPt>
            <c:idx val="7"/>
            <c:bubble3D val="0"/>
            <c:spPr>
              <a:solidFill>
                <a:srgbClr val="58B14F"/>
              </a:solidFill>
              <a:ln w="19050">
                <a:solidFill>
                  <a:schemeClr val="lt1"/>
                </a:solidFill>
              </a:ln>
              <a:effectLst/>
            </c:spPr>
            <c:extLst>
              <c:ext xmlns:c16="http://schemas.microsoft.com/office/drawing/2014/chart" uri="{C3380CC4-5D6E-409C-BE32-E72D297353CC}">
                <c16:uniqueId val="{0000000F-E0E6-40D8-B4CF-A1A74965C6C3}"/>
              </c:ext>
            </c:extLst>
          </c:dPt>
          <c:dPt>
            <c:idx val="8"/>
            <c:bubble3D val="0"/>
            <c:spPr>
              <a:solidFill>
                <a:srgbClr val="58B14F"/>
              </a:solidFill>
              <a:ln w="19050">
                <a:solidFill>
                  <a:schemeClr val="lt1"/>
                </a:solidFill>
              </a:ln>
              <a:effectLst/>
            </c:spPr>
            <c:extLst>
              <c:ext xmlns:c16="http://schemas.microsoft.com/office/drawing/2014/chart" uri="{C3380CC4-5D6E-409C-BE32-E72D297353CC}">
                <c16:uniqueId val="{00000011-E0E6-40D8-B4CF-A1A74965C6C3}"/>
              </c:ext>
            </c:extLst>
          </c:dPt>
          <c:dPt>
            <c:idx val="9"/>
            <c:bubble3D val="0"/>
            <c:spPr>
              <a:solidFill>
                <a:srgbClr val="58B14F"/>
              </a:solidFill>
              <a:ln w="19050">
                <a:solidFill>
                  <a:schemeClr val="lt1"/>
                </a:solidFill>
              </a:ln>
              <a:effectLst/>
            </c:spPr>
            <c:extLst>
              <c:ext xmlns:c16="http://schemas.microsoft.com/office/drawing/2014/chart" uri="{C3380CC4-5D6E-409C-BE32-E72D297353CC}">
                <c16:uniqueId val="{00000013-E0E6-40D8-B4CF-A1A74965C6C3}"/>
              </c:ext>
            </c:extLst>
          </c:dPt>
          <c:dPt>
            <c:idx val="10"/>
            <c:bubble3D val="0"/>
            <c:spPr>
              <a:solidFill>
                <a:srgbClr val="58B14F"/>
              </a:solidFill>
              <a:ln w="19050">
                <a:solidFill>
                  <a:schemeClr val="lt1"/>
                </a:solidFill>
              </a:ln>
              <a:effectLst/>
            </c:spPr>
            <c:extLst>
              <c:ext xmlns:c16="http://schemas.microsoft.com/office/drawing/2014/chart" uri="{C3380CC4-5D6E-409C-BE32-E72D297353CC}">
                <c16:uniqueId val="{00000015-E0E6-40D8-B4CF-A1A74965C6C3}"/>
              </c:ext>
            </c:extLst>
          </c:dPt>
          <c:dPt>
            <c:idx val="11"/>
            <c:bubble3D val="0"/>
            <c:spPr>
              <a:solidFill>
                <a:srgbClr val="58B14F"/>
              </a:solidFill>
              <a:ln w="19050">
                <a:solidFill>
                  <a:schemeClr val="lt1"/>
                </a:solidFill>
              </a:ln>
              <a:effectLst/>
            </c:spPr>
            <c:extLst>
              <c:ext xmlns:c16="http://schemas.microsoft.com/office/drawing/2014/chart" uri="{C3380CC4-5D6E-409C-BE32-E72D297353CC}">
                <c16:uniqueId val="{00000017-E0E6-40D8-B4CF-A1A74965C6C3}"/>
              </c:ext>
            </c:extLst>
          </c:dPt>
          <c:dPt>
            <c:idx val="12"/>
            <c:bubble3D val="0"/>
            <c:spPr>
              <a:solidFill>
                <a:srgbClr val="58B14F"/>
              </a:solidFill>
              <a:ln w="19050">
                <a:solidFill>
                  <a:schemeClr val="lt1"/>
                </a:solidFill>
              </a:ln>
              <a:effectLst/>
            </c:spPr>
            <c:extLst>
              <c:ext xmlns:c16="http://schemas.microsoft.com/office/drawing/2014/chart" uri="{C3380CC4-5D6E-409C-BE32-E72D297353CC}">
                <c16:uniqueId val="{00000019-E0E6-40D8-B4CF-A1A74965C6C3}"/>
              </c:ext>
            </c:extLst>
          </c:dPt>
          <c:dPt>
            <c:idx val="13"/>
            <c:bubble3D val="0"/>
            <c:spPr>
              <a:solidFill>
                <a:srgbClr val="58B14F"/>
              </a:solidFill>
              <a:ln w="19050">
                <a:solidFill>
                  <a:schemeClr val="lt1"/>
                </a:solidFill>
              </a:ln>
              <a:effectLst/>
            </c:spPr>
            <c:extLst>
              <c:ext xmlns:c16="http://schemas.microsoft.com/office/drawing/2014/chart" uri="{C3380CC4-5D6E-409C-BE32-E72D297353CC}">
                <c16:uniqueId val="{0000001B-E0E6-40D8-B4CF-A1A74965C6C3}"/>
              </c:ext>
            </c:extLst>
          </c:dPt>
          <c:dPt>
            <c:idx val="14"/>
            <c:bubble3D val="0"/>
            <c:spPr>
              <a:solidFill>
                <a:srgbClr val="F2F2F2"/>
              </a:solidFill>
              <a:ln w="19050">
                <a:solidFill>
                  <a:schemeClr val="lt1"/>
                </a:solidFill>
              </a:ln>
              <a:effectLst/>
            </c:spPr>
            <c:extLst>
              <c:ext xmlns:c16="http://schemas.microsoft.com/office/drawing/2014/chart" uri="{C3380CC4-5D6E-409C-BE32-E72D297353CC}">
                <c16:uniqueId val="{0000001D-E0E6-40D8-B4CF-A1A74965C6C3}"/>
              </c:ext>
            </c:extLst>
          </c:dPt>
          <c:dPt>
            <c:idx val="15"/>
            <c:bubble3D val="0"/>
            <c:spPr>
              <a:solidFill>
                <a:srgbClr val="F2F2F2"/>
              </a:solidFill>
              <a:ln w="19050">
                <a:solidFill>
                  <a:schemeClr val="lt1"/>
                </a:solidFill>
              </a:ln>
              <a:effectLst/>
            </c:spPr>
            <c:extLst>
              <c:ext xmlns:c16="http://schemas.microsoft.com/office/drawing/2014/chart" uri="{C3380CC4-5D6E-409C-BE32-E72D297353CC}">
                <c16:uniqueId val="{0000001F-E0E6-40D8-B4CF-A1A74965C6C3}"/>
              </c:ext>
            </c:extLst>
          </c:dPt>
          <c:dPt>
            <c:idx val="16"/>
            <c:bubble3D val="0"/>
            <c:spPr>
              <a:solidFill>
                <a:srgbClr val="F2F2F2"/>
              </a:solidFill>
              <a:ln w="19050">
                <a:solidFill>
                  <a:schemeClr val="lt1"/>
                </a:solidFill>
              </a:ln>
              <a:effectLst/>
            </c:spPr>
            <c:extLst>
              <c:ext xmlns:c16="http://schemas.microsoft.com/office/drawing/2014/chart" uri="{C3380CC4-5D6E-409C-BE32-E72D297353CC}">
                <c16:uniqueId val="{00000021-E0E6-40D8-B4CF-A1A74965C6C3}"/>
              </c:ext>
            </c:extLst>
          </c:dPt>
          <c:dPt>
            <c:idx val="17"/>
            <c:bubble3D val="0"/>
            <c:spPr>
              <a:solidFill>
                <a:srgbClr val="F2F2F2"/>
              </a:solidFill>
              <a:ln w="19050">
                <a:solidFill>
                  <a:schemeClr val="lt1"/>
                </a:solidFill>
              </a:ln>
              <a:effectLst/>
            </c:spPr>
            <c:extLst>
              <c:ext xmlns:c16="http://schemas.microsoft.com/office/drawing/2014/chart" uri="{C3380CC4-5D6E-409C-BE32-E72D297353CC}">
                <c16:uniqueId val="{00000023-E0E6-40D8-B4CF-A1A74965C6C3}"/>
              </c:ext>
            </c:extLst>
          </c:dPt>
          <c:dPt>
            <c:idx val="18"/>
            <c:bubble3D val="0"/>
            <c:spPr>
              <a:solidFill>
                <a:srgbClr val="F2F2F2"/>
              </a:solidFill>
              <a:ln w="19050">
                <a:solidFill>
                  <a:schemeClr val="lt1"/>
                </a:solidFill>
              </a:ln>
              <a:effectLst/>
            </c:spPr>
            <c:extLst>
              <c:ext xmlns:c16="http://schemas.microsoft.com/office/drawing/2014/chart" uri="{C3380CC4-5D6E-409C-BE32-E72D297353CC}">
                <c16:uniqueId val="{00000025-E0E6-40D8-B4CF-A1A74965C6C3}"/>
              </c:ext>
            </c:extLst>
          </c:dPt>
          <c:dPt>
            <c:idx val="19"/>
            <c:bubble3D val="0"/>
            <c:spPr>
              <a:solidFill>
                <a:srgbClr val="F2F2F2"/>
              </a:solidFill>
              <a:ln w="19050">
                <a:solidFill>
                  <a:schemeClr val="lt1"/>
                </a:solidFill>
              </a:ln>
              <a:effectLst/>
            </c:spPr>
            <c:extLst>
              <c:ext xmlns:c16="http://schemas.microsoft.com/office/drawing/2014/chart" uri="{C3380CC4-5D6E-409C-BE32-E72D297353CC}">
                <c16:uniqueId val="{00000027-E0E6-40D8-B4CF-A1A74965C6C3}"/>
              </c:ext>
            </c:extLst>
          </c:dPt>
          <c:dPt>
            <c:idx val="20"/>
            <c:bubble3D val="0"/>
            <c:spPr>
              <a:solidFill>
                <a:srgbClr val="F2F2F2"/>
              </a:solidFill>
              <a:ln w="19050">
                <a:solidFill>
                  <a:schemeClr val="lt1"/>
                </a:solidFill>
              </a:ln>
              <a:effectLst/>
            </c:spPr>
            <c:extLst>
              <c:ext xmlns:c16="http://schemas.microsoft.com/office/drawing/2014/chart" uri="{C3380CC4-5D6E-409C-BE32-E72D297353CC}">
                <c16:uniqueId val="{00000029-E0E6-40D8-B4CF-A1A74965C6C3}"/>
              </c:ext>
            </c:extLst>
          </c:dPt>
          <c:dPt>
            <c:idx val="21"/>
            <c:bubble3D val="0"/>
            <c:spPr>
              <a:solidFill>
                <a:srgbClr val="F2F2F2"/>
              </a:solidFill>
              <a:ln w="19050">
                <a:solidFill>
                  <a:schemeClr val="lt1"/>
                </a:solidFill>
              </a:ln>
              <a:effectLst/>
            </c:spPr>
            <c:extLst>
              <c:ext xmlns:c16="http://schemas.microsoft.com/office/drawing/2014/chart" uri="{C3380CC4-5D6E-409C-BE32-E72D297353CC}">
                <c16:uniqueId val="{0000002B-E0E6-40D8-B4CF-A1A74965C6C3}"/>
              </c:ext>
            </c:extLst>
          </c:dPt>
          <c:dPt>
            <c:idx val="22"/>
            <c:bubble3D val="0"/>
            <c:spPr>
              <a:solidFill>
                <a:srgbClr val="F2F2F2"/>
              </a:solidFill>
              <a:ln w="19050">
                <a:solidFill>
                  <a:schemeClr val="lt1"/>
                </a:solidFill>
              </a:ln>
              <a:effectLst/>
            </c:spPr>
            <c:extLst>
              <c:ext xmlns:c16="http://schemas.microsoft.com/office/drawing/2014/chart" uri="{C3380CC4-5D6E-409C-BE32-E72D297353CC}">
                <c16:uniqueId val="{0000002D-E0E6-40D8-B4CF-A1A74965C6C3}"/>
              </c:ext>
            </c:extLst>
          </c:dPt>
          <c:dPt>
            <c:idx val="23"/>
            <c:bubble3D val="0"/>
            <c:spPr>
              <a:solidFill>
                <a:srgbClr val="F2F2F2"/>
              </a:solidFill>
              <a:ln w="19050">
                <a:solidFill>
                  <a:schemeClr val="lt1"/>
                </a:solidFill>
              </a:ln>
              <a:effectLst/>
            </c:spPr>
            <c:extLst>
              <c:ext xmlns:c16="http://schemas.microsoft.com/office/drawing/2014/chart" uri="{C3380CC4-5D6E-409C-BE32-E72D297353CC}">
                <c16:uniqueId val="{0000002F-E0E6-40D8-B4CF-A1A74965C6C3}"/>
              </c:ext>
            </c:extLst>
          </c:dPt>
          <c:dPt>
            <c:idx val="24"/>
            <c:bubble3D val="0"/>
            <c:spPr>
              <a:solidFill>
                <a:srgbClr val="F2F2F2"/>
              </a:solidFill>
              <a:ln w="19050">
                <a:solidFill>
                  <a:schemeClr val="lt1"/>
                </a:solidFill>
              </a:ln>
              <a:effectLst/>
            </c:spPr>
            <c:extLst>
              <c:ext xmlns:c16="http://schemas.microsoft.com/office/drawing/2014/chart" uri="{C3380CC4-5D6E-409C-BE32-E72D297353CC}">
                <c16:uniqueId val="{00000031-E0E6-40D8-B4CF-A1A74965C6C3}"/>
              </c:ext>
            </c:extLst>
          </c:dPt>
          <c:dPt>
            <c:idx val="2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3-E0E6-40D8-B4CF-A1A74965C6C3}"/>
              </c:ext>
            </c:extLst>
          </c:dPt>
          <c:dPt>
            <c:idx val="2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5-E0E6-40D8-B4CF-A1A74965C6C3}"/>
              </c:ext>
            </c:extLst>
          </c:dPt>
          <c:dPt>
            <c:idx val="2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7-E0E6-40D8-B4CF-A1A74965C6C3}"/>
              </c:ext>
            </c:extLst>
          </c:dPt>
          <c:dPt>
            <c:idx val="2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9-E0E6-40D8-B4CF-A1A74965C6C3}"/>
              </c:ext>
            </c:extLst>
          </c:dPt>
          <c:dPt>
            <c:idx val="2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B-E0E6-40D8-B4CF-A1A74965C6C3}"/>
              </c:ext>
            </c:extLst>
          </c:dPt>
          <c:dPt>
            <c:idx val="3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D-E0E6-40D8-B4CF-A1A74965C6C3}"/>
              </c:ext>
            </c:extLst>
          </c:dPt>
          <c:dPt>
            <c:idx val="3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F-E0E6-40D8-B4CF-A1A74965C6C3}"/>
              </c:ext>
            </c:extLst>
          </c:dPt>
          <c:dPt>
            <c:idx val="3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1-E0E6-40D8-B4CF-A1A74965C6C3}"/>
              </c:ext>
            </c:extLst>
          </c:dPt>
          <c:dPt>
            <c:idx val="3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3-E0E6-40D8-B4CF-A1A74965C6C3}"/>
              </c:ext>
            </c:extLst>
          </c:dPt>
          <c:dPt>
            <c:idx val="3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5-E0E6-40D8-B4CF-A1A74965C6C3}"/>
              </c:ext>
            </c:extLst>
          </c:dPt>
          <c:dPt>
            <c:idx val="3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7-E0E6-40D8-B4CF-A1A74965C6C3}"/>
              </c:ext>
            </c:extLst>
          </c:dPt>
          <c:dPt>
            <c:idx val="3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9-E0E6-40D8-B4CF-A1A74965C6C3}"/>
              </c:ext>
            </c:extLst>
          </c:dPt>
          <c:dPt>
            <c:idx val="3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B-E0E6-40D8-B4CF-A1A74965C6C3}"/>
              </c:ext>
            </c:extLst>
          </c:dPt>
          <c:dPt>
            <c:idx val="3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D-E0E6-40D8-B4CF-A1A74965C6C3}"/>
              </c:ext>
            </c:extLst>
          </c:dPt>
          <c:dPt>
            <c:idx val="3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F-E0E6-40D8-B4CF-A1A74965C6C3}"/>
              </c:ext>
            </c:extLst>
          </c:dPt>
          <c:dPt>
            <c:idx val="4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1-E0E6-40D8-B4CF-A1A74965C6C3}"/>
              </c:ext>
            </c:extLst>
          </c:dPt>
          <c:dPt>
            <c:idx val="4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3-E0E6-40D8-B4CF-A1A74965C6C3}"/>
              </c:ext>
            </c:extLst>
          </c:dPt>
          <c:dPt>
            <c:idx val="4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5-E0E6-40D8-B4CF-A1A74965C6C3}"/>
              </c:ext>
            </c:extLst>
          </c:dPt>
          <c:dPt>
            <c:idx val="4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7-E0E6-40D8-B4CF-A1A74965C6C3}"/>
              </c:ext>
            </c:extLst>
          </c:dPt>
          <c:dPt>
            <c:idx val="4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9-E0E6-40D8-B4CF-A1A74965C6C3}"/>
              </c:ext>
            </c:extLst>
          </c:dPt>
          <c:dPt>
            <c:idx val="4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B-E0E6-40D8-B4CF-A1A74965C6C3}"/>
              </c:ext>
            </c:extLst>
          </c:dPt>
          <c:dPt>
            <c:idx val="4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D-E0E6-40D8-B4CF-A1A74965C6C3}"/>
              </c:ext>
            </c:extLst>
          </c:dPt>
          <c:dPt>
            <c:idx val="4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F-E0E6-40D8-B4CF-A1A74965C6C3}"/>
              </c:ext>
            </c:extLst>
          </c:dPt>
          <c:dPt>
            <c:idx val="4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1-E0E6-40D8-B4CF-A1A74965C6C3}"/>
              </c:ext>
            </c:extLst>
          </c:dPt>
          <c:dPt>
            <c:idx val="4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3-E0E6-40D8-B4CF-A1A74965C6C3}"/>
              </c:ext>
            </c:extLst>
          </c:dPt>
          <c:dPt>
            <c:idx val="5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5-E0E6-40D8-B4CF-A1A74965C6C3}"/>
              </c:ext>
            </c:extLst>
          </c:dPt>
          <c:dPt>
            <c:idx val="5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7-E0E6-40D8-B4CF-A1A74965C6C3}"/>
              </c:ext>
            </c:extLst>
          </c:dPt>
          <c:dPt>
            <c:idx val="5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9-E0E6-40D8-B4CF-A1A74965C6C3}"/>
              </c:ext>
            </c:extLst>
          </c:dPt>
          <c:dPt>
            <c:idx val="5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B-E0E6-40D8-B4CF-A1A74965C6C3}"/>
              </c:ext>
            </c:extLst>
          </c:dPt>
          <c:dPt>
            <c:idx val="5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D-E0E6-40D8-B4CF-A1A74965C6C3}"/>
              </c:ext>
            </c:extLst>
          </c:dPt>
          <c:dPt>
            <c:idx val="5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F-E0E6-40D8-B4CF-A1A74965C6C3}"/>
              </c:ext>
            </c:extLst>
          </c:dPt>
          <c:dPt>
            <c:idx val="5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1-E0E6-40D8-B4CF-A1A74965C6C3}"/>
              </c:ext>
            </c:extLst>
          </c:dPt>
          <c:dPt>
            <c:idx val="5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3-E0E6-40D8-B4CF-A1A74965C6C3}"/>
              </c:ext>
            </c:extLst>
          </c:dPt>
          <c:dPt>
            <c:idx val="5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5-E0E6-40D8-B4CF-A1A74965C6C3}"/>
              </c:ext>
            </c:extLst>
          </c:dPt>
          <c:dPt>
            <c:idx val="5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7-E0E6-40D8-B4CF-A1A74965C6C3}"/>
              </c:ext>
            </c:extLst>
          </c:dPt>
          <c:cat>
            <c:strRef>
              <c:f>Sheet1!$A$2:$A$61</c:f>
              <c:strCache>
                <c:ptCount val="60"/>
                <c:pt idx="0">
                  <c:v>minute 1</c:v>
                </c:pt>
                <c:pt idx="1">
                  <c:v>minute 2</c:v>
                </c:pt>
                <c:pt idx="2">
                  <c:v>minute 3</c:v>
                </c:pt>
                <c:pt idx="3">
                  <c:v>minute 4</c:v>
                </c:pt>
                <c:pt idx="4">
                  <c:v>minute 5</c:v>
                </c:pt>
                <c:pt idx="5">
                  <c:v>minute 6</c:v>
                </c:pt>
                <c:pt idx="6">
                  <c:v>minute 7</c:v>
                </c:pt>
                <c:pt idx="7">
                  <c:v>minute 8</c:v>
                </c:pt>
                <c:pt idx="8">
                  <c:v>minute 9</c:v>
                </c:pt>
                <c:pt idx="9">
                  <c:v>minute 10</c:v>
                </c:pt>
                <c:pt idx="10">
                  <c:v>minute 11</c:v>
                </c:pt>
                <c:pt idx="11">
                  <c:v>minute 12</c:v>
                </c:pt>
                <c:pt idx="12">
                  <c:v>minute 13</c:v>
                </c:pt>
                <c:pt idx="13">
                  <c:v>minute 14</c:v>
                </c:pt>
                <c:pt idx="14">
                  <c:v>minute 15</c:v>
                </c:pt>
                <c:pt idx="15">
                  <c:v>minute 16</c:v>
                </c:pt>
                <c:pt idx="16">
                  <c:v>minute 17</c:v>
                </c:pt>
                <c:pt idx="17">
                  <c:v>minute 18</c:v>
                </c:pt>
                <c:pt idx="18">
                  <c:v>minute 19</c:v>
                </c:pt>
                <c:pt idx="19">
                  <c:v>minute 20</c:v>
                </c:pt>
                <c:pt idx="20">
                  <c:v>minute 21</c:v>
                </c:pt>
                <c:pt idx="21">
                  <c:v>minute 22</c:v>
                </c:pt>
                <c:pt idx="22">
                  <c:v>minute 23</c:v>
                </c:pt>
                <c:pt idx="23">
                  <c:v>minute 24</c:v>
                </c:pt>
                <c:pt idx="24">
                  <c:v>minute 25</c:v>
                </c:pt>
                <c:pt idx="25">
                  <c:v>minute 26</c:v>
                </c:pt>
                <c:pt idx="26">
                  <c:v>minute 27</c:v>
                </c:pt>
                <c:pt idx="27">
                  <c:v>minute 28</c:v>
                </c:pt>
                <c:pt idx="28">
                  <c:v>minute 29</c:v>
                </c:pt>
                <c:pt idx="29">
                  <c:v>minute 30</c:v>
                </c:pt>
                <c:pt idx="30">
                  <c:v>minute 31</c:v>
                </c:pt>
                <c:pt idx="31">
                  <c:v>minute 32</c:v>
                </c:pt>
                <c:pt idx="32">
                  <c:v>minute 33</c:v>
                </c:pt>
                <c:pt idx="33">
                  <c:v>minute 34</c:v>
                </c:pt>
                <c:pt idx="34">
                  <c:v>minute 35</c:v>
                </c:pt>
                <c:pt idx="35">
                  <c:v>minute 36</c:v>
                </c:pt>
                <c:pt idx="36">
                  <c:v>minute 37</c:v>
                </c:pt>
                <c:pt idx="37">
                  <c:v>minute 38</c:v>
                </c:pt>
                <c:pt idx="38">
                  <c:v>minute 39</c:v>
                </c:pt>
                <c:pt idx="39">
                  <c:v>minute 40</c:v>
                </c:pt>
                <c:pt idx="40">
                  <c:v>minute 41</c:v>
                </c:pt>
                <c:pt idx="41">
                  <c:v>minute 42</c:v>
                </c:pt>
                <c:pt idx="42">
                  <c:v>minute 43</c:v>
                </c:pt>
                <c:pt idx="43">
                  <c:v>minute 44</c:v>
                </c:pt>
                <c:pt idx="44">
                  <c:v>minute 45</c:v>
                </c:pt>
                <c:pt idx="45">
                  <c:v>minute 46</c:v>
                </c:pt>
                <c:pt idx="46">
                  <c:v>minute 47</c:v>
                </c:pt>
                <c:pt idx="47">
                  <c:v>minute 48</c:v>
                </c:pt>
                <c:pt idx="48">
                  <c:v>minute 49</c:v>
                </c:pt>
                <c:pt idx="49">
                  <c:v>minute 50</c:v>
                </c:pt>
                <c:pt idx="50">
                  <c:v>minute 51</c:v>
                </c:pt>
                <c:pt idx="51">
                  <c:v>minute 52</c:v>
                </c:pt>
                <c:pt idx="52">
                  <c:v>minute 53</c:v>
                </c:pt>
                <c:pt idx="53">
                  <c:v>minute 54</c:v>
                </c:pt>
                <c:pt idx="54">
                  <c:v>minute 55</c:v>
                </c:pt>
                <c:pt idx="55">
                  <c:v>minute 56</c:v>
                </c:pt>
                <c:pt idx="56">
                  <c:v>minute 57</c:v>
                </c:pt>
                <c:pt idx="57">
                  <c:v>minute 58</c:v>
                </c:pt>
                <c:pt idx="58">
                  <c:v>minute 59</c:v>
                </c:pt>
                <c:pt idx="59">
                  <c:v>minute 60</c:v>
                </c:pt>
              </c:strCache>
            </c:strRef>
          </c:cat>
          <c:val>
            <c:numRef>
              <c:f>Sheet1!$B$2:$B$61</c:f>
              <c:numCache>
                <c:formatCode>General</c:formatCode>
                <c:ptCount val="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numCache>
            </c:numRef>
          </c:val>
          <c:extLst>
            <c:ext xmlns:c16="http://schemas.microsoft.com/office/drawing/2014/chart" uri="{C3380CC4-5D6E-409C-BE32-E72D297353CC}">
              <c16:uniqueId val="{00000078-E0E6-40D8-B4CF-A1A74965C6C3}"/>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solidFill>
              <a:schemeClr val="bg1">
                <a:lumMod val="95000"/>
              </a:schemeClr>
            </a:solidFill>
          </c:spPr>
          <c:dPt>
            <c:idx val="0"/>
            <c:bubble3D val="0"/>
            <c:spPr>
              <a:solidFill>
                <a:srgbClr val="4CB479"/>
              </a:solidFill>
              <a:ln w="19050">
                <a:solidFill>
                  <a:schemeClr val="lt1"/>
                </a:solidFill>
              </a:ln>
              <a:effectLst/>
            </c:spPr>
            <c:extLst>
              <c:ext xmlns:c16="http://schemas.microsoft.com/office/drawing/2014/chart" uri="{C3380CC4-5D6E-409C-BE32-E72D297353CC}">
                <c16:uniqueId val="{00000001-C7A7-4BF1-9A6E-4A2DAAA1DFEE}"/>
              </c:ext>
            </c:extLst>
          </c:dPt>
          <c:dPt>
            <c:idx val="1"/>
            <c:bubble3D val="0"/>
            <c:spPr>
              <a:solidFill>
                <a:srgbClr val="4CB479"/>
              </a:solidFill>
              <a:ln w="19050">
                <a:solidFill>
                  <a:schemeClr val="lt1"/>
                </a:solidFill>
              </a:ln>
              <a:effectLst/>
            </c:spPr>
            <c:extLst>
              <c:ext xmlns:c16="http://schemas.microsoft.com/office/drawing/2014/chart" uri="{C3380CC4-5D6E-409C-BE32-E72D297353CC}">
                <c16:uniqueId val="{00000003-C7A7-4BF1-9A6E-4A2DAAA1DFEE}"/>
              </c:ext>
            </c:extLst>
          </c:dPt>
          <c:dPt>
            <c:idx val="2"/>
            <c:bubble3D val="0"/>
            <c:spPr>
              <a:solidFill>
                <a:srgbClr val="4CB479"/>
              </a:solidFill>
              <a:ln w="19050">
                <a:solidFill>
                  <a:schemeClr val="lt1"/>
                </a:solidFill>
              </a:ln>
              <a:effectLst/>
            </c:spPr>
            <c:extLst>
              <c:ext xmlns:c16="http://schemas.microsoft.com/office/drawing/2014/chart" uri="{C3380CC4-5D6E-409C-BE32-E72D297353CC}">
                <c16:uniqueId val="{00000005-C7A7-4BF1-9A6E-4A2DAAA1DFEE}"/>
              </c:ext>
            </c:extLst>
          </c:dPt>
          <c:dPt>
            <c:idx val="3"/>
            <c:bubble3D val="0"/>
            <c:spPr>
              <a:solidFill>
                <a:srgbClr val="4CB479"/>
              </a:solidFill>
              <a:ln w="19050">
                <a:solidFill>
                  <a:schemeClr val="lt1"/>
                </a:solidFill>
              </a:ln>
              <a:effectLst/>
            </c:spPr>
            <c:extLst>
              <c:ext xmlns:c16="http://schemas.microsoft.com/office/drawing/2014/chart" uri="{C3380CC4-5D6E-409C-BE32-E72D297353CC}">
                <c16:uniqueId val="{00000007-C7A7-4BF1-9A6E-4A2DAAA1DFEE}"/>
              </c:ext>
            </c:extLst>
          </c:dPt>
          <c:dPt>
            <c:idx val="4"/>
            <c:bubble3D val="0"/>
            <c:spPr>
              <a:solidFill>
                <a:srgbClr val="4CB479"/>
              </a:solidFill>
              <a:ln w="19050">
                <a:solidFill>
                  <a:schemeClr val="lt1"/>
                </a:solidFill>
              </a:ln>
              <a:effectLst/>
            </c:spPr>
            <c:extLst>
              <c:ext xmlns:c16="http://schemas.microsoft.com/office/drawing/2014/chart" uri="{C3380CC4-5D6E-409C-BE32-E72D297353CC}">
                <c16:uniqueId val="{00000009-C7A7-4BF1-9A6E-4A2DAAA1DFEE}"/>
              </c:ext>
            </c:extLst>
          </c:dPt>
          <c:dPt>
            <c:idx val="5"/>
            <c:bubble3D val="0"/>
            <c:spPr>
              <a:solidFill>
                <a:srgbClr val="4CB479"/>
              </a:solidFill>
              <a:ln w="19050">
                <a:solidFill>
                  <a:schemeClr val="lt1"/>
                </a:solidFill>
              </a:ln>
              <a:effectLst/>
            </c:spPr>
            <c:extLst>
              <c:ext xmlns:c16="http://schemas.microsoft.com/office/drawing/2014/chart" uri="{C3380CC4-5D6E-409C-BE32-E72D297353CC}">
                <c16:uniqueId val="{0000000B-C7A7-4BF1-9A6E-4A2DAAA1DFEE}"/>
              </c:ext>
            </c:extLst>
          </c:dPt>
          <c:dPt>
            <c:idx val="6"/>
            <c:bubble3D val="0"/>
            <c:spPr>
              <a:solidFill>
                <a:srgbClr val="4CB479"/>
              </a:solidFill>
              <a:ln w="19050">
                <a:solidFill>
                  <a:schemeClr val="lt1"/>
                </a:solidFill>
              </a:ln>
              <a:effectLst/>
            </c:spPr>
            <c:extLst>
              <c:ext xmlns:c16="http://schemas.microsoft.com/office/drawing/2014/chart" uri="{C3380CC4-5D6E-409C-BE32-E72D297353CC}">
                <c16:uniqueId val="{0000000D-C7A7-4BF1-9A6E-4A2DAAA1DFEE}"/>
              </c:ext>
            </c:extLst>
          </c:dPt>
          <c:dPt>
            <c:idx val="7"/>
            <c:bubble3D val="0"/>
            <c:spPr>
              <a:solidFill>
                <a:srgbClr val="4CB479"/>
              </a:solidFill>
              <a:ln w="19050">
                <a:solidFill>
                  <a:schemeClr val="lt1"/>
                </a:solidFill>
              </a:ln>
              <a:effectLst/>
            </c:spPr>
            <c:extLst>
              <c:ext xmlns:c16="http://schemas.microsoft.com/office/drawing/2014/chart" uri="{C3380CC4-5D6E-409C-BE32-E72D297353CC}">
                <c16:uniqueId val="{0000000F-C7A7-4BF1-9A6E-4A2DAAA1DFEE}"/>
              </c:ext>
            </c:extLst>
          </c:dPt>
          <c:dPt>
            <c:idx val="8"/>
            <c:bubble3D val="0"/>
            <c:spPr>
              <a:solidFill>
                <a:srgbClr val="4CB479"/>
              </a:solidFill>
              <a:ln w="19050">
                <a:solidFill>
                  <a:schemeClr val="lt1"/>
                </a:solidFill>
              </a:ln>
              <a:effectLst/>
            </c:spPr>
            <c:extLst>
              <c:ext xmlns:c16="http://schemas.microsoft.com/office/drawing/2014/chart" uri="{C3380CC4-5D6E-409C-BE32-E72D297353CC}">
                <c16:uniqueId val="{00000011-C7A7-4BF1-9A6E-4A2DAAA1DFEE}"/>
              </c:ext>
            </c:extLst>
          </c:dPt>
          <c:dPt>
            <c:idx val="9"/>
            <c:bubble3D val="0"/>
            <c:spPr>
              <a:solidFill>
                <a:srgbClr val="4CB479"/>
              </a:solidFill>
              <a:ln w="19050">
                <a:solidFill>
                  <a:schemeClr val="lt1"/>
                </a:solidFill>
              </a:ln>
              <a:effectLst/>
            </c:spPr>
            <c:extLst>
              <c:ext xmlns:c16="http://schemas.microsoft.com/office/drawing/2014/chart" uri="{C3380CC4-5D6E-409C-BE32-E72D297353CC}">
                <c16:uniqueId val="{00000013-C7A7-4BF1-9A6E-4A2DAAA1DFEE}"/>
              </c:ext>
            </c:extLst>
          </c:dPt>
          <c:dPt>
            <c:idx val="10"/>
            <c:bubble3D val="0"/>
            <c:spPr>
              <a:solidFill>
                <a:srgbClr val="4CB479"/>
              </a:solidFill>
              <a:ln w="19050">
                <a:solidFill>
                  <a:schemeClr val="lt1"/>
                </a:solidFill>
              </a:ln>
              <a:effectLst/>
            </c:spPr>
            <c:extLst>
              <c:ext xmlns:c16="http://schemas.microsoft.com/office/drawing/2014/chart" uri="{C3380CC4-5D6E-409C-BE32-E72D297353CC}">
                <c16:uniqueId val="{00000015-C7A7-4BF1-9A6E-4A2DAAA1DFEE}"/>
              </c:ext>
            </c:extLst>
          </c:dPt>
          <c:dPt>
            <c:idx val="11"/>
            <c:bubble3D val="0"/>
            <c:spPr>
              <a:solidFill>
                <a:srgbClr val="F2F2F2"/>
              </a:solidFill>
              <a:ln w="19050">
                <a:solidFill>
                  <a:schemeClr val="lt1"/>
                </a:solidFill>
              </a:ln>
              <a:effectLst/>
            </c:spPr>
            <c:extLst>
              <c:ext xmlns:c16="http://schemas.microsoft.com/office/drawing/2014/chart" uri="{C3380CC4-5D6E-409C-BE32-E72D297353CC}">
                <c16:uniqueId val="{00000017-C7A7-4BF1-9A6E-4A2DAAA1DFEE}"/>
              </c:ext>
            </c:extLst>
          </c:dPt>
          <c:dPt>
            <c:idx val="12"/>
            <c:bubble3D val="0"/>
            <c:spPr>
              <a:solidFill>
                <a:srgbClr val="F2F2F2"/>
              </a:solidFill>
              <a:ln w="19050">
                <a:solidFill>
                  <a:schemeClr val="lt1"/>
                </a:solidFill>
              </a:ln>
              <a:effectLst/>
            </c:spPr>
            <c:extLst>
              <c:ext xmlns:c16="http://schemas.microsoft.com/office/drawing/2014/chart" uri="{C3380CC4-5D6E-409C-BE32-E72D297353CC}">
                <c16:uniqueId val="{00000019-C7A7-4BF1-9A6E-4A2DAAA1DFEE}"/>
              </c:ext>
            </c:extLst>
          </c:dPt>
          <c:dPt>
            <c:idx val="13"/>
            <c:bubble3D val="0"/>
            <c:spPr>
              <a:solidFill>
                <a:srgbClr val="F2F2F2"/>
              </a:solidFill>
              <a:ln w="19050">
                <a:solidFill>
                  <a:schemeClr val="lt1"/>
                </a:solidFill>
              </a:ln>
              <a:effectLst/>
            </c:spPr>
            <c:extLst>
              <c:ext xmlns:c16="http://schemas.microsoft.com/office/drawing/2014/chart" uri="{C3380CC4-5D6E-409C-BE32-E72D297353CC}">
                <c16:uniqueId val="{0000001B-C7A7-4BF1-9A6E-4A2DAAA1DFEE}"/>
              </c:ext>
            </c:extLst>
          </c:dPt>
          <c:dPt>
            <c:idx val="14"/>
            <c:bubble3D val="0"/>
            <c:spPr>
              <a:solidFill>
                <a:srgbClr val="F2F2F2"/>
              </a:solidFill>
              <a:ln w="19050">
                <a:solidFill>
                  <a:schemeClr val="lt1"/>
                </a:solidFill>
              </a:ln>
              <a:effectLst/>
            </c:spPr>
            <c:extLst>
              <c:ext xmlns:c16="http://schemas.microsoft.com/office/drawing/2014/chart" uri="{C3380CC4-5D6E-409C-BE32-E72D297353CC}">
                <c16:uniqueId val="{0000001D-C7A7-4BF1-9A6E-4A2DAAA1DFEE}"/>
              </c:ext>
            </c:extLst>
          </c:dPt>
          <c:dPt>
            <c:idx val="15"/>
            <c:bubble3D val="0"/>
            <c:spPr>
              <a:solidFill>
                <a:srgbClr val="F2F2F2"/>
              </a:solidFill>
              <a:ln w="19050">
                <a:solidFill>
                  <a:schemeClr val="lt1"/>
                </a:solidFill>
              </a:ln>
              <a:effectLst/>
            </c:spPr>
            <c:extLst>
              <c:ext xmlns:c16="http://schemas.microsoft.com/office/drawing/2014/chart" uri="{C3380CC4-5D6E-409C-BE32-E72D297353CC}">
                <c16:uniqueId val="{0000001F-C7A7-4BF1-9A6E-4A2DAAA1DFEE}"/>
              </c:ext>
            </c:extLst>
          </c:dPt>
          <c:dPt>
            <c:idx val="16"/>
            <c:bubble3D val="0"/>
            <c:spPr>
              <a:solidFill>
                <a:srgbClr val="F2F2F2"/>
              </a:solidFill>
              <a:ln w="19050">
                <a:solidFill>
                  <a:schemeClr val="lt1"/>
                </a:solidFill>
              </a:ln>
              <a:effectLst/>
            </c:spPr>
            <c:extLst>
              <c:ext xmlns:c16="http://schemas.microsoft.com/office/drawing/2014/chart" uri="{C3380CC4-5D6E-409C-BE32-E72D297353CC}">
                <c16:uniqueId val="{00000021-C7A7-4BF1-9A6E-4A2DAAA1DFEE}"/>
              </c:ext>
            </c:extLst>
          </c:dPt>
          <c:dPt>
            <c:idx val="17"/>
            <c:bubble3D val="0"/>
            <c:spPr>
              <a:solidFill>
                <a:srgbClr val="F2F2F2"/>
              </a:solidFill>
              <a:ln w="19050">
                <a:solidFill>
                  <a:schemeClr val="lt1"/>
                </a:solidFill>
              </a:ln>
              <a:effectLst/>
            </c:spPr>
            <c:extLst>
              <c:ext xmlns:c16="http://schemas.microsoft.com/office/drawing/2014/chart" uri="{C3380CC4-5D6E-409C-BE32-E72D297353CC}">
                <c16:uniqueId val="{00000023-C7A7-4BF1-9A6E-4A2DAAA1DFEE}"/>
              </c:ext>
            </c:extLst>
          </c:dPt>
          <c:dPt>
            <c:idx val="18"/>
            <c:bubble3D val="0"/>
            <c:spPr>
              <a:solidFill>
                <a:srgbClr val="F2F2F2"/>
              </a:solidFill>
              <a:ln w="19050">
                <a:solidFill>
                  <a:schemeClr val="lt1"/>
                </a:solidFill>
              </a:ln>
              <a:effectLst/>
            </c:spPr>
            <c:extLst>
              <c:ext xmlns:c16="http://schemas.microsoft.com/office/drawing/2014/chart" uri="{C3380CC4-5D6E-409C-BE32-E72D297353CC}">
                <c16:uniqueId val="{00000025-C7A7-4BF1-9A6E-4A2DAAA1DFEE}"/>
              </c:ext>
            </c:extLst>
          </c:dPt>
          <c:dPt>
            <c:idx val="19"/>
            <c:bubble3D val="0"/>
            <c:spPr>
              <a:solidFill>
                <a:srgbClr val="F2F2F2"/>
              </a:solidFill>
              <a:ln w="19050">
                <a:solidFill>
                  <a:schemeClr val="lt1"/>
                </a:solidFill>
              </a:ln>
              <a:effectLst/>
            </c:spPr>
            <c:extLst>
              <c:ext xmlns:c16="http://schemas.microsoft.com/office/drawing/2014/chart" uri="{C3380CC4-5D6E-409C-BE32-E72D297353CC}">
                <c16:uniqueId val="{00000027-C7A7-4BF1-9A6E-4A2DAAA1DFEE}"/>
              </c:ext>
            </c:extLst>
          </c:dPt>
          <c:dPt>
            <c:idx val="20"/>
            <c:bubble3D val="0"/>
            <c:spPr>
              <a:solidFill>
                <a:srgbClr val="F2F2F2"/>
              </a:solidFill>
              <a:ln w="19050">
                <a:solidFill>
                  <a:schemeClr val="lt1"/>
                </a:solidFill>
              </a:ln>
              <a:effectLst/>
            </c:spPr>
            <c:extLst>
              <c:ext xmlns:c16="http://schemas.microsoft.com/office/drawing/2014/chart" uri="{C3380CC4-5D6E-409C-BE32-E72D297353CC}">
                <c16:uniqueId val="{00000029-C7A7-4BF1-9A6E-4A2DAAA1DFEE}"/>
              </c:ext>
            </c:extLst>
          </c:dPt>
          <c:dPt>
            <c:idx val="21"/>
            <c:bubble3D val="0"/>
            <c:spPr>
              <a:solidFill>
                <a:srgbClr val="F2F2F2"/>
              </a:solidFill>
              <a:ln w="19050">
                <a:solidFill>
                  <a:schemeClr val="lt1"/>
                </a:solidFill>
              </a:ln>
              <a:effectLst/>
            </c:spPr>
            <c:extLst>
              <c:ext xmlns:c16="http://schemas.microsoft.com/office/drawing/2014/chart" uri="{C3380CC4-5D6E-409C-BE32-E72D297353CC}">
                <c16:uniqueId val="{0000002B-C7A7-4BF1-9A6E-4A2DAAA1DFEE}"/>
              </c:ext>
            </c:extLst>
          </c:dPt>
          <c:dPt>
            <c:idx val="22"/>
            <c:bubble3D val="0"/>
            <c:spPr>
              <a:solidFill>
                <a:srgbClr val="F2F2F2"/>
              </a:solidFill>
              <a:ln w="19050">
                <a:solidFill>
                  <a:schemeClr val="lt1"/>
                </a:solidFill>
              </a:ln>
              <a:effectLst/>
            </c:spPr>
            <c:extLst>
              <c:ext xmlns:c16="http://schemas.microsoft.com/office/drawing/2014/chart" uri="{C3380CC4-5D6E-409C-BE32-E72D297353CC}">
                <c16:uniqueId val="{0000002D-C7A7-4BF1-9A6E-4A2DAAA1DFEE}"/>
              </c:ext>
            </c:extLst>
          </c:dPt>
          <c:dPt>
            <c:idx val="23"/>
            <c:bubble3D val="0"/>
            <c:spPr>
              <a:solidFill>
                <a:srgbClr val="F2F2F2"/>
              </a:solidFill>
              <a:ln w="19050">
                <a:solidFill>
                  <a:schemeClr val="lt1"/>
                </a:solidFill>
              </a:ln>
              <a:effectLst/>
            </c:spPr>
            <c:extLst>
              <c:ext xmlns:c16="http://schemas.microsoft.com/office/drawing/2014/chart" uri="{C3380CC4-5D6E-409C-BE32-E72D297353CC}">
                <c16:uniqueId val="{0000002F-C7A7-4BF1-9A6E-4A2DAAA1DFEE}"/>
              </c:ext>
            </c:extLst>
          </c:dPt>
          <c:dPt>
            <c:idx val="24"/>
            <c:bubble3D val="0"/>
            <c:spPr>
              <a:solidFill>
                <a:srgbClr val="F2F2F2"/>
              </a:solidFill>
              <a:ln w="19050">
                <a:solidFill>
                  <a:schemeClr val="lt1"/>
                </a:solidFill>
              </a:ln>
              <a:effectLst/>
            </c:spPr>
            <c:extLst>
              <c:ext xmlns:c16="http://schemas.microsoft.com/office/drawing/2014/chart" uri="{C3380CC4-5D6E-409C-BE32-E72D297353CC}">
                <c16:uniqueId val="{00000031-C7A7-4BF1-9A6E-4A2DAAA1DFEE}"/>
              </c:ext>
            </c:extLst>
          </c:dPt>
          <c:dPt>
            <c:idx val="2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3-C7A7-4BF1-9A6E-4A2DAAA1DFEE}"/>
              </c:ext>
            </c:extLst>
          </c:dPt>
          <c:dPt>
            <c:idx val="2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5-C7A7-4BF1-9A6E-4A2DAAA1DFEE}"/>
              </c:ext>
            </c:extLst>
          </c:dPt>
          <c:dPt>
            <c:idx val="2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7-C7A7-4BF1-9A6E-4A2DAAA1DFEE}"/>
              </c:ext>
            </c:extLst>
          </c:dPt>
          <c:dPt>
            <c:idx val="2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9-C7A7-4BF1-9A6E-4A2DAAA1DFEE}"/>
              </c:ext>
            </c:extLst>
          </c:dPt>
          <c:dPt>
            <c:idx val="2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B-C7A7-4BF1-9A6E-4A2DAAA1DFEE}"/>
              </c:ext>
            </c:extLst>
          </c:dPt>
          <c:dPt>
            <c:idx val="3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D-C7A7-4BF1-9A6E-4A2DAAA1DFEE}"/>
              </c:ext>
            </c:extLst>
          </c:dPt>
          <c:dPt>
            <c:idx val="3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F-C7A7-4BF1-9A6E-4A2DAAA1DFEE}"/>
              </c:ext>
            </c:extLst>
          </c:dPt>
          <c:dPt>
            <c:idx val="3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1-C7A7-4BF1-9A6E-4A2DAAA1DFEE}"/>
              </c:ext>
            </c:extLst>
          </c:dPt>
          <c:dPt>
            <c:idx val="3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3-C7A7-4BF1-9A6E-4A2DAAA1DFEE}"/>
              </c:ext>
            </c:extLst>
          </c:dPt>
          <c:dPt>
            <c:idx val="3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5-C7A7-4BF1-9A6E-4A2DAAA1DFEE}"/>
              </c:ext>
            </c:extLst>
          </c:dPt>
          <c:dPt>
            <c:idx val="3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7-C7A7-4BF1-9A6E-4A2DAAA1DFEE}"/>
              </c:ext>
            </c:extLst>
          </c:dPt>
          <c:dPt>
            <c:idx val="3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9-C7A7-4BF1-9A6E-4A2DAAA1DFEE}"/>
              </c:ext>
            </c:extLst>
          </c:dPt>
          <c:dPt>
            <c:idx val="3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B-C7A7-4BF1-9A6E-4A2DAAA1DFEE}"/>
              </c:ext>
            </c:extLst>
          </c:dPt>
          <c:dPt>
            <c:idx val="3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D-C7A7-4BF1-9A6E-4A2DAAA1DFEE}"/>
              </c:ext>
            </c:extLst>
          </c:dPt>
          <c:dPt>
            <c:idx val="3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F-C7A7-4BF1-9A6E-4A2DAAA1DFEE}"/>
              </c:ext>
            </c:extLst>
          </c:dPt>
          <c:dPt>
            <c:idx val="4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1-C7A7-4BF1-9A6E-4A2DAAA1DFEE}"/>
              </c:ext>
            </c:extLst>
          </c:dPt>
          <c:dPt>
            <c:idx val="4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3-C7A7-4BF1-9A6E-4A2DAAA1DFEE}"/>
              </c:ext>
            </c:extLst>
          </c:dPt>
          <c:dPt>
            <c:idx val="4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5-C7A7-4BF1-9A6E-4A2DAAA1DFEE}"/>
              </c:ext>
            </c:extLst>
          </c:dPt>
          <c:dPt>
            <c:idx val="4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7-C7A7-4BF1-9A6E-4A2DAAA1DFEE}"/>
              </c:ext>
            </c:extLst>
          </c:dPt>
          <c:dPt>
            <c:idx val="4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9-C7A7-4BF1-9A6E-4A2DAAA1DFEE}"/>
              </c:ext>
            </c:extLst>
          </c:dPt>
          <c:dPt>
            <c:idx val="4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B-C7A7-4BF1-9A6E-4A2DAAA1DFEE}"/>
              </c:ext>
            </c:extLst>
          </c:dPt>
          <c:dPt>
            <c:idx val="4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D-C7A7-4BF1-9A6E-4A2DAAA1DFEE}"/>
              </c:ext>
            </c:extLst>
          </c:dPt>
          <c:dPt>
            <c:idx val="4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F-C7A7-4BF1-9A6E-4A2DAAA1DFEE}"/>
              </c:ext>
            </c:extLst>
          </c:dPt>
          <c:dPt>
            <c:idx val="4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1-C7A7-4BF1-9A6E-4A2DAAA1DFEE}"/>
              </c:ext>
            </c:extLst>
          </c:dPt>
          <c:dPt>
            <c:idx val="4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3-C7A7-4BF1-9A6E-4A2DAAA1DFEE}"/>
              </c:ext>
            </c:extLst>
          </c:dPt>
          <c:dPt>
            <c:idx val="5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5-C7A7-4BF1-9A6E-4A2DAAA1DFEE}"/>
              </c:ext>
            </c:extLst>
          </c:dPt>
          <c:dPt>
            <c:idx val="5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7-C7A7-4BF1-9A6E-4A2DAAA1DFEE}"/>
              </c:ext>
            </c:extLst>
          </c:dPt>
          <c:dPt>
            <c:idx val="5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9-C7A7-4BF1-9A6E-4A2DAAA1DFEE}"/>
              </c:ext>
            </c:extLst>
          </c:dPt>
          <c:dPt>
            <c:idx val="5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B-C7A7-4BF1-9A6E-4A2DAAA1DFEE}"/>
              </c:ext>
            </c:extLst>
          </c:dPt>
          <c:dPt>
            <c:idx val="5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D-C7A7-4BF1-9A6E-4A2DAAA1DFEE}"/>
              </c:ext>
            </c:extLst>
          </c:dPt>
          <c:dPt>
            <c:idx val="5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F-C7A7-4BF1-9A6E-4A2DAAA1DFEE}"/>
              </c:ext>
            </c:extLst>
          </c:dPt>
          <c:dPt>
            <c:idx val="5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1-C7A7-4BF1-9A6E-4A2DAAA1DFEE}"/>
              </c:ext>
            </c:extLst>
          </c:dPt>
          <c:dPt>
            <c:idx val="5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3-C7A7-4BF1-9A6E-4A2DAAA1DFEE}"/>
              </c:ext>
            </c:extLst>
          </c:dPt>
          <c:dPt>
            <c:idx val="5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5-C7A7-4BF1-9A6E-4A2DAAA1DFEE}"/>
              </c:ext>
            </c:extLst>
          </c:dPt>
          <c:dPt>
            <c:idx val="5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7-C7A7-4BF1-9A6E-4A2DAAA1DFEE}"/>
              </c:ext>
            </c:extLst>
          </c:dPt>
          <c:cat>
            <c:strRef>
              <c:f>Sheet1!$A$2:$A$61</c:f>
              <c:strCache>
                <c:ptCount val="60"/>
                <c:pt idx="0">
                  <c:v>minute 1</c:v>
                </c:pt>
                <c:pt idx="1">
                  <c:v>minute 2</c:v>
                </c:pt>
                <c:pt idx="2">
                  <c:v>minute 3</c:v>
                </c:pt>
                <c:pt idx="3">
                  <c:v>minute 4</c:v>
                </c:pt>
                <c:pt idx="4">
                  <c:v>minute 5</c:v>
                </c:pt>
                <c:pt idx="5">
                  <c:v>minute 6</c:v>
                </c:pt>
                <c:pt idx="6">
                  <c:v>minute 7</c:v>
                </c:pt>
                <c:pt idx="7">
                  <c:v>minute 8</c:v>
                </c:pt>
                <c:pt idx="8">
                  <c:v>minute 9</c:v>
                </c:pt>
                <c:pt idx="9">
                  <c:v>minute 10</c:v>
                </c:pt>
                <c:pt idx="10">
                  <c:v>minute 11</c:v>
                </c:pt>
                <c:pt idx="11">
                  <c:v>minute 12</c:v>
                </c:pt>
                <c:pt idx="12">
                  <c:v>minute 13</c:v>
                </c:pt>
                <c:pt idx="13">
                  <c:v>minute 14</c:v>
                </c:pt>
                <c:pt idx="14">
                  <c:v>minute 15</c:v>
                </c:pt>
                <c:pt idx="15">
                  <c:v>minute 16</c:v>
                </c:pt>
                <c:pt idx="16">
                  <c:v>minute 17</c:v>
                </c:pt>
                <c:pt idx="17">
                  <c:v>minute 18</c:v>
                </c:pt>
                <c:pt idx="18">
                  <c:v>minute 19</c:v>
                </c:pt>
                <c:pt idx="19">
                  <c:v>minute 20</c:v>
                </c:pt>
                <c:pt idx="20">
                  <c:v>minute 21</c:v>
                </c:pt>
                <c:pt idx="21">
                  <c:v>minute 22</c:v>
                </c:pt>
                <c:pt idx="22">
                  <c:v>minute 23</c:v>
                </c:pt>
                <c:pt idx="23">
                  <c:v>minute 24</c:v>
                </c:pt>
                <c:pt idx="24">
                  <c:v>minute 25</c:v>
                </c:pt>
                <c:pt idx="25">
                  <c:v>minute 26</c:v>
                </c:pt>
                <c:pt idx="26">
                  <c:v>minute 27</c:v>
                </c:pt>
                <c:pt idx="27">
                  <c:v>minute 28</c:v>
                </c:pt>
                <c:pt idx="28">
                  <c:v>minute 29</c:v>
                </c:pt>
                <c:pt idx="29">
                  <c:v>minute 30</c:v>
                </c:pt>
                <c:pt idx="30">
                  <c:v>minute 31</c:v>
                </c:pt>
                <c:pt idx="31">
                  <c:v>minute 32</c:v>
                </c:pt>
                <c:pt idx="32">
                  <c:v>minute 33</c:v>
                </c:pt>
                <c:pt idx="33">
                  <c:v>minute 34</c:v>
                </c:pt>
                <c:pt idx="34">
                  <c:v>minute 35</c:v>
                </c:pt>
                <c:pt idx="35">
                  <c:v>minute 36</c:v>
                </c:pt>
                <c:pt idx="36">
                  <c:v>minute 37</c:v>
                </c:pt>
                <c:pt idx="37">
                  <c:v>minute 38</c:v>
                </c:pt>
                <c:pt idx="38">
                  <c:v>minute 39</c:v>
                </c:pt>
                <c:pt idx="39">
                  <c:v>minute 40</c:v>
                </c:pt>
                <c:pt idx="40">
                  <c:v>minute 41</c:v>
                </c:pt>
                <c:pt idx="41">
                  <c:v>minute 42</c:v>
                </c:pt>
                <c:pt idx="42">
                  <c:v>minute 43</c:v>
                </c:pt>
                <c:pt idx="43">
                  <c:v>minute 44</c:v>
                </c:pt>
                <c:pt idx="44">
                  <c:v>minute 45</c:v>
                </c:pt>
                <c:pt idx="45">
                  <c:v>minute 46</c:v>
                </c:pt>
                <c:pt idx="46">
                  <c:v>minute 47</c:v>
                </c:pt>
                <c:pt idx="47">
                  <c:v>minute 48</c:v>
                </c:pt>
                <c:pt idx="48">
                  <c:v>minute 49</c:v>
                </c:pt>
                <c:pt idx="49">
                  <c:v>minute 50</c:v>
                </c:pt>
                <c:pt idx="50">
                  <c:v>minute 51</c:v>
                </c:pt>
                <c:pt idx="51">
                  <c:v>minute 52</c:v>
                </c:pt>
                <c:pt idx="52">
                  <c:v>minute 53</c:v>
                </c:pt>
                <c:pt idx="53">
                  <c:v>minute 54</c:v>
                </c:pt>
                <c:pt idx="54">
                  <c:v>minute 55</c:v>
                </c:pt>
                <c:pt idx="55">
                  <c:v>minute 56</c:v>
                </c:pt>
                <c:pt idx="56">
                  <c:v>minute 57</c:v>
                </c:pt>
                <c:pt idx="57">
                  <c:v>minute 58</c:v>
                </c:pt>
                <c:pt idx="58">
                  <c:v>minute 59</c:v>
                </c:pt>
                <c:pt idx="59">
                  <c:v>minute 60</c:v>
                </c:pt>
              </c:strCache>
            </c:strRef>
          </c:cat>
          <c:val>
            <c:numRef>
              <c:f>Sheet1!$B$2:$B$61</c:f>
              <c:numCache>
                <c:formatCode>General</c:formatCode>
                <c:ptCount val="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numCache>
            </c:numRef>
          </c:val>
          <c:extLst>
            <c:ext xmlns:c16="http://schemas.microsoft.com/office/drawing/2014/chart" uri="{C3380CC4-5D6E-409C-BE32-E72D297353CC}">
              <c16:uniqueId val="{00000078-C7A7-4BF1-9A6E-4A2DAAA1DFEE}"/>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solidFill>
              <a:schemeClr val="bg1">
                <a:lumMod val="95000"/>
              </a:schemeClr>
            </a:solidFill>
          </c:spPr>
          <c:dPt>
            <c:idx val="0"/>
            <c:bubble3D val="0"/>
            <c:spPr>
              <a:solidFill>
                <a:srgbClr val="4CB479"/>
              </a:solidFill>
              <a:ln w="19050">
                <a:solidFill>
                  <a:schemeClr val="lt1"/>
                </a:solidFill>
              </a:ln>
              <a:effectLst/>
            </c:spPr>
            <c:extLst>
              <c:ext xmlns:c16="http://schemas.microsoft.com/office/drawing/2014/chart" uri="{C3380CC4-5D6E-409C-BE32-E72D297353CC}">
                <c16:uniqueId val="{00000001-361B-4179-8B2A-02F574FCAAA1}"/>
              </c:ext>
            </c:extLst>
          </c:dPt>
          <c:dPt>
            <c:idx val="1"/>
            <c:bubble3D val="0"/>
            <c:spPr>
              <a:solidFill>
                <a:srgbClr val="4CB479"/>
              </a:solidFill>
              <a:ln w="19050">
                <a:solidFill>
                  <a:schemeClr val="lt1"/>
                </a:solidFill>
              </a:ln>
              <a:effectLst/>
            </c:spPr>
            <c:extLst>
              <c:ext xmlns:c16="http://schemas.microsoft.com/office/drawing/2014/chart" uri="{C3380CC4-5D6E-409C-BE32-E72D297353CC}">
                <c16:uniqueId val="{00000003-361B-4179-8B2A-02F574FCAAA1}"/>
              </c:ext>
            </c:extLst>
          </c:dPt>
          <c:dPt>
            <c:idx val="2"/>
            <c:bubble3D val="0"/>
            <c:spPr>
              <a:solidFill>
                <a:srgbClr val="4CB479"/>
              </a:solidFill>
              <a:ln w="19050">
                <a:solidFill>
                  <a:schemeClr val="lt1"/>
                </a:solidFill>
              </a:ln>
              <a:effectLst/>
            </c:spPr>
            <c:extLst>
              <c:ext xmlns:c16="http://schemas.microsoft.com/office/drawing/2014/chart" uri="{C3380CC4-5D6E-409C-BE32-E72D297353CC}">
                <c16:uniqueId val="{00000005-361B-4179-8B2A-02F574FCAAA1}"/>
              </c:ext>
            </c:extLst>
          </c:dPt>
          <c:dPt>
            <c:idx val="3"/>
            <c:bubble3D val="0"/>
            <c:spPr>
              <a:solidFill>
                <a:srgbClr val="4CB479"/>
              </a:solidFill>
              <a:ln w="19050">
                <a:solidFill>
                  <a:schemeClr val="lt1"/>
                </a:solidFill>
              </a:ln>
              <a:effectLst/>
            </c:spPr>
            <c:extLst>
              <c:ext xmlns:c16="http://schemas.microsoft.com/office/drawing/2014/chart" uri="{C3380CC4-5D6E-409C-BE32-E72D297353CC}">
                <c16:uniqueId val="{00000007-361B-4179-8B2A-02F574FCAAA1}"/>
              </c:ext>
            </c:extLst>
          </c:dPt>
          <c:dPt>
            <c:idx val="4"/>
            <c:bubble3D val="0"/>
            <c:spPr>
              <a:solidFill>
                <a:srgbClr val="4CB479"/>
              </a:solidFill>
              <a:ln w="19050">
                <a:solidFill>
                  <a:schemeClr val="lt1"/>
                </a:solidFill>
              </a:ln>
              <a:effectLst/>
            </c:spPr>
            <c:extLst>
              <c:ext xmlns:c16="http://schemas.microsoft.com/office/drawing/2014/chart" uri="{C3380CC4-5D6E-409C-BE32-E72D297353CC}">
                <c16:uniqueId val="{00000009-361B-4179-8B2A-02F574FCAAA1}"/>
              </c:ext>
            </c:extLst>
          </c:dPt>
          <c:dPt>
            <c:idx val="5"/>
            <c:bubble3D val="0"/>
            <c:spPr>
              <a:solidFill>
                <a:srgbClr val="4CB479"/>
              </a:solidFill>
              <a:ln w="19050">
                <a:solidFill>
                  <a:schemeClr val="lt1"/>
                </a:solidFill>
              </a:ln>
              <a:effectLst/>
            </c:spPr>
            <c:extLst>
              <c:ext xmlns:c16="http://schemas.microsoft.com/office/drawing/2014/chart" uri="{C3380CC4-5D6E-409C-BE32-E72D297353CC}">
                <c16:uniqueId val="{0000000B-361B-4179-8B2A-02F574FCAAA1}"/>
              </c:ext>
            </c:extLst>
          </c:dPt>
          <c:dPt>
            <c:idx val="6"/>
            <c:bubble3D val="0"/>
            <c:spPr>
              <a:solidFill>
                <a:srgbClr val="4CB479"/>
              </a:solidFill>
              <a:ln w="19050">
                <a:solidFill>
                  <a:schemeClr val="lt1"/>
                </a:solidFill>
              </a:ln>
              <a:effectLst/>
            </c:spPr>
            <c:extLst>
              <c:ext xmlns:c16="http://schemas.microsoft.com/office/drawing/2014/chart" uri="{C3380CC4-5D6E-409C-BE32-E72D297353CC}">
                <c16:uniqueId val="{0000000D-361B-4179-8B2A-02F574FCAAA1}"/>
              </c:ext>
            </c:extLst>
          </c:dPt>
          <c:dPt>
            <c:idx val="7"/>
            <c:bubble3D val="0"/>
            <c:spPr>
              <a:solidFill>
                <a:srgbClr val="4CB479"/>
              </a:solidFill>
              <a:ln w="19050">
                <a:solidFill>
                  <a:schemeClr val="lt1"/>
                </a:solidFill>
              </a:ln>
              <a:effectLst/>
            </c:spPr>
            <c:extLst>
              <c:ext xmlns:c16="http://schemas.microsoft.com/office/drawing/2014/chart" uri="{C3380CC4-5D6E-409C-BE32-E72D297353CC}">
                <c16:uniqueId val="{0000000F-361B-4179-8B2A-02F574FCAAA1}"/>
              </c:ext>
            </c:extLst>
          </c:dPt>
          <c:dPt>
            <c:idx val="8"/>
            <c:bubble3D val="0"/>
            <c:spPr>
              <a:solidFill>
                <a:srgbClr val="4CB479"/>
              </a:solidFill>
              <a:ln w="19050">
                <a:solidFill>
                  <a:schemeClr val="lt1"/>
                </a:solidFill>
              </a:ln>
              <a:effectLst/>
            </c:spPr>
            <c:extLst>
              <c:ext xmlns:c16="http://schemas.microsoft.com/office/drawing/2014/chart" uri="{C3380CC4-5D6E-409C-BE32-E72D297353CC}">
                <c16:uniqueId val="{00000011-361B-4179-8B2A-02F574FCAAA1}"/>
              </c:ext>
            </c:extLst>
          </c:dPt>
          <c:dPt>
            <c:idx val="9"/>
            <c:bubble3D val="0"/>
            <c:spPr>
              <a:solidFill>
                <a:srgbClr val="4CB479"/>
              </a:solidFill>
              <a:ln w="19050">
                <a:solidFill>
                  <a:schemeClr val="lt1"/>
                </a:solidFill>
              </a:ln>
              <a:effectLst/>
            </c:spPr>
            <c:extLst>
              <c:ext xmlns:c16="http://schemas.microsoft.com/office/drawing/2014/chart" uri="{C3380CC4-5D6E-409C-BE32-E72D297353CC}">
                <c16:uniqueId val="{00000013-361B-4179-8B2A-02F574FCAAA1}"/>
              </c:ext>
            </c:extLst>
          </c:dPt>
          <c:dPt>
            <c:idx val="10"/>
            <c:bubble3D val="0"/>
            <c:spPr>
              <a:solidFill>
                <a:srgbClr val="4CB479"/>
              </a:solidFill>
              <a:ln w="19050">
                <a:solidFill>
                  <a:schemeClr val="lt1"/>
                </a:solidFill>
              </a:ln>
              <a:effectLst/>
            </c:spPr>
            <c:extLst>
              <c:ext xmlns:c16="http://schemas.microsoft.com/office/drawing/2014/chart" uri="{C3380CC4-5D6E-409C-BE32-E72D297353CC}">
                <c16:uniqueId val="{00000015-361B-4179-8B2A-02F574FCAAA1}"/>
              </c:ext>
            </c:extLst>
          </c:dPt>
          <c:dPt>
            <c:idx val="11"/>
            <c:bubble3D val="0"/>
            <c:spPr>
              <a:solidFill>
                <a:srgbClr val="4CB479"/>
              </a:solidFill>
              <a:ln w="19050">
                <a:solidFill>
                  <a:schemeClr val="lt1"/>
                </a:solidFill>
              </a:ln>
              <a:effectLst/>
            </c:spPr>
            <c:extLst>
              <c:ext xmlns:c16="http://schemas.microsoft.com/office/drawing/2014/chart" uri="{C3380CC4-5D6E-409C-BE32-E72D297353CC}">
                <c16:uniqueId val="{00000017-361B-4179-8B2A-02F574FCAAA1}"/>
              </c:ext>
            </c:extLst>
          </c:dPt>
          <c:dPt>
            <c:idx val="12"/>
            <c:bubble3D val="0"/>
            <c:spPr>
              <a:solidFill>
                <a:srgbClr val="4CB479"/>
              </a:solidFill>
              <a:ln w="19050">
                <a:solidFill>
                  <a:schemeClr val="lt1"/>
                </a:solidFill>
              </a:ln>
              <a:effectLst/>
            </c:spPr>
            <c:extLst>
              <c:ext xmlns:c16="http://schemas.microsoft.com/office/drawing/2014/chart" uri="{C3380CC4-5D6E-409C-BE32-E72D297353CC}">
                <c16:uniqueId val="{00000019-361B-4179-8B2A-02F574FCAAA1}"/>
              </c:ext>
            </c:extLst>
          </c:dPt>
          <c:dPt>
            <c:idx val="13"/>
            <c:bubble3D val="0"/>
            <c:spPr>
              <a:solidFill>
                <a:srgbClr val="4CB479"/>
              </a:solidFill>
              <a:ln w="19050">
                <a:solidFill>
                  <a:schemeClr val="lt1"/>
                </a:solidFill>
              </a:ln>
              <a:effectLst/>
            </c:spPr>
            <c:extLst>
              <c:ext xmlns:c16="http://schemas.microsoft.com/office/drawing/2014/chart" uri="{C3380CC4-5D6E-409C-BE32-E72D297353CC}">
                <c16:uniqueId val="{0000001B-361B-4179-8B2A-02F574FCAAA1}"/>
              </c:ext>
            </c:extLst>
          </c:dPt>
          <c:dPt>
            <c:idx val="14"/>
            <c:bubble3D val="0"/>
            <c:spPr>
              <a:solidFill>
                <a:srgbClr val="4CB479"/>
              </a:solidFill>
              <a:ln w="19050">
                <a:solidFill>
                  <a:schemeClr val="lt1"/>
                </a:solidFill>
              </a:ln>
              <a:effectLst/>
            </c:spPr>
            <c:extLst>
              <c:ext xmlns:c16="http://schemas.microsoft.com/office/drawing/2014/chart" uri="{C3380CC4-5D6E-409C-BE32-E72D297353CC}">
                <c16:uniqueId val="{0000001D-361B-4179-8B2A-02F574FCAAA1}"/>
              </c:ext>
            </c:extLst>
          </c:dPt>
          <c:dPt>
            <c:idx val="15"/>
            <c:bubble3D val="0"/>
            <c:spPr>
              <a:solidFill>
                <a:srgbClr val="F2F2F2"/>
              </a:solidFill>
              <a:ln w="19050">
                <a:solidFill>
                  <a:schemeClr val="lt1"/>
                </a:solidFill>
              </a:ln>
              <a:effectLst/>
            </c:spPr>
            <c:extLst>
              <c:ext xmlns:c16="http://schemas.microsoft.com/office/drawing/2014/chart" uri="{C3380CC4-5D6E-409C-BE32-E72D297353CC}">
                <c16:uniqueId val="{0000001F-361B-4179-8B2A-02F574FCAAA1}"/>
              </c:ext>
            </c:extLst>
          </c:dPt>
          <c:dPt>
            <c:idx val="16"/>
            <c:bubble3D val="0"/>
            <c:spPr>
              <a:solidFill>
                <a:srgbClr val="F2F2F2"/>
              </a:solidFill>
              <a:ln w="19050">
                <a:solidFill>
                  <a:schemeClr val="lt1"/>
                </a:solidFill>
              </a:ln>
              <a:effectLst/>
            </c:spPr>
            <c:extLst>
              <c:ext xmlns:c16="http://schemas.microsoft.com/office/drawing/2014/chart" uri="{C3380CC4-5D6E-409C-BE32-E72D297353CC}">
                <c16:uniqueId val="{00000021-361B-4179-8B2A-02F574FCAAA1}"/>
              </c:ext>
            </c:extLst>
          </c:dPt>
          <c:dPt>
            <c:idx val="17"/>
            <c:bubble3D val="0"/>
            <c:spPr>
              <a:solidFill>
                <a:srgbClr val="F2F2F2"/>
              </a:solidFill>
              <a:ln w="19050">
                <a:solidFill>
                  <a:schemeClr val="lt1"/>
                </a:solidFill>
              </a:ln>
              <a:effectLst/>
            </c:spPr>
            <c:extLst>
              <c:ext xmlns:c16="http://schemas.microsoft.com/office/drawing/2014/chart" uri="{C3380CC4-5D6E-409C-BE32-E72D297353CC}">
                <c16:uniqueId val="{00000023-361B-4179-8B2A-02F574FCAAA1}"/>
              </c:ext>
            </c:extLst>
          </c:dPt>
          <c:dPt>
            <c:idx val="18"/>
            <c:bubble3D val="0"/>
            <c:spPr>
              <a:solidFill>
                <a:srgbClr val="F2F2F2"/>
              </a:solidFill>
              <a:ln w="19050">
                <a:solidFill>
                  <a:schemeClr val="lt1"/>
                </a:solidFill>
              </a:ln>
              <a:effectLst/>
            </c:spPr>
            <c:extLst>
              <c:ext xmlns:c16="http://schemas.microsoft.com/office/drawing/2014/chart" uri="{C3380CC4-5D6E-409C-BE32-E72D297353CC}">
                <c16:uniqueId val="{00000025-361B-4179-8B2A-02F574FCAAA1}"/>
              </c:ext>
            </c:extLst>
          </c:dPt>
          <c:dPt>
            <c:idx val="19"/>
            <c:bubble3D val="0"/>
            <c:spPr>
              <a:solidFill>
                <a:srgbClr val="F2F2F2"/>
              </a:solidFill>
              <a:ln w="19050">
                <a:solidFill>
                  <a:schemeClr val="lt1"/>
                </a:solidFill>
              </a:ln>
              <a:effectLst/>
            </c:spPr>
            <c:extLst>
              <c:ext xmlns:c16="http://schemas.microsoft.com/office/drawing/2014/chart" uri="{C3380CC4-5D6E-409C-BE32-E72D297353CC}">
                <c16:uniqueId val="{00000027-361B-4179-8B2A-02F574FCAAA1}"/>
              </c:ext>
            </c:extLst>
          </c:dPt>
          <c:dPt>
            <c:idx val="20"/>
            <c:bubble3D val="0"/>
            <c:spPr>
              <a:solidFill>
                <a:srgbClr val="F2F2F2"/>
              </a:solidFill>
              <a:ln w="19050">
                <a:solidFill>
                  <a:schemeClr val="lt1"/>
                </a:solidFill>
              </a:ln>
              <a:effectLst/>
            </c:spPr>
            <c:extLst>
              <c:ext xmlns:c16="http://schemas.microsoft.com/office/drawing/2014/chart" uri="{C3380CC4-5D6E-409C-BE32-E72D297353CC}">
                <c16:uniqueId val="{00000029-361B-4179-8B2A-02F574FCAAA1}"/>
              </c:ext>
            </c:extLst>
          </c:dPt>
          <c:dPt>
            <c:idx val="21"/>
            <c:bubble3D val="0"/>
            <c:spPr>
              <a:solidFill>
                <a:srgbClr val="F2F2F2"/>
              </a:solidFill>
              <a:ln w="19050">
                <a:solidFill>
                  <a:schemeClr val="lt1"/>
                </a:solidFill>
              </a:ln>
              <a:effectLst/>
            </c:spPr>
            <c:extLst>
              <c:ext xmlns:c16="http://schemas.microsoft.com/office/drawing/2014/chart" uri="{C3380CC4-5D6E-409C-BE32-E72D297353CC}">
                <c16:uniqueId val="{0000002B-361B-4179-8B2A-02F574FCAAA1}"/>
              </c:ext>
            </c:extLst>
          </c:dPt>
          <c:dPt>
            <c:idx val="22"/>
            <c:bubble3D val="0"/>
            <c:spPr>
              <a:solidFill>
                <a:srgbClr val="F2F2F2"/>
              </a:solidFill>
              <a:ln w="19050">
                <a:solidFill>
                  <a:schemeClr val="lt1"/>
                </a:solidFill>
              </a:ln>
              <a:effectLst/>
            </c:spPr>
            <c:extLst>
              <c:ext xmlns:c16="http://schemas.microsoft.com/office/drawing/2014/chart" uri="{C3380CC4-5D6E-409C-BE32-E72D297353CC}">
                <c16:uniqueId val="{0000002D-361B-4179-8B2A-02F574FCAAA1}"/>
              </c:ext>
            </c:extLst>
          </c:dPt>
          <c:dPt>
            <c:idx val="23"/>
            <c:bubble3D val="0"/>
            <c:spPr>
              <a:solidFill>
                <a:srgbClr val="F2F2F2"/>
              </a:solidFill>
              <a:ln w="19050">
                <a:solidFill>
                  <a:schemeClr val="lt1"/>
                </a:solidFill>
              </a:ln>
              <a:effectLst/>
            </c:spPr>
            <c:extLst>
              <c:ext xmlns:c16="http://schemas.microsoft.com/office/drawing/2014/chart" uri="{C3380CC4-5D6E-409C-BE32-E72D297353CC}">
                <c16:uniqueId val="{0000002F-361B-4179-8B2A-02F574FCAAA1}"/>
              </c:ext>
            </c:extLst>
          </c:dPt>
          <c:dPt>
            <c:idx val="24"/>
            <c:bubble3D val="0"/>
            <c:spPr>
              <a:solidFill>
                <a:srgbClr val="F2F2F2"/>
              </a:solidFill>
              <a:ln w="19050">
                <a:solidFill>
                  <a:schemeClr val="lt1"/>
                </a:solidFill>
              </a:ln>
              <a:effectLst/>
            </c:spPr>
            <c:extLst>
              <c:ext xmlns:c16="http://schemas.microsoft.com/office/drawing/2014/chart" uri="{C3380CC4-5D6E-409C-BE32-E72D297353CC}">
                <c16:uniqueId val="{00000031-361B-4179-8B2A-02F574FCAAA1}"/>
              </c:ext>
            </c:extLst>
          </c:dPt>
          <c:dPt>
            <c:idx val="2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3-361B-4179-8B2A-02F574FCAAA1}"/>
              </c:ext>
            </c:extLst>
          </c:dPt>
          <c:dPt>
            <c:idx val="2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5-361B-4179-8B2A-02F574FCAAA1}"/>
              </c:ext>
            </c:extLst>
          </c:dPt>
          <c:dPt>
            <c:idx val="2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7-361B-4179-8B2A-02F574FCAAA1}"/>
              </c:ext>
            </c:extLst>
          </c:dPt>
          <c:dPt>
            <c:idx val="2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9-361B-4179-8B2A-02F574FCAAA1}"/>
              </c:ext>
            </c:extLst>
          </c:dPt>
          <c:dPt>
            <c:idx val="2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B-361B-4179-8B2A-02F574FCAAA1}"/>
              </c:ext>
            </c:extLst>
          </c:dPt>
          <c:dPt>
            <c:idx val="3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D-361B-4179-8B2A-02F574FCAAA1}"/>
              </c:ext>
            </c:extLst>
          </c:dPt>
          <c:dPt>
            <c:idx val="3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F-361B-4179-8B2A-02F574FCAAA1}"/>
              </c:ext>
            </c:extLst>
          </c:dPt>
          <c:dPt>
            <c:idx val="3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1-361B-4179-8B2A-02F574FCAAA1}"/>
              </c:ext>
            </c:extLst>
          </c:dPt>
          <c:dPt>
            <c:idx val="3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3-361B-4179-8B2A-02F574FCAAA1}"/>
              </c:ext>
            </c:extLst>
          </c:dPt>
          <c:dPt>
            <c:idx val="3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5-361B-4179-8B2A-02F574FCAAA1}"/>
              </c:ext>
            </c:extLst>
          </c:dPt>
          <c:dPt>
            <c:idx val="3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7-361B-4179-8B2A-02F574FCAAA1}"/>
              </c:ext>
            </c:extLst>
          </c:dPt>
          <c:dPt>
            <c:idx val="3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9-361B-4179-8B2A-02F574FCAAA1}"/>
              </c:ext>
            </c:extLst>
          </c:dPt>
          <c:dPt>
            <c:idx val="3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B-361B-4179-8B2A-02F574FCAAA1}"/>
              </c:ext>
            </c:extLst>
          </c:dPt>
          <c:dPt>
            <c:idx val="3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D-361B-4179-8B2A-02F574FCAAA1}"/>
              </c:ext>
            </c:extLst>
          </c:dPt>
          <c:dPt>
            <c:idx val="3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F-361B-4179-8B2A-02F574FCAAA1}"/>
              </c:ext>
            </c:extLst>
          </c:dPt>
          <c:dPt>
            <c:idx val="4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1-361B-4179-8B2A-02F574FCAAA1}"/>
              </c:ext>
            </c:extLst>
          </c:dPt>
          <c:dPt>
            <c:idx val="4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3-361B-4179-8B2A-02F574FCAAA1}"/>
              </c:ext>
            </c:extLst>
          </c:dPt>
          <c:dPt>
            <c:idx val="4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5-361B-4179-8B2A-02F574FCAAA1}"/>
              </c:ext>
            </c:extLst>
          </c:dPt>
          <c:dPt>
            <c:idx val="4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7-361B-4179-8B2A-02F574FCAAA1}"/>
              </c:ext>
            </c:extLst>
          </c:dPt>
          <c:dPt>
            <c:idx val="4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9-361B-4179-8B2A-02F574FCAAA1}"/>
              </c:ext>
            </c:extLst>
          </c:dPt>
          <c:dPt>
            <c:idx val="4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B-361B-4179-8B2A-02F574FCAAA1}"/>
              </c:ext>
            </c:extLst>
          </c:dPt>
          <c:dPt>
            <c:idx val="4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D-361B-4179-8B2A-02F574FCAAA1}"/>
              </c:ext>
            </c:extLst>
          </c:dPt>
          <c:dPt>
            <c:idx val="4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F-361B-4179-8B2A-02F574FCAAA1}"/>
              </c:ext>
            </c:extLst>
          </c:dPt>
          <c:dPt>
            <c:idx val="4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1-361B-4179-8B2A-02F574FCAAA1}"/>
              </c:ext>
            </c:extLst>
          </c:dPt>
          <c:dPt>
            <c:idx val="4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3-361B-4179-8B2A-02F574FCAAA1}"/>
              </c:ext>
            </c:extLst>
          </c:dPt>
          <c:dPt>
            <c:idx val="5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5-361B-4179-8B2A-02F574FCAAA1}"/>
              </c:ext>
            </c:extLst>
          </c:dPt>
          <c:dPt>
            <c:idx val="5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7-361B-4179-8B2A-02F574FCAAA1}"/>
              </c:ext>
            </c:extLst>
          </c:dPt>
          <c:dPt>
            <c:idx val="5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9-361B-4179-8B2A-02F574FCAAA1}"/>
              </c:ext>
            </c:extLst>
          </c:dPt>
          <c:dPt>
            <c:idx val="5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B-361B-4179-8B2A-02F574FCAAA1}"/>
              </c:ext>
            </c:extLst>
          </c:dPt>
          <c:dPt>
            <c:idx val="5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D-361B-4179-8B2A-02F574FCAAA1}"/>
              </c:ext>
            </c:extLst>
          </c:dPt>
          <c:dPt>
            <c:idx val="5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F-361B-4179-8B2A-02F574FCAAA1}"/>
              </c:ext>
            </c:extLst>
          </c:dPt>
          <c:dPt>
            <c:idx val="5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1-361B-4179-8B2A-02F574FCAAA1}"/>
              </c:ext>
            </c:extLst>
          </c:dPt>
          <c:dPt>
            <c:idx val="5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3-361B-4179-8B2A-02F574FCAAA1}"/>
              </c:ext>
            </c:extLst>
          </c:dPt>
          <c:dPt>
            <c:idx val="5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5-361B-4179-8B2A-02F574FCAAA1}"/>
              </c:ext>
            </c:extLst>
          </c:dPt>
          <c:dPt>
            <c:idx val="5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7-361B-4179-8B2A-02F574FCAAA1}"/>
              </c:ext>
            </c:extLst>
          </c:dPt>
          <c:cat>
            <c:strRef>
              <c:f>Sheet1!$A$2:$A$61</c:f>
              <c:strCache>
                <c:ptCount val="60"/>
                <c:pt idx="0">
                  <c:v>minute 1</c:v>
                </c:pt>
                <c:pt idx="1">
                  <c:v>minute 2</c:v>
                </c:pt>
                <c:pt idx="2">
                  <c:v>minute 3</c:v>
                </c:pt>
                <c:pt idx="3">
                  <c:v>minute 4</c:v>
                </c:pt>
                <c:pt idx="4">
                  <c:v>minute 5</c:v>
                </c:pt>
                <c:pt idx="5">
                  <c:v>minute 6</c:v>
                </c:pt>
                <c:pt idx="6">
                  <c:v>minute 7</c:v>
                </c:pt>
                <c:pt idx="7">
                  <c:v>minute 8</c:v>
                </c:pt>
                <c:pt idx="8">
                  <c:v>minute 9</c:v>
                </c:pt>
                <c:pt idx="9">
                  <c:v>minute 10</c:v>
                </c:pt>
                <c:pt idx="10">
                  <c:v>minute 11</c:v>
                </c:pt>
                <c:pt idx="11">
                  <c:v>minute 12</c:v>
                </c:pt>
                <c:pt idx="12">
                  <c:v>minute 13</c:v>
                </c:pt>
                <c:pt idx="13">
                  <c:v>minute 14</c:v>
                </c:pt>
                <c:pt idx="14">
                  <c:v>minute 15</c:v>
                </c:pt>
                <c:pt idx="15">
                  <c:v>minute 16</c:v>
                </c:pt>
                <c:pt idx="16">
                  <c:v>minute 17</c:v>
                </c:pt>
                <c:pt idx="17">
                  <c:v>minute 18</c:v>
                </c:pt>
                <c:pt idx="18">
                  <c:v>minute 19</c:v>
                </c:pt>
                <c:pt idx="19">
                  <c:v>minute 20</c:v>
                </c:pt>
                <c:pt idx="20">
                  <c:v>minute 21</c:v>
                </c:pt>
                <c:pt idx="21">
                  <c:v>minute 22</c:v>
                </c:pt>
                <c:pt idx="22">
                  <c:v>minute 23</c:v>
                </c:pt>
                <c:pt idx="23">
                  <c:v>minute 24</c:v>
                </c:pt>
                <c:pt idx="24">
                  <c:v>minute 25</c:v>
                </c:pt>
                <c:pt idx="25">
                  <c:v>minute 26</c:v>
                </c:pt>
                <c:pt idx="26">
                  <c:v>minute 27</c:v>
                </c:pt>
                <c:pt idx="27">
                  <c:v>minute 28</c:v>
                </c:pt>
                <c:pt idx="28">
                  <c:v>minute 29</c:v>
                </c:pt>
                <c:pt idx="29">
                  <c:v>minute 30</c:v>
                </c:pt>
                <c:pt idx="30">
                  <c:v>minute 31</c:v>
                </c:pt>
                <c:pt idx="31">
                  <c:v>minute 32</c:v>
                </c:pt>
                <c:pt idx="32">
                  <c:v>minute 33</c:v>
                </c:pt>
                <c:pt idx="33">
                  <c:v>minute 34</c:v>
                </c:pt>
                <c:pt idx="34">
                  <c:v>minute 35</c:v>
                </c:pt>
                <c:pt idx="35">
                  <c:v>minute 36</c:v>
                </c:pt>
                <c:pt idx="36">
                  <c:v>minute 37</c:v>
                </c:pt>
                <c:pt idx="37">
                  <c:v>minute 38</c:v>
                </c:pt>
                <c:pt idx="38">
                  <c:v>minute 39</c:v>
                </c:pt>
                <c:pt idx="39">
                  <c:v>minute 40</c:v>
                </c:pt>
                <c:pt idx="40">
                  <c:v>minute 41</c:v>
                </c:pt>
                <c:pt idx="41">
                  <c:v>minute 42</c:v>
                </c:pt>
                <c:pt idx="42">
                  <c:v>minute 43</c:v>
                </c:pt>
                <c:pt idx="43">
                  <c:v>minute 44</c:v>
                </c:pt>
                <c:pt idx="44">
                  <c:v>minute 45</c:v>
                </c:pt>
                <c:pt idx="45">
                  <c:v>minute 46</c:v>
                </c:pt>
                <c:pt idx="46">
                  <c:v>minute 47</c:v>
                </c:pt>
                <c:pt idx="47">
                  <c:v>minute 48</c:v>
                </c:pt>
                <c:pt idx="48">
                  <c:v>minute 49</c:v>
                </c:pt>
                <c:pt idx="49">
                  <c:v>minute 50</c:v>
                </c:pt>
                <c:pt idx="50">
                  <c:v>minute 51</c:v>
                </c:pt>
                <c:pt idx="51">
                  <c:v>minute 52</c:v>
                </c:pt>
                <c:pt idx="52">
                  <c:v>minute 53</c:v>
                </c:pt>
                <c:pt idx="53">
                  <c:v>minute 54</c:v>
                </c:pt>
                <c:pt idx="54">
                  <c:v>minute 55</c:v>
                </c:pt>
                <c:pt idx="55">
                  <c:v>minute 56</c:v>
                </c:pt>
                <c:pt idx="56">
                  <c:v>minute 57</c:v>
                </c:pt>
                <c:pt idx="57">
                  <c:v>minute 58</c:v>
                </c:pt>
                <c:pt idx="58">
                  <c:v>minute 59</c:v>
                </c:pt>
                <c:pt idx="59">
                  <c:v>minute 60</c:v>
                </c:pt>
              </c:strCache>
            </c:strRef>
          </c:cat>
          <c:val>
            <c:numRef>
              <c:f>Sheet1!$B$2:$B$61</c:f>
              <c:numCache>
                <c:formatCode>General</c:formatCode>
                <c:ptCount val="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numCache>
            </c:numRef>
          </c:val>
          <c:extLst>
            <c:ext xmlns:c16="http://schemas.microsoft.com/office/drawing/2014/chart" uri="{C3380CC4-5D6E-409C-BE32-E72D297353CC}">
              <c16:uniqueId val="{00000078-361B-4179-8B2A-02F574FCAAA1}"/>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solidFill>
              <a:schemeClr val="bg1">
                <a:lumMod val="95000"/>
              </a:schemeClr>
            </a:solidFill>
          </c:spPr>
          <c:dPt>
            <c:idx val="0"/>
            <c:bubble3D val="0"/>
            <c:spPr>
              <a:solidFill>
                <a:srgbClr val="9DC3E6"/>
              </a:solidFill>
              <a:ln w="19050">
                <a:solidFill>
                  <a:schemeClr val="lt1"/>
                </a:solidFill>
              </a:ln>
              <a:effectLst/>
            </c:spPr>
            <c:extLst>
              <c:ext xmlns:c16="http://schemas.microsoft.com/office/drawing/2014/chart" uri="{C3380CC4-5D6E-409C-BE32-E72D297353CC}">
                <c16:uniqueId val="{00000001-5F02-40B4-ABC1-141EDA5DC848}"/>
              </c:ext>
            </c:extLst>
          </c:dPt>
          <c:dPt>
            <c:idx val="1"/>
            <c:bubble3D val="0"/>
            <c:spPr>
              <a:solidFill>
                <a:srgbClr val="9DC3E6"/>
              </a:solidFill>
              <a:ln w="19050">
                <a:solidFill>
                  <a:schemeClr val="lt1"/>
                </a:solidFill>
              </a:ln>
              <a:effectLst/>
            </c:spPr>
            <c:extLst>
              <c:ext xmlns:c16="http://schemas.microsoft.com/office/drawing/2014/chart" uri="{C3380CC4-5D6E-409C-BE32-E72D297353CC}">
                <c16:uniqueId val="{00000003-5F02-40B4-ABC1-141EDA5DC848}"/>
              </c:ext>
            </c:extLst>
          </c:dPt>
          <c:dPt>
            <c:idx val="2"/>
            <c:bubble3D val="0"/>
            <c:spPr>
              <a:solidFill>
                <a:srgbClr val="9DC3E6"/>
              </a:solidFill>
              <a:ln w="19050">
                <a:solidFill>
                  <a:schemeClr val="lt1"/>
                </a:solidFill>
              </a:ln>
              <a:effectLst/>
            </c:spPr>
            <c:extLst>
              <c:ext xmlns:c16="http://schemas.microsoft.com/office/drawing/2014/chart" uri="{C3380CC4-5D6E-409C-BE32-E72D297353CC}">
                <c16:uniqueId val="{00000005-5F02-40B4-ABC1-141EDA5DC848}"/>
              </c:ext>
            </c:extLst>
          </c:dPt>
          <c:dPt>
            <c:idx val="3"/>
            <c:bubble3D val="0"/>
            <c:spPr>
              <a:solidFill>
                <a:srgbClr val="9DC3E6"/>
              </a:solidFill>
              <a:ln w="19050">
                <a:solidFill>
                  <a:schemeClr val="lt1"/>
                </a:solidFill>
              </a:ln>
              <a:effectLst/>
            </c:spPr>
            <c:extLst>
              <c:ext xmlns:c16="http://schemas.microsoft.com/office/drawing/2014/chart" uri="{C3380CC4-5D6E-409C-BE32-E72D297353CC}">
                <c16:uniqueId val="{00000007-5F02-40B4-ABC1-141EDA5DC848}"/>
              </c:ext>
            </c:extLst>
          </c:dPt>
          <c:dPt>
            <c:idx val="4"/>
            <c:bubble3D val="0"/>
            <c:spPr>
              <a:solidFill>
                <a:srgbClr val="9DC3E6"/>
              </a:solidFill>
              <a:ln w="19050">
                <a:solidFill>
                  <a:schemeClr val="lt1"/>
                </a:solidFill>
              </a:ln>
              <a:effectLst/>
            </c:spPr>
            <c:extLst>
              <c:ext xmlns:c16="http://schemas.microsoft.com/office/drawing/2014/chart" uri="{C3380CC4-5D6E-409C-BE32-E72D297353CC}">
                <c16:uniqueId val="{00000009-5F02-40B4-ABC1-141EDA5DC848}"/>
              </c:ext>
            </c:extLst>
          </c:dPt>
          <c:dPt>
            <c:idx val="5"/>
            <c:bubble3D val="0"/>
            <c:spPr>
              <a:solidFill>
                <a:srgbClr val="9DC3E6"/>
              </a:solidFill>
              <a:ln w="19050">
                <a:solidFill>
                  <a:schemeClr val="lt1"/>
                </a:solidFill>
              </a:ln>
              <a:effectLst/>
            </c:spPr>
            <c:extLst>
              <c:ext xmlns:c16="http://schemas.microsoft.com/office/drawing/2014/chart" uri="{C3380CC4-5D6E-409C-BE32-E72D297353CC}">
                <c16:uniqueId val="{0000000B-5F02-40B4-ABC1-141EDA5DC848}"/>
              </c:ext>
            </c:extLst>
          </c:dPt>
          <c:dPt>
            <c:idx val="6"/>
            <c:bubble3D val="0"/>
            <c:spPr>
              <a:solidFill>
                <a:srgbClr val="9DC3E6"/>
              </a:solidFill>
              <a:ln w="19050">
                <a:solidFill>
                  <a:schemeClr val="lt1"/>
                </a:solidFill>
              </a:ln>
              <a:effectLst/>
            </c:spPr>
            <c:extLst>
              <c:ext xmlns:c16="http://schemas.microsoft.com/office/drawing/2014/chart" uri="{C3380CC4-5D6E-409C-BE32-E72D297353CC}">
                <c16:uniqueId val="{0000000D-5F02-40B4-ABC1-141EDA5DC848}"/>
              </c:ext>
            </c:extLst>
          </c:dPt>
          <c:dPt>
            <c:idx val="7"/>
            <c:bubble3D val="0"/>
            <c:spPr>
              <a:solidFill>
                <a:srgbClr val="9DC3E6"/>
              </a:solidFill>
              <a:ln w="19050">
                <a:solidFill>
                  <a:schemeClr val="lt1"/>
                </a:solidFill>
              </a:ln>
              <a:effectLst/>
            </c:spPr>
            <c:extLst>
              <c:ext xmlns:c16="http://schemas.microsoft.com/office/drawing/2014/chart" uri="{C3380CC4-5D6E-409C-BE32-E72D297353CC}">
                <c16:uniqueId val="{0000000F-5F02-40B4-ABC1-141EDA5DC848}"/>
              </c:ext>
            </c:extLst>
          </c:dPt>
          <c:dPt>
            <c:idx val="8"/>
            <c:bubble3D val="0"/>
            <c:spPr>
              <a:solidFill>
                <a:srgbClr val="9DC3E6"/>
              </a:solidFill>
              <a:ln w="19050">
                <a:solidFill>
                  <a:schemeClr val="lt1"/>
                </a:solidFill>
              </a:ln>
              <a:effectLst/>
            </c:spPr>
            <c:extLst>
              <c:ext xmlns:c16="http://schemas.microsoft.com/office/drawing/2014/chart" uri="{C3380CC4-5D6E-409C-BE32-E72D297353CC}">
                <c16:uniqueId val="{00000011-5F02-40B4-ABC1-141EDA5DC848}"/>
              </c:ext>
            </c:extLst>
          </c:dPt>
          <c:dPt>
            <c:idx val="9"/>
            <c:bubble3D val="0"/>
            <c:spPr>
              <a:solidFill>
                <a:srgbClr val="9DC3E6"/>
              </a:solidFill>
              <a:ln w="19050">
                <a:solidFill>
                  <a:schemeClr val="lt1"/>
                </a:solidFill>
              </a:ln>
              <a:effectLst/>
            </c:spPr>
            <c:extLst>
              <c:ext xmlns:c16="http://schemas.microsoft.com/office/drawing/2014/chart" uri="{C3380CC4-5D6E-409C-BE32-E72D297353CC}">
                <c16:uniqueId val="{00000013-5F02-40B4-ABC1-141EDA5DC848}"/>
              </c:ext>
            </c:extLst>
          </c:dPt>
          <c:dPt>
            <c:idx val="10"/>
            <c:bubble3D val="0"/>
            <c:spPr>
              <a:solidFill>
                <a:srgbClr val="9DC3E6"/>
              </a:solidFill>
              <a:ln w="19050">
                <a:solidFill>
                  <a:schemeClr val="lt1"/>
                </a:solidFill>
              </a:ln>
              <a:effectLst/>
            </c:spPr>
            <c:extLst>
              <c:ext xmlns:c16="http://schemas.microsoft.com/office/drawing/2014/chart" uri="{C3380CC4-5D6E-409C-BE32-E72D297353CC}">
                <c16:uniqueId val="{00000015-5F02-40B4-ABC1-141EDA5DC848}"/>
              </c:ext>
            </c:extLst>
          </c:dPt>
          <c:dPt>
            <c:idx val="11"/>
            <c:bubble3D val="0"/>
            <c:spPr>
              <a:solidFill>
                <a:srgbClr val="9DC3E6"/>
              </a:solidFill>
              <a:ln w="19050">
                <a:solidFill>
                  <a:schemeClr val="lt1"/>
                </a:solidFill>
              </a:ln>
              <a:effectLst/>
            </c:spPr>
            <c:extLst>
              <c:ext xmlns:c16="http://schemas.microsoft.com/office/drawing/2014/chart" uri="{C3380CC4-5D6E-409C-BE32-E72D297353CC}">
                <c16:uniqueId val="{00000017-5F02-40B4-ABC1-141EDA5DC848}"/>
              </c:ext>
            </c:extLst>
          </c:dPt>
          <c:dPt>
            <c:idx val="12"/>
            <c:bubble3D val="0"/>
            <c:spPr>
              <a:solidFill>
                <a:srgbClr val="9DC3E6"/>
              </a:solidFill>
              <a:ln w="19050">
                <a:solidFill>
                  <a:schemeClr val="lt1"/>
                </a:solidFill>
              </a:ln>
              <a:effectLst/>
            </c:spPr>
            <c:extLst>
              <c:ext xmlns:c16="http://schemas.microsoft.com/office/drawing/2014/chart" uri="{C3380CC4-5D6E-409C-BE32-E72D297353CC}">
                <c16:uniqueId val="{00000019-5F02-40B4-ABC1-141EDA5DC848}"/>
              </c:ext>
            </c:extLst>
          </c:dPt>
          <c:dPt>
            <c:idx val="13"/>
            <c:bubble3D val="0"/>
            <c:spPr>
              <a:solidFill>
                <a:srgbClr val="9DC3E6"/>
              </a:solidFill>
              <a:ln w="19050">
                <a:solidFill>
                  <a:schemeClr val="lt1"/>
                </a:solidFill>
              </a:ln>
              <a:effectLst/>
            </c:spPr>
            <c:extLst>
              <c:ext xmlns:c16="http://schemas.microsoft.com/office/drawing/2014/chart" uri="{C3380CC4-5D6E-409C-BE32-E72D297353CC}">
                <c16:uniqueId val="{0000001B-5F02-40B4-ABC1-141EDA5DC848}"/>
              </c:ext>
            </c:extLst>
          </c:dPt>
          <c:dPt>
            <c:idx val="14"/>
            <c:bubble3D val="0"/>
            <c:spPr>
              <a:solidFill>
                <a:srgbClr val="9DC3E6"/>
              </a:solidFill>
              <a:ln w="19050">
                <a:solidFill>
                  <a:schemeClr val="lt1"/>
                </a:solidFill>
              </a:ln>
              <a:effectLst/>
            </c:spPr>
            <c:extLst>
              <c:ext xmlns:c16="http://schemas.microsoft.com/office/drawing/2014/chart" uri="{C3380CC4-5D6E-409C-BE32-E72D297353CC}">
                <c16:uniqueId val="{0000001D-5F02-40B4-ABC1-141EDA5DC848}"/>
              </c:ext>
            </c:extLst>
          </c:dPt>
          <c:dPt>
            <c:idx val="15"/>
            <c:bubble3D val="0"/>
            <c:spPr>
              <a:solidFill>
                <a:srgbClr val="9DC3E6"/>
              </a:solidFill>
              <a:ln w="19050">
                <a:solidFill>
                  <a:schemeClr val="lt1"/>
                </a:solidFill>
              </a:ln>
              <a:effectLst/>
            </c:spPr>
            <c:extLst>
              <c:ext xmlns:c16="http://schemas.microsoft.com/office/drawing/2014/chart" uri="{C3380CC4-5D6E-409C-BE32-E72D297353CC}">
                <c16:uniqueId val="{0000001F-5F02-40B4-ABC1-141EDA5DC848}"/>
              </c:ext>
            </c:extLst>
          </c:dPt>
          <c:dPt>
            <c:idx val="16"/>
            <c:bubble3D val="0"/>
            <c:spPr>
              <a:solidFill>
                <a:srgbClr val="9DC3E6"/>
              </a:solidFill>
              <a:ln w="19050">
                <a:solidFill>
                  <a:schemeClr val="lt1"/>
                </a:solidFill>
              </a:ln>
              <a:effectLst/>
            </c:spPr>
            <c:extLst>
              <c:ext xmlns:c16="http://schemas.microsoft.com/office/drawing/2014/chart" uri="{C3380CC4-5D6E-409C-BE32-E72D297353CC}">
                <c16:uniqueId val="{00000021-5F02-40B4-ABC1-141EDA5DC848}"/>
              </c:ext>
            </c:extLst>
          </c:dPt>
          <c:dPt>
            <c:idx val="17"/>
            <c:bubble3D val="0"/>
            <c:spPr>
              <a:solidFill>
                <a:srgbClr val="9DC3E6"/>
              </a:solidFill>
              <a:ln w="19050">
                <a:solidFill>
                  <a:schemeClr val="lt1"/>
                </a:solidFill>
              </a:ln>
              <a:effectLst/>
            </c:spPr>
            <c:extLst>
              <c:ext xmlns:c16="http://schemas.microsoft.com/office/drawing/2014/chart" uri="{C3380CC4-5D6E-409C-BE32-E72D297353CC}">
                <c16:uniqueId val="{00000023-5F02-40B4-ABC1-141EDA5DC848}"/>
              </c:ext>
            </c:extLst>
          </c:dPt>
          <c:dPt>
            <c:idx val="18"/>
            <c:bubble3D val="0"/>
            <c:spPr>
              <a:solidFill>
                <a:srgbClr val="9DC3E6"/>
              </a:solidFill>
              <a:ln w="19050">
                <a:solidFill>
                  <a:schemeClr val="lt1"/>
                </a:solidFill>
              </a:ln>
              <a:effectLst/>
            </c:spPr>
            <c:extLst>
              <c:ext xmlns:c16="http://schemas.microsoft.com/office/drawing/2014/chart" uri="{C3380CC4-5D6E-409C-BE32-E72D297353CC}">
                <c16:uniqueId val="{00000025-5F02-40B4-ABC1-141EDA5DC848}"/>
              </c:ext>
            </c:extLst>
          </c:dPt>
          <c:dPt>
            <c:idx val="19"/>
            <c:bubble3D val="0"/>
            <c:spPr>
              <a:solidFill>
                <a:srgbClr val="9DC3E6"/>
              </a:solidFill>
              <a:ln w="19050">
                <a:solidFill>
                  <a:schemeClr val="lt1"/>
                </a:solidFill>
              </a:ln>
              <a:effectLst/>
            </c:spPr>
            <c:extLst>
              <c:ext xmlns:c16="http://schemas.microsoft.com/office/drawing/2014/chart" uri="{C3380CC4-5D6E-409C-BE32-E72D297353CC}">
                <c16:uniqueId val="{00000027-5F02-40B4-ABC1-141EDA5DC848}"/>
              </c:ext>
            </c:extLst>
          </c:dPt>
          <c:dPt>
            <c:idx val="20"/>
            <c:bubble3D val="0"/>
            <c:spPr>
              <a:solidFill>
                <a:srgbClr val="9DC3E6"/>
              </a:solidFill>
              <a:ln w="19050">
                <a:solidFill>
                  <a:schemeClr val="lt1"/>
                </a:solidFill>
              </a:ln>
              <a:effectLst/>
            </c:spPr>
            <c:extLst>
              <c:ext xmlns:c16="http://schemas.microsoft.com/office/drawing/2014/chart" uri="{C3380CC4-5D6E-409C-BE32-E72D297353CC}">
                <c16:uniqueId val="{00000029-5F02-40B4-ABC1-141EDA5DC848}"/>
              </c:ext>
            </c:extLst>
          </c:dPt>
          <c:dPt>
            <c:idx val="21"/>
            <c:bubble3D val="0"/>
            <c:spPr>
              <a:solidFill>
                <a:srgbClr val="9DC3E6"/>
              </a:solidFill>
              <a:ln w="19050">
                <a:solidFill>
                  <a:schemeClr val="lt1"/>
                </a:solidFill>
              </a:ln>
              <a:effectLst/>
            </c:spPr>
            <c:extLst>
              <c:ext xmlns:c16="http://schemas.microsoft.com/office/drawing/2014/chart" uri="{C3380CC4-5D6E-409C-BE32-E72D297353CC}">
                <c16:uniqueId val="{0000002B-5F02-40B4-ABC1-141EDA5DC848}"/>
              </c:ext>
            </c:extLst>
          </c:dPt>
          <c:dPt>
            <c:idx val="22"/>
            <c:bubble3D val="0"/>
            <c:spPr>
              <a:solidFill>
                <a:srgbClr val="9DC3E6"/>
              </a:solidFill>
              <a:ln w="19050">
                <a:solidFill>
                  <a:schemeClr val="lt1"/>
                </a:solidFill>
              </a:ln>
              <a:effectLst/>
            </c:spPr>
            <c:extLst>
              <c:ext xmlns:c16="http://schemas.microsoft.com/office/drawing/2014/chart" uri="{C3380CC4-5D6E-409C-BE32-E72D297353CC}">
                <c16:uniqueId val="{0000002D-5F02-40B4-ABC1-141EDA5DC848}"/>
              </c:ext>
            </c:extLst>
          </c:dPt>
          <c:dPt>
            <c:idx val="23"/>
            <c:bubble3D val="0"/>
            <c:spPr>
              <a:solidFill>
                <a:srgbClr val="9DC3E6"/>
              </a:solidFill>
              <a:ln w="19050">
                <a:solidFill>
                  <a:schemeClr val="lt1"/>
                </a:solidFill>
              </a:ln>
              <a:effectLst/>
            </c:spPr>
            <c:extLst>
              <c:ext xmlns:c16="http://schemas.microsoft.com/office/drawing/2014/chart" uri="{C3380CC4-5D6E-409C-BE32-E72D297353CC}">
                <c16:uniqueId val="{0000002F-5F02-40B4-ABC1-141EDA5DC848}"/>
              </c:ext>
            </c:extLst>
          </c:dPt>
          <c:dPt>
            <c:idx val="24"/>
            <c:bubble3D val="0"/>
            <c:spPr>
              <a:solidFill>
                <a:srgbClr val="9DC3E6"/>
              </a:solidFill>
              <a:ln w="19050">
                <a:solidFill>
                  <a:schemeClr val="lt1"/>
                </a:solidFill>
              </a:ln>
              <a:effectLst/>
            </c:spPr>
            <c:extLst>
              <c:ext xmlns:c16="http://schemas.microsoft.com/office/drawing/2014/chart" uri="{C3380CC4-5D6E-409C-BE32-E72D297353CC}">
                <c16:uniqueId val="{00000031-5F02-40B4-ABC1-141EDA5DC848}"/>
              </c:ext>
            </c:extLst>
          </c:dPt>
          <c:dPt>
            <c:idx val="25"/>
            <c:bubble3D val="0"/>
            <c:spPr>
              <a:solidFill>
                <a:srgbClr val="9DC3E6"/>
              </a:solidFill>
              <a:ln w="19050">
                <a:solidFill>
                  <a:schemeClr val="lt1"/>
                </a:solidFill>
              </a:ln>
              <a:effectLst/>
            </c:spPr>
            <c:extLst>
              <c:ext xmlns:c16="http://schemas.microsoft.com/office/drawing/2014/chart" uri="{C3380CC4-5D6E-409C-BE32-E72D297353CC}">
                <c16:uniqueId val="{00000033-5F02-40B4-ABC1-141EDA5DC848}"/>
              </c:ext>
            </c:extLst>
          </c:dPt>
          <c:dPt>
            <c:idx val="26"/>
            <c:bubble3D val="0"/>
            <c:spPr>
              <a:solidFill>
                <a:srgbClr val="9DC3E6"/>
              </a:solidFill>
              <a:ln w="19050">
                <a:solidFill>
                  <a:schemeClr val="lt1"/>
                </a:solidFill>
              </a:ln>
              <a:effectLst/>
            </c:spPr>
            <c:extLst>
              <c:ext xmlns:c16="http://schemas.microsoft.com/office/drawing/2014/chart" uri="{C3380CC4-5D6E-409C-BE32-E72D297353CC}">
                <c16:uniqueId val="{00000035-5F02-40B4-ABC1-141EDA5DC848}"/>
              </c:ext>
            </c:extLst>
          </c:dPt>
          <c:dPt>
            <c:idx val="27"/>
            <c:bubble3D val="0"/>
            <c:spPr>
              <a:solidFill>
                <a:srgbClr val="9DC3E6"/>
              </a:solidFill>
              <a:ln w="19050">
                <a:solidFill>
                  <a:schemeClr val="lt1"/>
                </a:solidFill>
              </a:ln>
              <a:effectLst/>
            </c:spPr>
            <c:extLst>
              <c:ext xmlns:c16="http://schemas.microsoft.com/office/drawing/2014/chart" uri="{C3380CC4-5D6E-409C-BE32-E72D297353CC}">
                <c16:uniqueId val="{00000037-5F02-40B4-ABC1-141EDA5DC848}"/>
              </c:ext>
            </c:extLst>
          </c:dPt>
          <c:dPt>
            <c:idx val="28"/>
            <c:bubble3D val="0"/>
            <c:spPr>
              <a:solidFill>
                <a:srgbClr val="9DC3E6"/>
              </a:solidFill>
              <a:ln w="19050">
                <a:solidFill>
                  <a:schemeClr val="lt1"/>
                </a:solidFill>
              </a:ln>
              <a:effectLst/>
            </c:spPr>
            <c:extLst>
              <c:ext xmlns:c16="http://schemas.microsoft.com/office/drawing/2014/chart" uri="{C3380CC4-5D6E-409C-BE32-E72D297353CC}">
                <c16:uniqueId val="{00000039-5F02-40B4-ABC1-141EDA5DC848}"/>
              </c:ext>
            </c:extLst>
          </c:dPt>
          <c:dPt>
            <c:idx val="29"/>
            <c:bubble3D val="0"/>
            <c:spPr>
              <a:solidFill>
                <a:srgbClr val="9DC3E6"/>
              </a:solidFill>
              <a:ln w="19050">
                <a:solidFill>
                  <a:schemeClr val="lt1"/>
                </a:solidFill>
              </a:ln>
              <a:effectLst/>
            </c:spPr>
            <c:extLst>
              <c:ext xmlns:c16="http://schemas.microsoft.com/office/drawing/2014/chart" uri="{C3380CC4-5D6E-409C-BE32-E72D297353CC}">
                <c16:uniqueId val="{0000003B-5F02-40B4-ABC1-141EDA5DC848}"/>
              </c:ext>
            </c:extLst>
          </c:dPt>
          <c:dPt>
            <c:idx val="30"/>
            <c:bubble3D val="0"/>
            <c:spPr>
              <a:solidFill>
                <a:srgbClr val="9DC3E6"/>
              </a:solidFill>
              <a:ln w="19050">
                <a:solidFill>
                  <a:schemeClr val="lt1"/>
                </a:solidFill>
              </a:ln>
              <a:effectLst/>
            </c:spPr>
            <c:extLst>
              <c:ext xmlns:c16="http://schemas.microsoft.com/office/drawing/2014/chart" uri="{C3380CC4-5D6E-409C-BE32-E72D297353CC}">
                <c16:uniqueId val="{0000003D-5F02-40B4-ABC1-141EDA5DC848}"/>
              </c:ext>
            </c:extLst>
          </c:dPt>
          <c:dPt>
            <c:idx val="31"/>
            <c:bubble3D val="0"/>
            <c:spPr>
              <a:solidFill>
                <a:srgbClr val="9DC3E6"/>
              </a:solidFill>
              <a:ln w="19050">
                <a:solidFill>
                  <a:schemeClr val="lt1"/>
                </a:solidFill>
              </a:ln>
              <a:effectLst/>
            </c:spPr>
            <c:extLst>
              <c:ext xmlns:c16="http://schemas.microsoft.com/office/drawing/2014/chart" uri="{C3380CC4-5D6E-409C-BE32-E72D297353CC}">
                <c16:uniqueId val="{0000003F-5F02-40B4-ABC1-141EDA5DC848}"/>
              </c:ext>
            </c:extLst>
          </c:dPt>
          <c:dPt>
            <c:idx val="32"/>
            <c:bubble3D val="0"/>
            <c:spPr>
              <a:solidFill>
                <a:srgbClr val="F2F2F2"/>
              </a:solidFill>
              <a:ln w="19050">
                <a:solidFill>
                  <a:schemeClr val="lt1"/>
                </a:solidFill>
              </a:ln>
              <a:effectLst/>
            </c:spPr>
            <c:extLst>
              <c:ext xmlns:c16="http://schemas.microsoft.com/office/drawing/2014/chart" uri="{C3380CC4-5D6E-409C-BE32-E72D297353CC}">
                <c16:uniqueId val="{00000041-5F02-40B4-ABC1-141EDA5DC848}"/>
              </c:ext>
            </c:extLst>
          </c:dPt>
          <c:dPt>
            <c:idx val="3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3-5F02-40B4-ABC1-141EDA5DC848}"/>
              </c:ext>
            </c:extLst>
          </c:dPt>
          <c:dPt>
            <c:idx val="3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5-5F02-40B4-ABC1-141EDA5DC848}"/>
              </c:ext>
            </c:extLst>
          </c:dPt>
          <c:dPt>
            <c:idx val="3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7-5F02-40B4-ABC1-141EDA5DC848}"/>
              </c:ext>
            </c:extLst>
          </c:dPt>
          <c:dPt>
            <c:idx val="3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9-5F02-40B4-ABC1-141EDA5DC848}"/>
              </c:ext>
            </c:extLst>
          </c:dPt>
          <c:dPt>
            <c:idx val="3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B-5F02-40B4-ABC1-141EDA5DC848}"/>
              </c:ext>
            </c:extLst>
          </c:dPt>
          <c:dPt>
            <c:idx val="3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D-5F02-40B4-ABC1-141EDA5DC848}"/>
              </c:ext>
            </c:extLst>
          </c:dPt>
          <c:dPt>
            <c:idx val="3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F-5F02-40B4-ABC1-141EDA5DC848}"/>
              </c:ext>
            </c:extLst>
          </c:dPt>
          <c:dPt>
            <c:idx val="4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1-5F02-40B4-ABC1-141EDA5DC848}"/>
              </c:ext>
            </c:extLst>
          </c:dPt>
          <c:dPt>
            <c:idx val="4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3-5F02-40B4-ABC1-141EDA5DC848}"/>
              </c:ext>
            </c:extLst>
          </c:dPt>
          <c:dPt>
            <c:idx val="4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5-5F02-40B4-ABC1-141EDA5DC848}"/>
              </c:ext>
            </c:extLst>
          </c:dPt>
          <c:dPt>
            <c:idx val="4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7-5F02-40B4-ABC1-141EDA5DC848}"/>
              </c:ext>
            </c:extLst>
          </c:dPt>
          <c:dPt>
            <c:idx val="4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9-5F02-40B4-ABC1-141EDA5DC848}"/>
              </c:ext>
            </c:extLst>
          </c:dPt>
          <c:dPt>
            <c:idx val="4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B-5F02-40B4-ABC1-141EDA5DC848}"/>
              </c:ext>
            </c:extLst>
          </c:dPt>
          <c:dPt>
            <c:idx val="4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D-5F02-40B4-ABC1-141EDA5DC848}"/>
              </c:ext>
            </c:extLst>
          </c:dPt>
          <c:dPt>
            <c:idx val="4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F-5F02-40B4-ABC1-141EDA5DC848}"/>
              </c:ext>
            </c:extLst>
          </c:dPt>
          <c:dPt>
            <c:idx val="4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1-5F02-40B4-ABC1-141EDA5DC848}"/>
              </c:ext>
            </c:extLst>
          </c:dPt>
          <c:dPt>
            <c:idx val="4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3-5F02-40B4-ABC1-141EDA5DC848}"/>
              </c:ext>
            </c:extLst>
          </c:dPt>
          <c:dPt>
            <c:idx val="5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5-5F02-40B4-ABC1-141EDA5DC848}"/>
              </c:ext>
            </c:extLst>
          </c:dPt>
          <c:dPt>
            <c:idx val="5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7-5F02-40B4-ABC1-141EDA5DC848}"/>
              </c:ext>
            </c:extLst>
          </c:dPt>
          <c:dPt>
            <c:idx val="5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9-5F02-40B4-ABC1-141EDA5DC848}"/>
              </c:ext>
            </c:extLst>
          </c:dPt>
          <c:dPt>
            <c:idx val="5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B-5F02-40B4-ABC1-141EDA5DC848}"/>
              </c:ext>
            </c:extLst>
          </c:dPt>
          <c:dPt>
            <c:idx val="5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D-5F02-40B4-ABC1-141EDA5DC848}"/>
              </c:ext>
            </c:extLst>
          </c:dPt>
          <c:dPt>
            <c:idx val="5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F-5F02-40B4-ABC1-141EDA5DC848}"/>
              </c:ext>
            </c:extLst>
          </c:dPt>
          <c:dPt>
            <c:idx val="5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1-5F02-40B4-ABC1-141EDA5DC848}"/>
              </c:ext>
            </c:extLst>
          </c:dPt>
          <c:dPt>
            <c:idx val="5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3-5F02-40B4-ABC1-141EDA5DC848}"/>
              </c:ext>
            </c:extLst>
          </c:dPt>
          <c:dPt>
            <c:idx val="5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5-5F02-40B4-ABC1-141EDA5DC848}"/>
              </c:ext>
            </c:extLst>
          </c:dPt>
          <c:dPt>
            <c:idx val="5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7-5F02-40B4-ABC1-141EDA5DC848}"/>
              </c:ext>
            </c:extLst>
          </c:dPt>
          <c:cat>
            <c:strRef>
              <c:f>Sheet1!$A$2:$A$61</c:f>
              <c:strCache>
                <c:ptCount val="60"/>
                <c:pt idx="0">
                  <c:v>minute 1</c:v>
                </c:pt>
                <c:pt idx="1">
                  <c:v>minute 2</c:v>
                </c:pt>
                <c:pt idx="2">
                  <c:v>minute 3</c:v>
                </c:pt>
                <c:pt idx="3">
                  <c:v>minute 4</c:v>
                </c:pt>
                <c:pt idx="4">
                  <c:v>minute 5</c:v>
                </c:pt>
                <c:pt idx="5">
                  <c:v>minute 6</c:v>
                </c:pt>
                <c:pt idx="6">
                  <c:v>minute 7</c:v>
                </c:pt>
                <c:pt idx="7">
                  <c:v>minute 8</c:v>
                </c:pt>
                <c:pt idx="8">
                  <c:v>minute 9</c:v>
                </c:pt>
                <c:pt idx="9">
                  <c:v>minute 10</c:v>
                </c:pt>
                <c:pt idx="10">
                  <c:v>minute 11</c:v>
                </c:pt>
                <c:pt idx="11">
                  <c:v>minute 12</c:v>
                </c:pt>
                <c:pt idx="12">
                  <c:v>minute 13</c:v>
                </c:pt>
                <c:pt idx="13">
                  <c:v>minute 14</c:v>
                </c:pt>
                <c:pt idx="14">
                  <c:v>minute 15</c:v>
                </c:pt>
                <c:pt idx="15">
                  <c:v>minute 16</c:v>
                </c:pt>
                <c:pt idx="16">
                  <c:v>minute 17</c:v>
                </c:pt>
                <c:pt idx="17">
                  <c:v>minute 18</c:v>
                </c:pt>
                <c:pt idx="18">
                  <c:v>minute 19</c:v>
                </c:pt>
                <c:pt idx="19">
                  <c:v>minute 20</c:v>
                </c:pt>
                <c:pt idx="20">
                  <c:v>minute 21</c:v>
                </c:pt>
                <c:pt idx="21">
                  <c:v>minute 22</c:v>
                </c:pt>
                <c:pt idx="22">
                  <c:v>minute 23</c:v>
                </c:pt>
                <c:pt idx="23">
                  <c:v>minute 24</c:v>
                </c:pt>
                <c:pt idx="24">
                  <c:v>minute 25</c:v>
                </c:pt>
                <c:pt idx="25">
                  <c:v>minute 26</c:v>
                </c:pt>
                <c:pt idx="26">
                  <c:v>minute 27</c:v>
                </c:pt>
                <c:pt idx="27">
                  <c:v>minute 28</c:v>
                </c:pt>
                <c:pt idx="28">
                  <c:v>minute 29</c:v>
                </c:pt>
                <c:pt idx="29">
                  <c:v>minute 30</c:v>
                </c:pt>
                <c:pt idx="30">
                  <c:v>minute 31</c:v>
                </c:pt>
                <c:pt idx="31">
                  <c:v>minute 32</c:v>
                </c:pt>
                <c:pt idx="32">
                  <c:v>minute 33</c:v>
                </c:pt>
                <c:pt idx="33">
                  <c:v>minute 34</c:v>
                </c:pt>
                <c:pt idx="34">
                  <c:v>minute 35</c:v>
                </c:pt>
                <c:pt idx="35">
                  <c:v>minute 36</c:v>
                </c:pt>
                <c:pt idx="36">
                  <c:v>minute 37</c:v>
                </c:pt>
                <c:pt idx="37">
                  <c:v>minute 38</c:v>
                </c:pt>
                <c:pt idx="38">
                  <c:v>minute 39</c:v>
                </c:pt>
                <c:pt idx="39">
                  <c:v>minute 40</c:v>
                </c:pt>
                <c:pt idx="40">
                  <c:v>minute 41</c:v>
                </c:pt>
                <c:pt idx="41">
                  <c:v>minute 42</c:v>
                </c:pt>
                <c:pt idx="42">
                  <c:v>minute 43</c:v>
                </c:pt>
                <c:pt idx="43">
                  <c:v>minute 44</c:v>
                </c:pt>
                <c:pt idx="44">
                  <c:v>minute 45</c:v>
                </c:pt>
                <c:pt idx="45">
                  <c:v>minute 46</c:v>
                </c:pt>
                <c:pt idx="46">
                  <c:v>minute 47</c:v>
                </c:pt>
                <c:pt idx="47">
                  <c:v>minute 48</c:v>
                </c:pt>
                <c:pt idx="48">
                  <c:v>minute 49</c:v>
                </c:pt>
                <c:pt idx="49">
                  <c:v>minute 50</c:v>
                </c:pt>
                <c:pt idx="50">
                  <c:v>minute 51</c:v>
                </c:pt>
                <c:pt idx="51">
                  <c:v>minute 52</c:v>
                </c:pt>
                <c:pt idx="52">
                  <c:v>minute 53</c:v>
                </c:pt>
                <c:pt idx="53">
                  <c:v>minute 54</c:v>
                </c:pt>
                <c:pt idx="54">
                  <c:v>minute 55</c:v>
                </c:pt>
                <c:pt idx="55">
                  <c:v>minute 56</c:v>
                </c:pt>
                <c:pt idx="56">
                  <c:v>minute 57</c:v>
                </c:pt>
                <c:pt idx="57">
                  <c:v>minute 58</c:v>
                </c:pt>
                <c:pt idx="58">
                  <c:v>minute 59</c:v>
                </c:pt>
                <c:pt idx="59">
                  <c:v>minute 60</c:v>
                </c:pt>
              </c:strCache>
            </c:strRef>
          </c:cat>
          <c:val>
            <c:numRef>
              <c:f>Sheet1!$B$2:$B$61</c:f>
              <c:numCache>
                <c:formatCode>General</c:formatCode>
                <c:ptCount val="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numCache>
            </c:numRef>
          </c:val>
          <c:extLst>
            <c:ext xmlns:c16="http://schemas.microsoft.com/office/drawing/2014/chart" uri="{C3380CC4-5D6E-409C-BE32-E72D297353CC}">
              <c16:uniqueId val="{00000078-5F02-40B4-ABC1-141EDA5DC848}"/>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solidFill>
              <a:schemeClr val="bg1">
                <a:lumMod val="95000"/>
              </a:schemeClr>
            </a:solidFill>
          </c:spPr>
          <c:dPt>
            <c:idx val="0"/>
            <c:bubble3D val="0"/>
            <c:spPr>
              <a:solidFill>
                <a:srgbClr val="9DC3E6"/>
              </a:solidFill>
              <a:ln w="19050">
                <a:solidFill>
                  <a:schemeClr val="lt1"/>
                </a:solidFill>
              </a:ln>
              <a:effectLst/>
            </c:spPr>
            <c:extLst>
              <c:ext xmlns:c16="http://schemas.microsoft.com/office/drawing/2014/chart" uri="{C3380CC4-5D6E-409C-BE32-E72D297353CC}">
                <c16:uniqueId val="{00000001-51D1-4DB0-97E8-8B30EC804E34}"/>
              </c:ext>
            </c:extLst>
          </c:dPt>
          <c:dPt>
            <c:idx val="1"/>
            <c:bubble3D val="0"/>
            <c:spPr>
              <a:solidFill>
                <a:srgbClr val="9DC3E6"/>
              </a:solidFill>
              <a:ln w="19050">
                <a:solidFill>
                  <a:schemeClr val="lt1"/>
                </a:solidFill>
              </a:ln>
              <a:effectLst/>
            </c:spPr>
            <c:extLst>
              <c:ext xmlns:c16="http://schemas.microsoft.com/office/drawing/2014/chart" uri="{C3380CC4-5D6E-409C-BE32-E72D297353CC}">
                <c16:uniqueId val="{00000003-51D1-4DB0-97E8-8B30EC804E34}"/>
              </c:ext>
            </c:extLst>
          </c:dPt>
          <c:dPt>
            <c:idx val="2"/>
            <c:bubble3D val="0"/>
            <c:spPr>
              <a:solidFill>
                <a:srgbClr val="9DC3E6"/>
              </a:solidFill>
              <a:ln w="19050">
                <a:solidFill>
                  <a:schemeClr val="lt1"/>
                </a:solidFill>
              </a:ln>
              <a:effectLst/>
            </c:spPr>
            <c:extLst>
              <c:ext xmlns:c16="http://schemas.microsoft.com/office/drawing/2014/chart" uri="{C3380CC4-5D6E-409C-BE32-E72D297353CC}">
                <c16:uniqueId val="{00000005-51D1-4DB0-97E8-8B30EC804E34}"/>
              </c:ext>
            </c:extLst>
          </c:dPt>
          <c:dPt>
            <c:idx val="3"/>
            <c:bubble3D val="0"/>
            <c:spPr>
              <a:solidFill>
                <a:srgbClr val="9DC3E6"/>
              </a:solidFill>
              <a:ln w="19050">
                <a:solidFill>
                  <a:schemeClr val="lt1"/>
                </a:solidFill>
              </a:ln>
              <a:effectLst/>
            </c:spPr>
            <c:extLst>
              <c:ext xmlns:c16="http://schemas.microsoft.com/office/drawing/2014/chart" uri="{C3380CC4-5D6E-409C-BE32-E72D297353CC}">
                <c16:uniqueId val="{00000007-51D1-4DB0-97E8-8B30EC804E34}"/>
              </c:ext>
            </c:extLst>
          </c:dPt>
          <c:dPt>
            <c:idx val="4"/>
            <c:bubble3D val="0"/>
            <c:spPr>
              <a:solidFill>
                <a:srgbClr val="9DC3E6"/>
              </a:solidFill>
              <a:ln w="19050">
                <a:solidFill>
                  <a:schemeClr val="lt1"/>
                </a:solidFill>
              </a:ln>
              <a:effectLst/>
            </c:spPr>
            <c:extLst>
              <c:ext xmlns:c16="http://schemas.microsoft.com/office/drawing/2014/chart" uri="{C3380CC4-5D6E-409C-BE32-E72D297353CC}">
                <c16:uniqueId val="{00000009-51D1-4DB0-97E8-8B30EC804E34}"/>
              </c:ext>
            </c:extLst>
          </c:dPt>
          <c:dPt>
            <c:idx val="5"/>
            <c:bubble3D val="0"/>
            <c:spPr>
              <a:solidFill>
                <a:srgbClr val="9DC3E6"/>
              </a:solidFill>
              <a:ln w="19050">
                <a:solidFill>
                  <a:schemeClr val="lt1"/>
                </a:solidFill>
              </a:ln>
              <a:effectLst/>
            </c:spPr>
            <c:extLst>
              <c:ext xmlns:c16="http://schemas.microsoft.com/office/drawing/2014/chart" uri="{C3380CC4-5D6E-409C-BE32-E72D297353CC}">
                <c16:uniqueId val="{0000000B-51D1-4DB0-97E8-8B30EC804E34}"/>
              </c:ext>
            </c:extLst>
          </c:dPt>
          <c:dPt>
            <c:idx val="6"/>
            <c:bubble3D val="0"/>
            <c:spPr>
              <a:solidFill>
                <a:srgbClr val="9DC3E6"/>
              </a:solidFill>
              <a:ln w="19050">
                <a:solidFill>
                  <a:schemeClr val="lt1"/>
                </a:solidFill>
              </a:ln>
              <a:effectLst/>
            </c:spPr>
            <c:extLst>
              <c:ext xmlns:c16="http://schemas.microsoft.com/office/drawing/2014/chart" uri="{C3380CC4-5D6E-409C-BE32-E72D297353CC}">
                <c16:uniqueId val="{0000000D-51D1-4DB0-97E8-8B30EC804E34}"/>
              </c:ext>
            </c:extLst>
          </c:dPt>
          <c:dPt>
            <c:idx val="7"/>
            <c:bubble3D val="0"/>
            <c:spPr>
              <a:solidFill>
                <a:srgbClr val="9DC3E6"/>
              </a:solidFill>
              <a:ln w="19050">
                <a:solidFill>
                  <a:schemeClr val="lt1"/>
                </a:solidFill>
              </a:ln>
              <a:effectLst/>
            </c:spPr>
            <c:extLst>
              <c:ext xmlns:c16="http://schemas.microsoft.com/office/drawing/2014/chart" uri="{C3380CC4-5D6E-409C-BE32-E72D297353CC}">
                <c16:uniqueId val="{0000000F-51D1-4DB0-97E8-8B30EC804E34}"/>
              </c:ext>
            </c:extLst>
          </c:dPt>
          <c:dPt>
            <c:idx val="8"/>
            <c:bubble3D val="0"/>
            <c:spPr>
              <a:solidFill>
                <a:srgbClr val="9DC3E6"/>
              </a:solidFill>
              <a:ln w="19050">
                <a:solidFill>
                  <a:schemeClr val="lt1"/>
                </a:solidFill>
              </a:ln>
              <a:effectLst/>
            </c:spPr>
            <c:extLst>
              <c:ext xmlns:c16="http://schemas.microsoft.com/office/drawing/2014/chart" uri="{C3380CC4-5D6E-409C-BE32-E72D297353CC}">
                <c16:uniqueId val="{00000011-51D1-4DB0-97E8-8B30EC804E34}"/>
              </c:ext>
            </c:extLst>
          </c:dPt>
          <c:dPt>
            <c:idx val="9"/>
            <c:bubble3D val="0"/>
            <c:spPr>
              <a:solidFill>
                <a:srgbClr val="9DC3E6"/>
              </a:solidFill>
              <a:ln w="19050">
                <a:solidFill>
                  <a:schemeClr val="lt1"/>
                </a:solidFill>
              </a:ln>
              <a:effectLst/>
            </c:spPr>
            <c:extLst>
              <c:ext xmlns:c16="http://schemas.microsoft.com/office/drawing/2014/chart" uri="{C3380CC4-5D6E-409C-BE32-E72D297353CC}">
                <c16:uniqueId val="{00000013-51D1-4DB0-97E8-8B30EC804E34}"/>
              </c:ext>
            </c:extLst>
          </c:dPt>
          <c:dPt>
            <c:idx val="10"/>
            <c:bubble3D val="0"/>
            <c:spPr>
              <a:solidFill>
                <a:srgbClr val="9DC3E6"/>
              </a:solidFill>
              <a:ln w="19050">
                <a:solidFill>
                  <a:schemeClr val="lt1"/>
                </a:solidFill>
              </a:ln>
              <a:effectLst/>
            </c:spPr>
            <c:extLst>
              <c:ext xmlns:c16="http://schemas.microsoft.com/office/drawing/2014/chart" uri="{C3380CC4-5D6E-409C-BE32-E72D297353CC}">
                <c16:uniqueId val="{00000015-51D1-4DB0-97E8-8B30EC804E34}"/>
              </c:ext>
            </c:extLst>
          </c:dPt>
          <c:dPt>
            <c:idx val="11"/>
            <c:bubble3D val="0"/>
            <c:spPr>
              <a:solidFill>
                <a:srgbClr val="9DC3E6"/>
              </a:solidFill>
              <a:ln w="19050">
                <a:solidFill>
                  <a:schemeClr val="lt1"/>
                </a:solidFill>
              </a:ln>
              <a:effectLst/>
            </c:spPr>
            <c:extLst>
              <c:ext xmlns:c16="http://schemas.microsoft.com/office/drawing/2014/chart" uri="{C3380CC4-5D6E-409C-BE32-E72D297353CC}">
                <c16:uniqueId val="{00000017-51D1-4DB0-97E8-8B30EC804E34}"/>
              </c:ext>
            </c:extLst>
          </c:dPt>
          <c:dPt>
            <c:idx val="12"/>
            <c:bubble3D val="0"/>
            <c:spPr>
              <a:solidFill>
                <a:srgbClr val="9DC3E6"/>
              </a:solidFill>
              <a:ln w="19050">
                <a:solidFill>
                  <a:schemeClr val="lt1"/>
                </a:solidFill>
              </a:ln>
              <a:effectLst/>
            </c:spPr>
            <c:extLst>
              <c:ext xmlns:c16="http://schemas.microsoft.com/office/drawing/2014/chart" uri="{C3380CC4-5D6E-409C-BE32-E72D297353CC}">
                <c16:uniqueId val="{00000019-51D1-4DB0-97E8-8B30EC804E34}"/>
              </c:ext>
            </c:extLst>
          </c:dPt>
          <c:dPt>
            <c:idx val="13"/>
            <c:bubble3D val="0"/>
            <c:spPr>
              <a:solidFill>
                <a:srgbClr val="9DC3E6"/>
              </a:solidFill>
              <a:ln w="19050">
                <a:solidFill>
                  <a:schemeClr val="lt1"/>
                </a:solidFill>
              </a:ln>
              <a:effectLst/>
            </c:spPr>
            <c:extLst>
              <c:ext xmlns:c16="http://schemas.microsoft.com/office/drawing/2014/chart" uri="{C3380CC4-5D6E-409C-BE32-E72D297353CC}">
                <c16:uniqueId val="{0000001B-51D1-4DB0-97E8-8B30EC804E34}"/>
              </c:ext>
            </c:extLst>
          </c:dPt>
          <c:dPt>
            <c:idx val="14"/>
            <c:bubble3D val="0"/>
            <c:spPr>
              <a:solidFill>
                <a:srgbClr val="9DC3E6"/>
              </a:solidFill>
              <a:ln w="19050">
                <a:solidFill>
                  <a:schemeClr val="lt1"/>
                </a:solidFill>
              </a:ln>
              <a:effectLst/>
            </c:spPr>
            <c:extLst>
              <c:ext xmlns:c16="http://schemas.microsoft.com/office/drawing/2014/chart" uri="{C3380CC4-5D6E-409C-BE32-E72D297353CC}">
                <c16:uniqueId val="{0000001D-51D1-4DB0-97E8-8B30EC804E34}"/>
              </c:ext>
            </c:extLst>
          </c:dPt>
          <c:dPt>
            <c:idx val="15"/>
            <c:bubble3D val="0"/>
            <c:spPr>
              <a:solidFill>
                <a:srgbClr val="9DC3E6"/>
              </a:solidFill>
              <a:ln w="19050">
                <a:solidFill>
                  <a:schemeClr val="lt1"/>
                </a:solidFill>
              </a:ln>
              <a:effectLst/>
            </c:spPr>
            <c:extLst>
              <c:ext xmlns:c16="http://schemas.microsoft.com/office/drawing/2014/chart" uri="{C3380CC4-5D6E-409C-BE32-E72D297353CC}">
                <c16:uniqueId val="{0000001F-51D1-4DB0-97E8-8B30EC804E34}"/>
              </c:ext>
            </c:extLst>
          </c:dPt>
          <c:dPt>
            <c:idx val="16"/>
            <c:bubble3D val="0"/>
            <c:spPr>
              <a:solidFill>
                <a:srgbClr val="9DC3E6"/>
              </a:solidFill>
              <a:ln w="19050">
                <a:solidFill>
                  <a:schemeClr val="lt1"/>
                </a:solidFill>
              </a:ln>
              <a:effectLst/>
            </c:spPr>
            <c:extLst>
              <c:ext xmlns:c16="http://schemas.microsoft.com/office/drawing/2014/chart" uri="{C3380CC4-5D6E-409C-BE32-E72D297353CC}">
                <c16:uniqueId val="{00000021-51D1-4DB0-97E8-8B30EC804E34}"/>
              </c:ext>
            </c:extLst>
          </c:dPt>
          <c:dPt>
            <c:idx val="17"/>
            <c:bubble3D val="0"/>
            <c:spPr>
              <a:solidFill>
                <a:srgbClr val="9DC3E6"/>
              </a:solidFill>
              <a:ln w="19050">
                <a:solidFill>
                  <a:schemeClr val="lt1"/>
                </a:solidFill>
              </a:ln>
              <a:effectLst/>
            </c:spPr>
            <c:extLst>
              <c:ext xmlns:c16="http://schemas.microsoft.com/office/drawing/2014/chart" uri="{C3380CC4-5D6E-409C-BE32-E72D297353CC}">
                <c16:uniqueId val="{00000023-51D1-4DB0-97E8-8B30EC804E34}"/>
              </c:ext>
            </c:extLst>
          </c:dPt>
          <c:dPt>
            <c:idx val="18"/>
            <c:bubble3D val="0"/>
            <c:spPr>
              <a:solidFill>
                <a:srgbClr val="9DC3E6"/>
              </a:solidFill>
              <a:ln w="19050">
                <a:solidFill>
                  <a:schemeClr val="lt1"/>
                </a:solidFill>
              </a:ln>
              <a:effectLst/>
            </c:spPr>
            <c:extLst>
              <c:ext xmlns:c16="http://schemas.microsoft.com/office/drawing/2014/chart" uri="{C3380CC4-5D6E-409C-BE32-E72D297353CC}">
                <c16:uniqueId val="{00000025-51D1-4DB0-97E8-8B30EC804E34}"/>
              </c:ext>
            </c:extLst>
          </c:dPt>
          <c:dPt>
            <c:idx val="19"/>
            <c:bubble3D val="0"/>
            <c:spPr>
              <a:solidFill>
                <a:srgbClr val="9DC3E6"/>
              </a:solidFill>
              <a:ln w="19050">
                <a:solidFill>
                  <a:schemeClr val="lt1"/>
                </a:solidFill>
              </a:ln>
              <a:effectLst/>
            </c:spPr>
            <c:extLst>
              <c:ext xmlns:c16="http://schemas.microsoft.com/office/drawing/2014/chart" uri="{C3380CC4-5D6E-409C-BE32-E72D297353CC}">
                <c16:uniqueId val="{00000027-51D1-4DB0-97E8-8B30EC804E34}"/>
              </c:ext>
            </c:extLst>
          </c:dPt>
          <c:dPt>
            <c:idx val="20"/>
            <c:bubble3D val="0"/>
            <c:spPr>
              <a:solidFill>
                <a:srgbClr val="9DC3E6"/>
              </a:solidFill>
              <a:ln w="19050">
                <a:solidFill>
                  <a:schemeClr val="lt1"/>
                </a:solidFill>
              </a:ln>
              <a:effectLst/>
            </c:spPr>
            <c:extLst>
              <c:ext xmlns:c16="http://schemas.microsoft.com/office/drawing/2014/chart" uri="{C3380CC4-5D6E-409C-BE32-E72D297353CC}">
                <c16:uniqueId val="{00000029-51D1-4DB0-97E8-8B30EC804E34}"/>
              </c:ext>
            </c:extLst>
          </c:dPt>
          <c:dPt>
            <c:idx val="21"/>
            <c:bubble3D val="0"/>
            <c:spPr>
              <a:solidFill>
                <a:srgbClr val="9DC3E6"/>
              </a:solidFill>
              <a:ln w="19050">
                <a:solidFill>
                  <a:schemeClr val="lt1"/>
                </a:solidFill>
              </a:ln>
              <a:effectLst/>
            </c:spPr>
            <c:extLst>
              <c:ext xmlns:c16="http://schemas.microsoft.com/office/drawing/2014/chart" uri="{C3380CC4-5D6E-409C-BE32-E72D297353CC}">
                <c16:uniqueId val="{0000002B-51D1-4DB0-97E8-8B30EC804E34}"/>
              </c:ext>
            </c:extLst>
          </c:dPt>
          <c:dPt>
            <c:idx val="22"/>
            <c:bubble3D val="0"/>
            <c:spPr>
              <a:solidFill>
                <a:srgbClr val="9DC3E6"/>
              </a:solidFill>
              <a:ln w="19050">
                <a:solidFill>
                  <a:schemeClr val="lt1"/>
                </a:solidFill>
              </a:ln>
              <a:effectLst/>
            </c:spPr>
            <c:extLst>
              <c:ext xmlns:c16="http://schemas.microsoft.com/office/drawing/2014/chart" uri="{C3380CC4-5D6E-409C-BE32-E72D297353CC}">
                <c16:uniqueId val="{0000002D-51D1-4DB0-97E8-8B30EC804E34}"/>
              </c:ext>
            </c:extLst>
          </c:dPt>
          <c:dPt>
            <c:idx val="23"/>
            <c:bubble3D val="0"/>
            <c:spPr>
              <a:solidFill>
                <a:srgbClr val="9DC3E6"/>
              </a:solidFill>
              <a:ln w="19050">
                <a:solidFill>
                  <a:schemeClr val="lt1"/>
                </a:solidFill>
              </a:ln>
              <a:effectLst/>
            </c:spPr>
            <c:extLst>
              <c:ext xmlns:c16="http://schemas.microsoft.com/office/drawing/2014/chart" uri="{C3380CC4-5D6E-409C-BE32-E72D297353CC}">
                <c16:uniqueId val="{0000002F-51D1-4DB0-97E8-8B30EC804E34}"/>
              </c:ext>
            </c:extLst>
          </c:dPt>
          <c:dPt>
            <c:idx val="24"/>
            <c:bubble3D val="0"/>
            <c:spPr>
              <a:solidFill>
                <a:srgbClr val="9DC3E6"/>
              </a:solidFill>
              <a:ln w="19050">
                <a:solidFill>
                  <a:schemeClr val="lt1"/>
                </a:solidFill>
              </a:ln>
              <a:effectLst/>
            </c:spPr>
            <c:extLst>
              <c:ext xmlns:c16="http://schemas.microsoft.com/office/drawing/2014/chart" uri="{C3380CC4-5D6E-409C-BE32-E72D297353CC}">
                <c16:uniqueId val="{00000031-51D1-4DB0-97E8-8B30EC804E34}"/>
              </c:ext>
            </c:extLst>
          </c:dPt>
          <c:dPt>
            <c:idx val="2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3-51D1-4DB0-97E8-8B30EC804E34}"/>
              </c:ext>
            </c:extLst>
          </c:dPt>
          <c:dPt>
            <c:idx val="2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5-51D1-4DB0-97E8-8B30EC804E34}"/>
              </c:ext>
            </c:extLst>
          </c:dPt>
          <c:dPt>
            <c:idx val="2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7-51D1-4DB0-97E8-8B30EC804E34}"/>
              </c:ext>
            </c:extLst>
          </c:dPt>
          <c:dPt>
            <c:idx val="2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9-51D1-4DB0-97E8-8B30EC804E34}"/>
              </c:ext>
            </c:extLst>
          </c:dPt>
          <c:dPt>
            <c:idx val="2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B-51D1-4DB0-97E8-8B30EC804E34}"/>
              </c:ext>
            </c:extLst>
          </c:dPt>
          <c:dPt>
            <c:idx val="3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D-51D1-4DB0-97E8-8B30EC804E34}"/>
              </c:ext>
            </c:extLst>
          </c:dPt>
          <c:dPt>
            <c:idx val="3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3F-51D1-4DB0-97E8-8B30EC804E34}"/>
              </c:ext>
            </c:extLst>
          </c:dPt>
          <c:dPt>
            <c:idx val="3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1-51D1-4DB0-97E8-8B30EC804E34}"/>
              </c:ext>
            </c:extLst>
          </c:dPt>
          <c:dPt>
            <c:idx val="3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3-51D1-4DB0-97E8-8B30EC804E34}"/>
              </c:ext>
            </c:extLst>
          </c:dPt>
          <c:dPt>
            <c:idx val="3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5-51D1-4DB0-97E8-8B30EC804E34}"/>
              </c:ext>
            </c:extLst>
          </c:dPt>
          <c:dPt>
            <c:idx val="3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7-51D1-4DB0-97E8-8B30EC804E34}"/>
              </c:ext>
            </c:extLst>
          </c:dPt>
          <c:dPt>
            <c:idx val="3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9-51D1-4DB0-97E8-8B30EC804E34}"/>
              </c:ext>
            </c:extLst>
          </c:dPt>
          <c:dPt>
            <c:idx val="3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B-51D1-4DB0-97E8-8B30EC804E34}"/>
              </c:ext>
            </c:extLst>
          </c:dPt>
          <c:dPt>
            <c:idx val="3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D-51D1-4DB0-97E8-8B30EC804E34}"/>
              </c:ext>
            </c:extLst>
          </c:dPt>
          <c:dPt>
            <c:idx val="3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4F-51D1-4DB0-97E8-8B30EC804E34}"/>
              </c:ext>
            </c:extLst>
          </c:dPt>
          <c:dPt>
            <c:idx val="4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1-51D1-4DB0-97E8-8B30EC804E34}"/>
              </c:ext>
            </c:extLst>
          </c:dPt>
          <c:dPt>
            <c:idx val="4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3-51D1-4DB0-97E8-8B30EC804E34}"/>
              </c:ext>
            </c:extLst>
          </c:dPt>
          <c:dPt>
            <c:idx val="4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5-51D1-4DB0-97E8-8B30EC804E34}"/>
              </c:ext>
            </c:extLst>
          </c:dPt>
          <c:dPt>
            <c:idx val="4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7-51D1-4DB0-97E8-8B30EC804E34}"/>
              </c:ext>
            </c:extLst>
          </c:dPt>
          <c:dPt>
            <c:idx val="4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9-51D1-4DB0-97E8-8B30EC804E34}"/>
              </c:ext>
            </c:extLst>
          </c:dPt>
          <c:dPt>
            <c:idx val="4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B-51D1-4DB0-97E8-8B30EC804E34}"/>
              </c:ext>
            </c:extLst>
          </c:dPt>
          <c:dPt>
            <c:idx val="4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D-51D1-4DB0-97E8-8B30EC804E34}"/>
              </c:ext>
            </c:extLst>
          </c:dPt>
          <c:dPt>
            <c:idx val="4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5F-51D1-4DB0-97E8-8B30EC804E34}"/>
              </c:ext>
            </c:extLst>
          </c:dPt>
          <c:dPt>
            <c:idx val="4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1-51D1-4DB0-97E8-8B30EC804E34}"/>
              </c:ext>
            </c:extLst>
          </c:dPt>
          <c:dPt>
            <c:idx val="4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3-51D1-4DB0-97E8-8B30EC804E34}"/>
              </c:ext>
            </c:extLst>
          </c:dPt>
          <c:dPt>
            <c:idx val="5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5-51D1-4DB0-97E8-8B30EC804E34}"/>
              </c:ext>
            </c:extLst>
          </c:dPt>
          <c:dPt>
            <c:idx val="5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7-51D1-4DB0-97E8-8B30EC804E34}"/>
              </c:ext>
            </c:extLst>
          </c:dPt>
          <c:dPt>
            <c:idx val="5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9-51D1-4DB0-97E8-8B30EC804E34}"/>
              </c:ext>
            </c:extLst>
          </c:dPt>
          <c:dPt>
            <c:idx val="53"/>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B-51D1-4DB0-97E8-8B30EC804E34}"/>
              </c:ext>
            </c:extLst>
          </c:dPt>
          <c:dPt>
            <c:idx val="54"/>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D-51D1-4DB0-97E8-8B30EC804E34}"/>
              </c:ext>
            </c:extLst>
          </c:dPt>
          <c:dPt>
            <c:idx val="55"/>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6F-51D1-4DB0-97E8-8B30EC804E34}"/>
              </c:ext>
            </c:extLst>
          </c:dPt>
          <c:dPt>
            <c:idx val="5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1-51D1-4DB0-97E8-8B30EC804E34}"/>
              </c:ext>
            </c:extLst>
          </c:dPt>
          <c:dPt>
            <c:idx val="5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3-51D1-4DB0-97E8-8B30EC804E34}"/>
              </c:ext>
            </c:extLst>
          </c:dPt>
          <c:dPt>
            <c:idx val="58"/>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5-51D1-4DB0-97E8-8B30EC804E34}"/>
              </c:ext>
            </c:extLst>
          </c:dPt>
          <c:dPt>
            <c:idx val="59"/>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77-51D1-4DB0-97E8-8B30EC804E34}"/>
              </c:ext>
            </c:extLst>
          </c:dPt>
          <c:cat>
            <c:strRef>
              <c:f>Sheet1!$A$2:$A$61</c:f>
              <c:strCache>
                <c:ptCount val="60"/>
                <c:pt idx="0">
                  <c:v>minute 1</c:v>
                </c:pt>
                <c:pt idx="1">
                  <c:v>minute 2</c:v>
                </c:pt>
                <c:pt idx="2">
                  <c:v>minute 3</c:v>
                </c:pt>
                <c:pt idx="3">
                  <c:v>minute 4</c:v>
                </c:pt>
                <c:pt idx="4">
                  <c:v>minute 5</c:v>
                </c:pt>
                <c:pt idx="5">
                  <c:v>minute 6</c:v>
                </c:pt>
                <c:pt idx="6">
                  <c:v>minute 7</c:v>
                </c:pt>
                <c:pt idx="7">
                  <c:v>minute 8</c:v>
                </c:pt>
                <c:pt idx="8">
                  <c:v>minute 9</c:v>
                </c:pt>
                <c:pt idx="9">
                  <c:v>minute 10</c:v>
                </c:pt>
                <c:pt idx="10">
                  <c:v>minute 11</c:v>
                </c:pt>
                <c:pt idx="11">
                  <c:v>minute 12</c:v>
                </c:pt>
                <c:pt idx="12">
                  <c:v>minute 13</c:v>
                </c:pt>
                <c:pt idx="13">
                  <c:v>minute 14</c:v>
                </c:pt>
                <c:pt idx="14">
                  <c:v>minute 15</c:v>
                </c:pt>
                <c:pt idx="15">
                  <c:v>minute 16</c:v>
                </c:pt>
                <c:pt idx="16">
                  <c:v>minute 17</c:v>
                </c:pt>
                <c:pt idx="17">
                  <c:v>minute 18</c:v>
                </c:pt>
                <c:pt idx="18">
                  <c:v>minute 19</c:v>
                </c:pt>
                <c:pt idx="19">
                  <c:v>minute 20</c:v>
                </c:pt>
                <c:pt idx="20">
                  <c:v>minute 21</c:v>
                </c:pt>
                <c:pt idx="21">
                  <c:v>minute 22</c:v>
                </c:pt>
                <c:pt idx="22">
                  <c:v>minute 23</c:v>
                </c:pt>
                <c:pt idx="23">
                  <c:v>minute 24</c:v>
                </c:pt>
                <c:pt idx="24">
                  <c:v>minute 25</c:v>
                </c:pt>
                <c:pt idx="25">
                  <c:v>minute 26</c:v>
                </c:pt>
                <c:pt idx="26">
                  <c:v>minute 27</c:v>
                </c:pt>
                <c:pt idx="27">
                  <c:v>minute 28</c:v>
                </c:pt>
                <c:pt idx="28">
                  <c:v>minute 29</c:v>
                </c:pt>
                <c:pt idx="29">
                  <c:v>minute 30</c:v>
                </c:pt>
                <c:pt idx="30">
                  <c:v>minute 31</c:v>
                </c:pt>
                <c:pt idx="31">
                  <c:v>minute 32</c:v>
                </c:pt>
                <c:pt idx="32">
                  <c:v>minute 33</c:v>
                </c:pt>
                <c:pt idx="33">
                  <c:v>minute 34</c:v>
                </c:pt>
                <c:pt idx="34">
                  <c:v>minute 35</c:v>
                </c:pt>
                <c:pt idx="35">
                  <c:v>minute 36</c:v>
                </c:pt>
                <c:pt idx="36">
                  <c:v>minute 37</c:v>
                </c:pt>
                <c:pt idx="37">
                  <c:v>minute 38</c:v>
                </c:pt>
                <c:pt idx="38">
                  <c:v>minute 39</c:v>
                </c:pt>
                <c:pt idx="39">
                  <c:v>minute 40</c:v>
                </c:pt>
                <c:pt idx="40">
                  <c:v>minute 41</c:v>
                </c:pt>
                <c:pt idx="41">
                  <c:v>minute 42</c:v>
                </c:pt>
                <c:pt idx="42">
                  <c:v>minute 43</c:v>
                </c:pt>
                <c:pt idx="43">
                  <c:v>minute 44</c:v>
                </c:pt>
                <c:pt idx="44">
                  <c:v>minute 45</c:v>
                </c:pt>
                <c:pt idx="45">
                  <c:v>minute 46</c:v>
                </c:pt>
                <c:pt idx="46">
                  <c:v>minute 47</c:v>
                </c:pt>
                <c:pt idx="47">
                  <c:v>minute 48</c:v>
                </c:pt>
                <c:pt idx="48">
                  <c:v>minute 49</c:v>
                </c:pt>
                <c:pt idx="49">
                  <c:v>minute 50</c:v>
                </c:pt>
                <c:pt idx="50">
                  <c:v>minute 51</c:v>
                </c:pt>
                <c:pt idx="51">
                  <c:v>minute 52</c:v>
                </c:pt>
                <c:pt idx="52">
                  <c:v>minute 53</c:v>
                </c:pt>
                <c:pt idx="53">
                  <c:v>minute 54</c:v>
                </c:pt>
                <c:pt idx="54">
                  <c:v>minute 55</c:v>
                </c:pt>
                <c:pt idx="55">
                  <c:v>minute 56</c:v>
                </c:pt>
                <c:pt idx="56">
                  <c:v>minute 57</c:v>
                </c:pt>
                <c:pt idx="57">
                  <c:v>minute 58</c:v>
                </c:pt>
                <c:pt idx="58">
                  <c:v>minute 59</c:v>
                </c:pt>
                <c:pt idx="59">
                  <c:v>minute 60</c:v>
                </c:pt>
              </c:strCache>
            </c:strRef>
          </c:cat>
          <c:val>
            <c:numRef>
              <c:f>Sheet1!$B$2:$B$61</c:f>
              <c:numCache>
                <c:formatCode>General</c:formatCode>
                <c:ptCount val="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numCache>
            </c:numRef>
          </c:val>
          <c:extLst>
            <c:ext xmlns:c16="http://schemas.microsoft.com/office/drawing/2014/chart" uri="{C3380CC4-5D6E-409C-BE32-E72D297353CC}">
              <c16:uniqueId val="{00000078-51D1-4DB0-97E8-8B30EC804E34}"/>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B3FF6-8ADD-8444-81D9-E3D6F085FF95}" type="datetimeFigureOut">
              <a:rPr lang="fr-FR" smtClean="0"/>
              <a:t>02/10/2023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EFB99-6F8B-F64A-8BC7-5480470225F1}" type="slidenum">
              <a:rPr lang="fr-FR" smtClean="0"/>
              <a:t>‹N°›</a:t>
            </a:fld>
            <a:endParaRPr lang="fr-FR"/>
          </a:p>
        </p:txBody>
      </p:sp>
    </p:spTree>
    <p:extLst>
      <p:ext uri="{BB962C8B-B14F-4D97-AF65-F5344CB8AC3E}">
        <p14:creationId xmlns:p14="http://schemas.microsoft.com/office/powerpoint/2010/main" val="147710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Bonjour tout le monde, nous sommes ravies de vous presenter le travail d’option effectué Au sein d’OCP, et qui vise l’élaboration </a:t>
            </a:r>
            <a:r>
              <a:rPr lang="fr-FR" sz="1200">
                <a:solidFill>
                  <a:schemeClr val="accent5">
                    <a:lumMod val="50000"/>
                  </a:schemeClr>
                </a:solidFill>
                <a:latin typeface="Gill Sans MT" panose="020B0502020104020203" pitchFamily="34" charset="0"/>
                <a:ea typeface="+mn-ea"/>
                <a:cs typeface="+mn-cs"/>
              </a:rPr>
              <a:t>et la mise en place d’un S&amp;OP au sein de LA NOUVELLE JV KOFERT( JFC III).</a:t>
            </a:r>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1</a:t>
            </a:fld>
            <a:endParaRPr lang="fr-FR"/>
          </a:p>
        </p:txBody>
      </p:sp>
    </p:spTree>
    <p:extLst>
      <p:ext uri="{BB962C8B-B14F-4D97-AF65-F5344CB8AC3E}">
        <p14:creationId xmlns:p14="http://schemas.microsoft.com/office/powerpoint/2010/main" val="3567761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ko-KR" sz="1200" b="0">
                <a:solidFill>
                  <a:schemeClr val="accent6"/>
                </a:solidFill>
                <a:cs typeface="Arial" pitchFamily="34" charset="0"/>
              </a:rPr>
              <a:t>Dans ce nouveau contexte et comme toute entreprise industrielle</a:t>
            </a:r>
            <a:r>
              <a:rPr lang="fr-FR" altLang="ko-KR" sz="1200" b="0" baseline="0">
                <a:solidFill>
                  <a:schemeClr val="accent6"/>
                </a:solidFill>
                <a:cs typeface="Arial" pitchFamily="34" charset="0"/>
              </a:rPr>
              <a:t> , dans sa  mission de trouver le meilleur équilibre entre  la  charge / capacité   et gérer ses ressources.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ko-KR" sz="1200" b="0" baseline="0">
              <a:solidFill>
                <a:schemeClr val="accent6"/>
              </a:solidFil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ko-KR" sz="1200" b="0" baseline="0">
                <a:solidFill>
                  <a:schemeClr val="accent6"/>
                </a:solidFill>
                <a:cs typeface="Arial" pitchFamily="34" charset="0"/>
              </a:rPr>
              <a:t>La nouvelle  JV  (KOFERT )  est face à un marché avec caractère  instable  de la demande  et une grande fluctuation des prix, notamment des prix d’achat des MP ( S, NH3 et phosphate ) et prix de ventes des engrais phosphatés MAP ET DAP.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ko-KR" sz="1200" b="0" baseline="0">
              <a:solidFill>
                <a:schemeClr val="accent6"/>
              </a:solidFil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ko-KR" sz="1200" b="1" baseline="0">
                <a:solidFill>
                  <a:schemeClr val="accent6"/>
                </a:solidFill>
                <a:cs typeface="Arial" pitchFamily="34" charset="0"/>
              </a:rPr>
              <a:t>Le levier d’aligner la charge et la capacité est aussi porté par des facteurs internes à l’entreprise à savoir la performance de ses installations  avec le risque des arrêts imprévisibles , sa structure de Coûts de revient dont plus de 70% est due à la consommation  en MP et donc un Coût sensible aux  variations des prix marché  et enfin les complexités entrainées  par la flexibilité ( industrielle) partagée entre plusieurs parties prenantes sur la même plateforme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ko-KR" sz="1200" b="0" baseline="0">
                <a:solidFill>
                  <a:schemeClr val="accent6"/>
                </a:solidFill>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a:solidFill>
                  <a:srgbClr val="374151"/>
                </a:solidFill>
                <a:effectLst/>
                <a:latin typeface="Söhne"/>
              </a:rPr>
              <a:t>Donc la prise de décision et les arbitrages à faire sont l'un des défis auxquels l'entreprise fait face</a:t>
            </a:r>
            <a:endParaRPr lang="fr-FR" b="0"/>
          </a:p>
        </p:txBody>
      </p:sp>
      <p:sp>
        <p:nvSpPr>
          <p:cNvPr id="4" name="Slide Number Placeholder 3"/>
          <p:cNvSpPr>
            <a:spLocks noGrp="1"/>
          </p:cNvSpPr>
          <p:nvPr>
            <p:ph type="sldNum" sz="quarter" idx="5"/>
          </p:nvPr>
        </p:nvSpPr>
        <p:spPr/>
        <p:txBody>
          <a:bodyPr/>
          <a:lstStyle/>
          <a:p>
            <a:fld id="{E8EEFB99-6F8B-F64A-8BC7-5480470225F1}" type="slidenum">
              <a:rPr lang="fr-FR" smtClean="0"/>
              <a:t>10</a:t>
            </a:fld>
            <a:endParaRPr lang="fr-FR"/>
          </a:p>
        </p:txBody>
      </p:sp>
    </p:spTree>
    <p:extLst>
      <p:ext uri="{BB962C8B-B14F-4D97-AF65-F5344CB8AC3E}">
        <p14:creationId xmlns:p14="http://schemas.microsoft.com/office/powerpoint/2010/main" val="17769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Chaque début du mois, les dirigeants se posent plusieurs questions à savoir ………………………</a:t>
            </a:r>
          </a:p>
          <a:p>
            <a:r>
              <a:rPr lang="fr-FR"/>
              <a:t>Afin d’arriver aux objectifs fixer par les deux partenaires </a:t>
            </a:r>
            <a:r>
              <a:rPr lang="fr-FR" err="1"/>
              <a:t>telleque</a:t>
            </a:r>
            <a:r>
              <a:rPr lang="fr-FR"/>
              <a:t> …………………..</a:t>
            </a:r>
          </a:p>
          <a:p>
            <a:r>
              <a:rPr lang="fr-FR"/>
              <a:t>C’est donc les raisons de l’entreprise pour mettre en place un processus de planification des opérations et de ventes</a:t>
            </a:r>
          </a:p>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11</a:t>
            </a:fld>
            <a:endParaRPr lang="fr-FR"/>
          </a:p>
        </p:txBody>
      </p:sp>
    </p:spTree>
    <p:extLst>
      <p:ext uri="{BB962C8B-B14F-4D97-AF65-F5344CB8AC3E}">
        <p14:creationId xmlns:p14="http://schemas.microsoft.com/office/powerpoint/2010/main" val="1013293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Donc apres avoir bien discrétiser la problématique, notre presentation de déroulera comme suite en commençant par …………………</a:t>
            </a:r>
          </a:p>
        </p:txBody>
      </p:sp>
      <p:sp>
        <p:nvSpPr>
          <p:cNvPr id="4" name="Slide Number Placeholder 3"/>
          <p:cNvSpPr>
            <a:spLocks noGrp="1"/>
          </p:cNvSpPr>
          <p:nvPr>
            <p:ph type="sldNum" sz="quarter" idx="5"/>
          </p:nvPr>
        </p:nvSpPr>
        <p:spPr/>
        <p:txBody>
          <a:bodyPr/>
          <a:lstStyle/>
          <a:p>
            <a:fld id="{E8EEFB99-6F8B-F64A-8BC7-5480470225F1}" type="slidenum">
              <a:rPr lang="fr-FR" smtClean="0"/>
              <a:t>12</a:t>
            </a:fld>
            <a:endParaRPr lang="fr-FR"/>
          </a:p>
        </p:txBody>
      </p:sp>
    </p:spTree>
    <p:extLst>
      <p:ext uri="{BB962C8B-B14F-4D97-AF65-F5344CB8AC3E}">
        <p14:creationId xmlns:p14="http://schemas.microsoft.com/office/powerpoint/2010/main" val="3380714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a:t>Le S&amp;OP ou le sales and opérations planning pour ceux qui ne  le connaisse pas est un processus  intégré  de planification des ventes et des opérations sur le moyen terme   piloté par le département supply </a:t>
            </a:r>
            <a:r>
              <a:rPr lang="fr-FR" baseline="0" err="1"/>
              <a:t>chain</a:t>
            </a:r>
            <a:r>
              <a:rPr lang="fr-FR" baseline="0"/>
              <a:t> et qui  sollicite la contribution des différents fonctions clés de la chaine  à savoir les commerciaux pour la négociation des ventes accentué ici par des ventes partagées entre les deux partenaires  , les industrielles et les financiers  dans le pilotage des décisions de planifications des opérations , ventes et échange  par la marge et   en enfin le S&amp;OP permet d’aller vers la concrétisation  des objectifs stratégiques et apporter  plus de visibilité à travers les prévisions de la demande et des prix   et de projection pour les projets futures notamment l’extension des capacités, de nouvelles partenariats …</a:t>
            </a:r>
          </a:p>
          <a:p>
            <a:endParaRPr lang="fr-FR" baseline="0"/>
          </a:p>
          <a:p>
            <a:r>
              <a:rPr lang="fr-FR">
                <a:ea typeface="Verdana"/>
              </a:rPr>
              <a:t> </a:t>
            </a:r>
            <a:endParaRPr lang="fr-FR"/>
          </a:p>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13</a:t>
            </a:fld>
            <a:endParaRPr lang="fr-FR"/>
          </a:p>
        </p:txBody>
      </p:sp>
    </p:spTree>
    <p:extLst>
      <p:ext uri="{BB962C8B-B14F-4D97-AF65-F5344CB8AC3E}">
        <p14:creationId xmlns:p14="http://schemas.microsoft.com/office/powerpoint/2010/main" val="389418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Dès notre arrivée un processus S&amp;OP était définit selon les besoins particuliers de la KOFERT, nous sommes amenés à utiliser les </a:t>
            </a:r>
            <a:r>
              <a:rPr lang="fr-FR" sz="1200" b="1" kern="0">
                <a:solidFill>
                  <a:schemeClr val="accent1">
                    <a:lumMod val="50000"/>
                  </a:schemeClr>
                </a:solidFill>
                <a:latin typeface="Gill Sans MT" panose="020B0502020104020203" pitchFamily="34" charset="0"/>
                <a:ea typeface="Roboto Medium"/>
                <a:cs typeface="Roboto Medium"/>
                <a:sym typeface="Roboto Medium"/>
              </a:rPr>
              <a:t>méthodes d'Analytics, de modèle d’optimisation et outils technologique </a:t>
            </a:r>
            <a:r>
              <a:rPr lang="fr-FR" sz="1200" b="0" kern="0">
                <a:solidFill>
                  <a:schemeClr val="accent1">
                    <a:lumMod val="50000"/>
                  </a:schemeClr>
                </a:solidFill>
                <a:latin typeface="Gill Sans MT" panose="020B0502020104020203" pitchFamily="34" charset="0"/>
                <a:ea typeface="Roboto Medium"/>
                <a:cs typeface="Roboto Medium"/>
                <a:sym typeface="Roboto Medium"/>
              </a:rPr>
              <a:t>sur les 3 volets commençant par un modèle marché pour les prévisions et un modèle supply pour l’optimisation et la planification tactique et finalement une evaluation financière pour la rentabilité financière. Le modèle final sera un outil d’aide à la décision pour l’équipe dirigeante.</a:t>
            </a:r>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14</a:t>
            </a:fld>
            <a:endParaRPr lang="fr-FR"/>
          </a:p>
        </p:txBody>
      </p:sp>
    </p:spTree>
    <p:extLst>
      <p:ext uri="{BB962C8B-B14F-4D97-AF65-F5344CB8AC3E}">
        <p14:creationId xmlns:p14="http://schemas.microsoft.com/office/powerpoint/2010/main" val="3653436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Afin de bien structurer le processus adapté à KOFERT en utilisant les modèles cités précédemment Nous avons définis les interactions entres les modèles comme suite, ou on va commencer par un modèle marché dont les inputs sont des inputs concernant le marché des engrais et les MP,</a:t>
            </a:r>
          </a:p>
          <a:p>
            <a:r>
              <a:rPr lang="fr-FR"/>
              <a:t>Les résultats du modèle marché et les paramètres industrielle (à savoir les capacite de production et les rendements des ligne etc…) ainsi que les paramètres financiers (à savoir les couts opératoires et les prix d’achat des MP) afin de réaliser des plans tactiques des opérations. </a:t>
            </a:r>
          </a:p>
        </p:txBody>
      </p:sp>
      <p:sp>
        <p:nvSpPr>
          <p:cNvPr id="4" name="Slide Number Placeholder 3"/>
          <p:cNvSpPr>
            <a:spLocks noGrp="1"/>
          </p:cNvSpPr>
          <p:nvPr>
            <p:ph type="sldNum" sz="quarter" idx="5"/>
          </p:nvPr>
        </p:nvSpPr>
        <p:spPr/>
        <p:txBody>
          <a:bodyPr/>
          <a:lstStyle/>
          <a:p>
            <a:fld id="{E8EEFB99-6F8B-F64A-8BC7-5480470225F1}" type="slidenum">
              <a:rPr lang="fr-FR" smtClean="0"/>
              <a:t>15</a:t>
            </a:fld>
            <a:endParaRPr lang="fr-FR"/>
          </a:p>
        </p:txBody>
      </p:sp>
    </p:spTree>
    <p:extLst>
      <p:ext uri="{BB962C8B-B14F-4D97-AF65-F5344CB8AC3E}">
        <p14:creationId xmlns:p14="http://schemas.microsoft.com/office/powerpoint/2010/main" val="2995427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Afin de </a:t>
            </a:r>
            <a:r>
              <a:rPr lang="en-US" err="1">
                <a:cs typeface="Calibri"/>
              </a:rPr>
              <a:t>resoudre</a:t>
            </a:r>
            <a:r>
              <a:rPr lang="en-US">
                <a:cs typeface="Calibri"/>
              </a:rPr>
              <a:t> les </a:t>
            </a:r>
            <a:r>
              <a:rPr lang="fr-FR" noProof="0">
                <a:cs typeface="Calibri"/>
              </a:rPr>
              <a:t>enjeux</a:t>
            </a:r>
            <a:r>
              <a:rPr lang="en-US">
                <a:cs typeface="Calibri"/>
              </a:rPr>
              <a:t> de </a:t>
            </a:r>
            <a:r>
              <a:rPr lang="en-US" err="1">
                <a:cs typeface="Calibri"/>
              </a:rPr>
              <a:t>l'ambiguite</a:t>
            </a:r>
            <a:r>
              <a:rPr lang="en-US">
                <a:cs typeface="Calibri"/>
              </a:rPr>
              <a:t> et la </a:t>
            </a:r>
            <a:r>
              <a:rPr lang="en-US" err="1">
                <a:cs typeface="Calibri"/>
              </a:rPr>
              <a:t>volatilite</a:t>
            </a:r>
            <a:r>
              <a:rPr lang="en-US">
                <a:cs typeface="Calibri"/>
              </a:rPr>
              <a:t> du </a:t>
            </a:r>
            <a:r>
              <a:rPr lang="en-US" err="1">
                <a:cs typeface="Calibri"/>
              </a:rPr>
              <a:t>marche</a:t>
            </a:r>
            <a:r>
              <a:rPr lang="en-US">
                <a:cs typeface="Calibri"/>
              </a:rPr>
              <a:t> des </a:t>
            </a:r>
            <a:r>
              <a:rPr lang="en-US" err="1">
                <a:cs typeface="Calibri"/>
              </a:rPr>
              <a:t>engarais</a:t>
            </a:r>
            <a:r>
              <a:rPr lang="en-US">
                <a:cs typeface="Calibri"/>
              </a:rPr>
              <a:t> et MP et le </a:t>
            </a:r>
            <a:r>
              <a:rPr lang="en-US" err="1">
                <a:cs typeface="Calibri"/>
              </a:rPr>
              <a:t>faite</a:t>
            </a:r>
            <a:r>
              <a:rPr lang="en-US">
                <a:cs typeface="Calibri"/>
              </a:rPr>
              <a:t> que KOFERT a un manque de </a:t>
            </a:r>
            <a:r>
              <a:rPr lang="en-US" err="1">
                <a:cs typeface="Calibri"/>
              </a:rPr>
              <a:t>visibilite</a:t>
            </a:r>
            <a:r>
              <a:rPr lang="en-US">
                <a:cs typeface="Calibri"/>
              </a:rPr>
              <a:t> sur le </a:t>
            </a:r>
            <a:r>
              <a:rPr lang="en-US" err="1">
                <a:cs typeface="Calibri"/>
              </a:rPr>
              <a:t>moyen</a:t>
            </a:r>
            <a:r>
              <a:rPr lang="en-US">
                <a:cs typeface="Calibri"/>
              </a:rPr>
              <a:t> et long </a:t>
            </a:r>
            <a:r>
              <a:rPr lang="en-US" err="1">
                <a:cs typeface="Calibri"/>
              </a:rPr>
              <a:t>terme</a:t>
            </a:r>
            <a:r>
              <a:rPr lang="en-US">
                <a:cs typeface="Calibri"/>
              </a:rPr>
              <a:t>. On develop le model </a:t>
            </a:r>
            <a:r>
              <a:rPr lang="en-US" err="1">
                <a:cs typeface="Calibri"/>
              </a:rPr>
              <a:t>marche</a:t>
            </a:r>
            <a:r>
              <a:rPr lang="en-US">
                <a:cs typeface="Calibri"/>
              </a:rPr>
              <a:t> qui </a:t>
            </a:r>
            <a:r>
              <a:rPr lang="en-US" err="1">
                <a:cs typeface="Calibri"/>
              </a:rPr>
              <a:t>etre</a:t>
            </a:r>
            <a:r>
              <a:rPr lang="en-US">
                <a:cs typeface="Calibri"/>
              </a:rPr>
              <a:t> </a:t>
            </a:r>
            <a:r>
              <a:rPr lang="en-US" err="1">
                <a:cs typeface="Calibri"/>
              </a:rPr>
              <a:t>contitue</a:t>
            </a:r>
            <a:r>
              <a:rPr lang="en-US">
                <a:cs typeface="Calibri"/>
              </a:rPr>
              <a:t> de deux </a:t>
            </a:r>
            <a:r>
              <a:rPr lang="en-US" err="1">
                <a:cs typeface="Calibri"/>
              </a:rPr>
              <a:t>modèles</a:t>
            </a:r>
            <a:r>
              <a:rPr lang="en-US">
                <a:cs typeface="Calibri"/>
              </a:rPr>
              <a:t> </a:t>
            </a:r>
            <a:r>
              <a:rPr lang="en-US" err="1">
                <a:cs typeface="Calibri"/>
              </a:rPr>
              <a:t>predictifs</a:t>
            </a:r>
            <a:r>
              <a:rPr lang="en-US">
                <a:cs typeface="Calibri"/>
              </a:rPr>
              <a:t>, le p 1er </a:t>
            </a:r>
            <a:r>
              <a:rPr lang="en-US" err="1">
                <a:cs typeface="Calibri"/>
              </a:rPr>
              <a:t>est</a:t>
            </a:r>
            <a:r>
              <a:rPr lang="en-US">
                <a:cs typeface="Calibri"/>
              </a:rPr>
              <a:t> de la </a:t>
            </a:r>
            <a:r>
              <a:rPr lang="en-US" err="1">
                <a:cs typeface="Calibri"/>
              </a:rPr>
              <a:t>demande</a:t>
            </a:r>
            <a:r>
              <a:rPr lang="en-US">
                <a:cs typeface="Calibri"/>
              </a:rPr>
              <a:t> qui </a:t>
            </a:r>
            <a:r>
              <a:rPr lang="en-US" err="1">
                <a:cs typeface="Calibri"/>
              </a:rPr>
              <a:t>comme</a:t>
            </a:r>
            <a:r>
              <a:rPr lang="en-US">
                <a:cs typeface="Calibri"/>
              </a:rPr>
              <a:t> inputs les </a:t>
            </a:r>
            <a:r>
              <a:rPr lang="en-US" err="1">
                <a:cs typeface="Calibri"/>
              </a:rPr>
              <a:t>donees</a:t>
            </a:r>
            <a:r>
              <a:rPr lang="en-US">
                <a:cs typeface="Calibri"/>
              </a:rPr>
              <a:t> </a:t>
            </a:r>
            <a:r>
              <a:rPr lang="en-US" err="1">
                <a:cs typeface="Calibri"/>
              </a:rPr>
              <a:t>histiriques</a:t>
            </a:r>
            <a:r>
              <a:rPr lang="en-US">
                <a:cs typeface="Calibri"/>
              </a:rPr>
              <a:t> des </a:t>
            </a:r>
            <a:r>
              <a:rPr lang="en-US" err="1">
                <a:cs typeface="Calibri"/>
              </a:rPr>
              <a:t>demande</a:t>
            </a:r>
            <a:r>
              <a:rPr lang="en-US">
                <a:cs typeface="Calibri"/>
              </a:rPr>
              <a:t> et </a:t>
            </a:r>
            <a:r>
              <a:rPr lang="en-US" err="1">
                <a:cs typeface="Calibri"/>
              </a:rPr>
              <a:t>facteurs</a:t>
            </a:r>
            <a:r>
              <a:rPr lang="en-US">
                <a:cs typeface="Calibri"/>
              </a:rPr>
              <a:t> </a:t>
            </a:r>
            <a:r>
              <a:rPr lang="en-US" err="1">
                <a:cs typeface="Calibri"/>
              </a:rPr>
              <a:t>influsant</a:t>
            </a:r>
            <a:r>
              <a:rPr lang="en-US">
                <a:cs typeface="Calibri"/>
              </a:rPr>
              <a:t> la </a:t>
            </a:r>
            <a:r>
              <a:rPr lang="en-US" err="1">
                <a:cs typeface="Calibri"/>
              </a:rPr>
              <a:t>demande</a:t>
            </a:r>
            <a:r>
              <a:rPr lang="en-US">
                <a:cs typeface="Calibri"/>
              </a:rPr>
              <a:t>, et le 2eme un </a:t>
            </a:r>
            <a:r>
              <a:rPr lang="en-US" err="1">
                <a:cs typeface="Calibri"/>
              </a:rPr>
              <a:t>modèle</a:t>
            </a:r>
            <a:r>
              <a:rPr lang="en-US">
                <a:cs typeface="Calibri"/>
              </a:rPr>
              <a:t> de prediction du prix qui a </a:t>
            </a:r>
            <a:r>
              <a:rPr lang="en-US" err="1">
                <a:cs typeface="Calibri"/>
              </a:rPr>
              <a:t>comme</a:t>
            </a:r>
            <a:r>
              <a:rPr lang="en-US">
                <a:cs typeface="Calibri"/>
              </a:rPr>
              <a:t> </a:t>
            </a:r>
            <a:r>
              <a:rPr lang="en-US" err="1">
                <a:cs typeface="Calibri"/>
              </a:rPr>
              <a:t>iputs</a:t>
            </a:r>
            <a:r>
              <a:rPr lang="en-US">
                <a:cs typeface="Calibri"/>
              </a:rPr>
              <a:t> les </a:t>
            </a:r>
            <a:r>
              <a:rPr lang="en-US" err="1">
                <a:cs typeface="Calibri"/>
              </a:rPr>
              <a:t>donnnees</a:t>
            </a:r>
            <a:r>
              <a:rPr lang="en-US">
                <a:cs typeface="Calibri"/>
              </a:rPr>
              <a:t> </a:t>
            </a:r>
            <a:r>
              <a:rPr lang="en-US" err="1">
                <a:cs typeface="Calibri"/>
              </a:rPr>
              <a:t>histiques</a:t>
            </a:r>
            <a:r>
              <a:rPr lang="en-US">
                <a:cs typeface="Calibri"/>
              </a:rPr>
              <a:t> des prix et les </a:t>
            </a:r>
            <a:r>
              <a:rPr lang="en-US" err="1">
                <a:cs typeface="Calibri"/>
              </a:rPr>
              <a:t>facteurs</a:t>
            </a:r>
            <a:r>
              <a:rPr lang="en-US">
                <a:cs typeface="Calibri"/>
              </a:rPr>
              <a:t> </a:t>
            </a:r>
            <a:r>
              <a:rPr lang="en-US" err="1">
                <a:cs typeface="Calibri"/>
              </a:rPr>
              <a:t>influasant</a:t>
            </a:r>
            <a:r>
              <a:rPr lang="en-US">
                <a:cs typeface="Calibri"/>
              </a:rPr>
              <a:t> le pris de </a:t>
            </a:r>
            <a:r>
              <a:rPr lang="en-US" err="1">
                <a:cs typeface="Calibri"/>
              </a:rPr>
              <a:t>engrais</a:t>
            </a:r>
            <a:r>
              <a:rPr lang="en-US">
                <a:cs typeface="Calibri"/>
              </a:rPr>
              <a:t> et les MPs</a:t>
            </a:r>
          </a:p>
        </p:txBody>
      </p:sp>
      <p:sp>
        <p:nvSpPr>
          <p:cNvPr id="4" name="Slide Number Placeholder 3"/>
          <p:cNvSpPr>
            <a:spLocks noGrp="1"/>
          </p:cNvSpPr>
          <p:nvPr>
            <p:ph type="sldNum" sz="quarter" idx="5"/>
          </p:nvPr>
        </p:nvSpPr>
        <p:spPr/>
        <p:txBody>
          <a:bodyPr/>
          <a:lstStyle/>
          <a:p>
            <a:fld id="{E8EEFB99-6F8B-F64A-8BC7-5480470225F1}" type="slidenum">
              <a:rPr lang="fr-FR" smtClean="0"/>
              <a:t>16</a:t>
            </a:fld>
            <a:endParaRPr lang="fr-FR"/>
          </a:p>
        </p:txBody>
      </p:sp>
    </p:spTree>
    <p:extLst>
      <p:ext uri="{BB962C8B-B14F-4D97-AF65-F5344CB8AC3E}">
        <p14:creationId xmlns:p14="http://schemas.microsoft.com/office/powerpoint/2010/main" val="4211307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Pour </a:t>
            </a:r>
            <a:r>
              <a:rPr lang="en-US" err="1">
                <a:cs typeface="Calibri"/>
              </a:rPr>
              <a:t>aborder</a:t>
            </a:r>
            <a:r>
              <a:rPr lang="en-US">
                <a:cs typeface="Calibri"/>
              </a:rPr>
              <a:t> le </a:t>
            </a:r>
            <a:r>
              <a:rPr lang="en-US" err="1">
                <a:cs typeface="Calibri"/>
              </a:rPr>
              <a:t>modèle</a:t>
            </a:r>
            <a:r>
              <a:rPr lang="en-US">
                <a:cs typeface="Calibri"/>
              </a:rPr>
              <a:t> </a:t>
            </a:r>
            <a:r>
              <a:rPr lang="en-US" err="1">
                <a:cs typeface="Calibri"/>
              </a:rPr>
              <a:t>en</a:t>
            </a:r>
            <a:r>
              <a:rPr lang="en-US">
                <a:cs typeface="Calibri"/>
              </a:rPr>
              <a:t> passe par </a:t>
            </a:r>
            <a:r>
              <a:rPr lang="en-US" err="1">
                <a:cs typeface="Calibri"/>
              </a:rPr>
              <a:t>certains</a:t>
            </a:r>
            <a:r>
              <a:rPr lang="en-US">
                <a:cs typeface="Calibri"/>
              </a:rPr>
              <a:t> </a:t>
            </a:r>
            <a:r>
              <a:rPr lang="en-US" err="1">
                <a:cs typeface="Calibri"/>
              </a:rPr>
              <a:t>etapes</a:t>
            </a:r>
            <a:r>
              <a:rPr lang="en-US">
                <a:cs typeface="Calibri"/>
              </a:rPr>
              <a:t>, </a:t>
            </a:r>
            <a:r>
              <a:rPr lang="en-US" err="1">
                <a:cs typeface="Calibri"/>
              </a:rPr>
              <a:t>commancant</a:t>
            </a:r>
            <a:r>
              <a:rPr lang="en-US">
                <a:cs typeface="Calibri"/>
              </a:rPr>
              <a:t> par …. et … pour arriver </a:t>
            </a:r>
            <a:r>
              <a:rPr lang="en-US" err="1">
                <a:cs typeface="Calibri"/>
              </a:rPr>
              <a:t>vers</a:t>
            </a:r>
            <a:r>
              <a:rPr lang="en-US">
                <a:cs typeface="Calibri"/>
              </a:rPr>
              <a:t> la </a:t>
            </a:r>
            <a:r>
              <a:rPr lang="en-US" err="1">
                <a:cs typeface="Calibri"/>
              </a:rPr>
              <a:t>fina</a:t>
            </a:r>
            <a:r>
              <a:rPr lang="en-US">
                <a:cs typeface="Calibri"/>
              </a:rPr>
              <a:t> au </a:t>
            </a:r>
            <a:r>
              <a:rPr lang="en-US" err="1">
                <a:cs typeface="Calibri"/>
              </a:rPr>
              <a:t>resltats</a:t>
            </a:r>
            <a:r>
              <a:rPr lang="en-US">
                <a:cs typeface="Calibri"/>
              </a:rPr>
              <a:t> </a:t>
            </a:r>
            <a:r>
              <a:rPr lang="en-US" err="1">
                <a:cs typeface="Calibri"/>
              </a:rPr>
              <a:t>syantheses</a:t>
            </a:r>
            <a:endParaRPr lang="en-US">
              <a:cs typeface="Calibri"/>
            </a:endParaRPr>
          </a:p>
        </p:txBody>
      </p:sp>
      <p:sp>
        <p:nvSpPr>
          <p:cNvPr id="4" name="Slide Number Placeholder 3"/>
          <p:cNvSpPr>
            <a:spLocks noGrp="1"/>
          </p:cNvSpPr>
          <p:nvPr>
            <p:ph type="sldNum" sz="quarter" idx="5"/>
          </p:nvPr>
        </p:nvSpPr>
        <p:spPr/>
        <p:txBody>
          <a:bodyPr/>
          <a:lstStyle/>
          <a:p>
            <a:fld id="{E8EEFB99-6F8B-F64A-8BC7-5480470225F1}" type="slidenum">
              <a:rPr lang="fr-FR" smtClean="0"/>
              <a:t>17</a:t>
            </a:fld>
            <a:endParaRPr lang="fr-FR"/>
          </a:p>
        </p:txBody>
      </p:sp>
    </p:spTree>
    <p:extLst>
      <p:ext uri="{BB962C8B-B14F-4D97-AF65-F5344CB8AC3E}">
        <p14:creationId xmlns:p14="http://schemas.microsoft.com/office/powerpoint/2010/main" val="1991629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8EEFB99-6F8B-F64A-8BC7-5480470225F1}" type="slidenum">
              <a:rPr lang="fr-FR" smtClean="0"/>
              <a:t>18</a:t>
            </a:fld>
            <a:endParaRPr lang="fr-FR"/>
          </a:p>
        </p:txBody>
      </p:sp>
    </p:spTree>
    <p:extLst>
      <p:ext uri="{BB962C8B-B14F-4D97-AF65-F5344CB8AC3E}">
        <p14:creationId xmlns:p14="http://schemas.microsoft.com/office/powerpoint/2010/main" val="943599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8EEFB99-6F8B-F64A-8BC7-5480470225F1}" type="slidenum">
              <a:rPr lang="fr-FR" smtClean="0"/>
              <a:t>19</a:t>
            </a:fld>
            <a:endParaRPr lang="fr-FR"/>
          </a:p>
        </p:txBody>
      </p:sp>
    </p:spTree>
    <p:extLst>
      <p:ext uri="{BB962C8B-B14F-4D97-AF65-F5344CB8AC3E}">
        <p14:creationId xmlns:p14="http://schemas.microsoft.com/office/powerpoint/2010/main" val="274589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Nous commencerons par une petite presentation d’OCP que vous connaissiez tous. Alors il s’agit du premier exportateur d’engrais phosphatés………………….</a:t>
            </a:r>
          </a:p>
        </p:txBody>
      </p:sp>
      <p:sp>
        <p:nvSpPr>
          <p:cNvPr id="4" name="Slide Number Placeholder 3"/>
          <p:cNvSpPr>
            <a:spLocks noGrp="1"/>
          </p:cNvSpPr>
          <p:nvPr>
            <p:ph type="sldNum" sz="quarter" idx="5"/>
          </p:nvPr>
        </p:nvSpPr>
        <p:spPr/>
        <p:txBody>
          <a:bodyPr/>
          <a:lstStyle/>
          <a:p>
            <a:fld id="{E8EEFB99-6F8B-F64A-8BC7-5480470225F1}" type="slidenum">
              <a:rPr lang="fr-FR" smtClean="0"/>
              <a:t>2</a:t>
            </a:fld>
            <a:endParaRPr lang="fr-FR"/>
          </a:p>
        </p:txBody>
      </p:sp>
    </p:spTree>
    <p:extLst>
      <p:ext uri="{BB962C8B-B14F-4D97-AF65-F5344CB8AC3E}">
        <p14:creationId xmlns:p14="http://schemas.microsoft.com/office/powerpoint/2010/main" val="3747025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8EEFB99-6F8B-F64A-8BC7-5480470225F1}" type="slidenum">
              <a:rPr lang="fr-FR" smtClean="0"/>
              <a:t>20</a:t>
            </a:fld>
            <a:endParaRPr lang="fr-FR"/>
          </a:p>
        </p:txBody>
      </p:sp>
    </p:spTree>
    <p:extLst>
      <p:ext uri="{BB962C8B-B14F-4D97-AF65-F5344CB8AC3E}">
        <p14:creationId xmlns:p14="http://schemas.microsoft.com/office/powerpoint/2010/main" val="4115374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8EEFB99-6F8B-F64A-8BC7-5480470225F1}" type="slidenum">
              <a:rPr lang="fr-FR" smtClean="0"/>
              <a:t>21</a:t>
            </a:fld>
            <a:endParaRPr lang="fr-FR"/>
          </a:p>
        </p:txBody>
      </p:sp>
    </p:spTree>
    <p:extLst>
      <p:ext uri="{BB962C8B-B14F-4D97-AF65-F5344CB8AC3E}">
        <p14:creationId xmlns:p14="http://schemas.microsoft.com/office/powerpoint/2010/main" val="3590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8EEFB99-6F8B-F64A-8BC7-5480470225F1}" type="slidenum">
              <a:rPr lang="fr-FR" smtClean="0"/>
              <a:t>22</a:t>
            </a:fld>
            <a:endParaRPr lang="fr-FR"/>
          </a:p>
        </p:txBody>
      </p:sp>
    </p:spTree>
    <p:extLst>
      <p:ext uri="{BB962C8B-B14F-4D97-AF65-F5344CB8AC3E}">
        <p14:creationId xmlns:p14="http://schemas.microsoft.com/office/powerpoint/2010/main" val="3660235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8EEFB99-6F8B-F64A-8BC7-5480470225F1}" type="slidenum">
              <a:rPr lang="fr-FR" smtClean="0"/>
              <a:t>25</a:t>
            </a:fld>
            <a:endParaRPr lang="fr-FR"/>
          </a:p>
        </p:txBody>
      </p:sp>
    </p:spTree>
    <p:extLst>
      <p:ext uri="{BB962C8B-B14F-4D97-AF65-F5344CB8AC3E}">
        <p14:creationId xmlns:p14="http://schemas.microsoft.com/office/powerpoint/2010/main" val="3464444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8EEFB99-6F8B-F64A-8BC7-5480470225F1}" type="slidenum">
              <a:rPr lang="fr-FR" smtClean="0"/>
              <a:t>26</a:t>
            </a:fld>
            <a:endParaRPr lang="fr-FR"/>
          </a:p>
        </p:txBody>
      </p:sp>
    </p:spTree>
    <p:extLst>
      <p:ext uri="{BB962C8B-B14F-4D97-AF65-F5344CB8AC3E}">
        <p14:creationId xmlns:p14="http://schemas.microsoft.com/office/powerpoint/2010/main" val="472027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8EEFB99-6F8B-F64A-8BC7-5480470225F1}" type="slidenum">
              <a:rPr lang="fr-FR" smtClean="0"/>
              <a:t>27</a:t>
            </a:fld>
            <a:endParaRPr lang="fr-FR"/>
          </a:p>
        </p:txBody>
      </p:sp>
    </p:spTree>
    <p:extLst>
      <p:ext uri="{BB962C8B-B14F-4D97-AF65-F5344CB8AC3E}">
        <p14:creationId xmlns:p14="http://schemas.microsoft.com/office/powerpoint/2010/main" val="2061917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Continuions sur la mise en place du processus, par le modele supply et imaginons que notre modèle s’agit d’une pyramide dont le sommet représente l’output souhaité qui est le plan des ventres, production, stockage avec les détails  couts, et revenant à la base de la pyramide qui sera les prévisions du modèle marché, par la suite il faut bien spécifier la vision stratégique et avec quelle politique, sans oublier les contraintes liées à la partie opérationnelle ainsi que la partie rentabilité financière.   </a:t>
            </a:r>
          </a:p>
        </p:txBody>
      </p:sp>
      <p:sp>
        <p:nvSpPr>
          <p:cNvPr id="4" name="Slide Number Placeholder 3"/>
          <p:cNvSpPr>
            <a:spLocks noGrp="1"/>
          </p:cNvSpPr>
          <p:nvPr>
            <p:ph type="sldNum" sz="quarter" idx="5"/>
          </p:nvPr>
        </p:nvSpPr>
        <p:spPr/>
        <p:txBody>
          <a:bodyPr/>
          <a:lstStyle/>
          <a:p>
            <a:fld id="{E8EEFB99-6F8B-F64A-8BC7-5480470225F1}" type="slidenum">
              <a:rPr lang="fr-FR" smtClean="0"/>
              <a:t>29</a:t>
            </a:fld>
            <a:endParaRPr lang="fr-FR"/>
          </a:p>
        </p:txBody>
      </p:sp>
    </p:spTree>
    <p:extLst>
      <p:ext uri="{BB962C8B-B14F-4D97-AF65-F5344CB8AC3E}">
        <p14:creationId xmlns:p14="http://schemas.microsoft.com/office/powerpoint/2010/main" val="2716355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Quelle solver : </a:t>
            </a:r>
            <a:endParaRPr lang="fr-FR"/>
          </a:p>
          <a:p>
            <a:r>
              <a:rPr lang="en-US"/>
              <a:t>- le multi-</a:t>
            </a:r>
            <a:r>
              <a:rPr lang="en-US" err="1"/>
              <a:t>objectifs</a:t>
            </a:r>
            <a:r>
              <a:rPr lang="en-US"/>
              <a:t> (Deux </a:t>
            </a:r>
            <a:r>
              <a:rPr lang="en-US" err="1"/>
              <a:t>objectifs</a:t>
            </a:r>
            <a:r>
              <a:rPr lang="en-US"/>
              <a:t> </a:t>
            </a:r>
            <a:endParaRPr lang="fr-FR"/>
          </a:p>
          <a:p>
            <a:r>
              <a:rPr lang="en-US" err="1"/>
              <a:t>Plusieurs</a:t>
            </a:r>
            <a:r>
              <a:rPr lang="en-US"/>
              <a:t> </a:t>
            </a:r>
            <a:r>
              <a:rPr lang="en-US" err="1"/>
              <a:t>fonctions</a:t>
            </a:r>
            <a:r>
              <a:rPr lang="en-US"/>
              <a:t> </a:t>
            </a:r>
            <a:r>
              <a:rPr lang="en-US" err="1"/>
              <a:t>objectifs</a:t>
            </a:r>
            <a:r>
              <a:rPr lang="en-US"/>
              <a:t> avec </a:t>
            </a:r>
            <a:r>
              <a:rPr lang="en-US" err="1"/>
              <a:t>plusieurs</a:t>
            </a:r>
            <a:r>
              <a:rPr lang="en-US"/>
              <a:t> </a:t>
            </a:r>
            <a:r>
              <a:rPr lang="en-US" err="1"/>
              <a:t>objectifs</a:t>
            </a:r>
            <a:r>
              <a:rPr lang="en-US"/>
              <a:t>)</a:t>
            </a:r>
            <a:endParaRPr lang="fr-FR"/>
          </a:p>
          <a:p>
            <a:r>
              <a:rPr lang="en-US"/>
              <a:t>- Tout les </a:t>
            </a:r>
            <a:r>
              <a:rPr lang="en-US" err="1"/>
              <a:t>contraintes</a:t>
            </a:r>
            <a:r>
              <a:rPr lang="en-US"/>
              <a:t> </a:t>
            </a:r>
            <a:r>
              <a:rPr lang="en-US" err="1"/>
              <a:t>sont</a:t>
            </a:r>
            <a:r>
              <a:rPr lang="en-US"/>
              <a:t> </a:t>
            </a:r>
            <a:r>
              <a:rPr lang="en-US" err="1"/>
              <a:t>linéaires</a:t>
            </a:r>
            <a:endParaRPr lang="fr-FR"/>
          </a:p>
          <a:p>
            <a:r>
              <a:rPr lang="en-US"/>
              <a:t>- Les variables </a:t>
            </a:r>
            <a:r>
              <a:rPr lang="en-US" err="1"/>
              <a:t>sont</a:t>
            </a:r>
            <a:r>
              <a:rPr lang="en-US"/>
              <a:t> continues des </a:t>
            </a:r>
            <a:r>
              <a:rPr lang="en-US" err="1"/>
              <a:t>fois</a:t>
            </a:r>
            <a:endParaRPr lang="fr-FR"/>
          </a:p>
          <a:p>
            <a:r>
              <a:rPr lang="en-US"/>
              <a:t>La </a:t>
            </a:r>
            <a:r>
              <a:rPr lang="en-US" err="1"/>
              <a:t>programmation</a:t>
            </a:r>
            <a:r>
              <a:rPr lang="en-US"/>
              <a:t> </a:t>
            </a:r>
            <a:r>
              <a:rPr lang="en-US" err="1"/>
              <a:t>linéaire</a:t>
            </a:r>
            <a:r>
              <a:rPr lang="en-US"/>
              <a:t> </a:t>
            </a:r>
            <a:br>
              <a:rPr lang="en-US"/>
            </a:br>
            <a:r>
              <a:rPr lang="en-US"/>
              <a:t>Simplex.</a:t>
            </a:r>
            <a:endParaRPr lang="fr-FR"/>
          </a:p>
          <a:p>
            <a:r>
              <a:rPr lang="en-US"/>
              <a:t>- MTO &amp; MTS au meme temps</a:t>
            </a:r>
            <a:endParaRPr lang="fr-FR"/>
          </a:p>
          <a:p>
            <a:r>
              <a:rPr lang="en-US"/>
              <a:t>- </a:t>
            </a:r>
            <a:r>
              <a:rPr lang="en-US" b="1"/>
              <a:t>IBM CPLEX.</a:t>
            </a:r>
            <a:endParaRPr lang="fr-FR"/>
          </a:p>
          <a:p>
            <a:r>
              <a:rPr lang="en-US">
                <a:cs typeface="Calibri"/>
              </a:rPr>
              <a:t>- </a:t>
            </a:r>
            <a:r>
              <a:rPr lang="en-US" b="0" i="0" err="1">
                <a:solidFill>
                  <a:srgbClr val="374151"/>
                </a:solidFill>
                <a:effectLst/>
                <a:latin typeface="Söhne"/>
              </a:rPr>
              <a:t>solveur</a:t>
            </a:r>
            <a:r>
              <a:rPr lang="en-US" b="0" i="0">
                <a:solidFill>
                  <a:srgbClr val="374151"/>
                </a:solidFill>
                <a:effectLst/>
                <a:latin typeface="Söhne"/>
              </a:rPr>
              <a:t> CBC (Coin-or branch and cut) </a:t>
            </a:r>
            <a:r>
              <a:rPr lang="en-US" b="0" i="0">
                <a:solidFill>
                  <a:srgbClr val="374151"/>
                </a:solidFill>
                <a:effectLst/>
                <a:latin typeface="Söhne"/>
                <a:cs typeface="Calibri"/>
              </a:rPr>
              <a:t>: </a:t>
            </a:r>
            <a:r>
              <a:rPr lang="fr-FR" b="0" i="0">
                <a:solidFill>
                  <a:srgbClr val="374151"/>
                </a:solidFill>
                <a:effectLst/>
                <a:latin typeface="Söhne"/>
              </a:rPr>
              <a:t>est un solveur de programmation linéaire en nombres entiers</a:t>
            </a:r>
            <a:r>
              <a:rPr lang="en-US" b="0" i="0">
                <a:solidFill>
                  <a:srgbClr val="374151"/>
                </a:solidFill>
                <a:effectLst/>
                <a:latin typeface="Söhne"/>
                <a:cs typeface="Calibri"/>
              </a:rPr>
              <a:t> (</a:t>
            </a:r>
            <a:r>
              <a:rPr lang="fr-FR" b="0" i="0">
                <a:solidFill>
                  <a:srgbClr val="374151"/>
                </a:solidFill>
                <a:effectLst/>
                <a:latin typeface="Söhne"/>
              </a:rPr>
              <a:t>tout en respectant des contraintes linéaires, et où certaines ou toutes les variables sont restreintes à prendre des valeurs entières (c'est-à-dire des nombres entiers, comme 0, 1, 2, etc.)</a:t>
            </a:r>
          </a:p>
          <a:p>
            <a:endParaRPr lang="fr-FR" b="0" i="0">
              <a:solidFill>
                <a:srgbClr val="374151"/>
              </a:solidFill>
              <a:effectLst/>
              <a:latin typeface="Söhne"/>
              <a:cs typeface="Calibri"/>
            </a:endParaRPr>
          </a:p>
          <a:p>
            <a:r>
              <a:rPr lang="fr-FR" b="1" i="0">
                <a:effectLst/>
                <a:latin typeface="Söhne"/>
              </a:rPr>
              <a:t>Décomposition du Problème</a:t>
            </a:r>
            <a:r>
              <a:rPr lang="fr-FR" b="0" i="0">
                <a:solidFill>
                  <a:srgbClr val="374151"/>
                </a:solidFill>
                <a:effectLst/>
                <a:latin typeface="Söhne"/>
              </a:rPr>
              <a:t>: Dans l'optimisation par blocs, le problème global est décomposé en blocs ou en sous-problèmes, chacun associé à un ensemble de variables de décision et de contraintes. Chaque bloc peut être résolu indépendamment des autres.</a:t>
            </a:r>
            <a:endParaRPr lang="en-US">
              <a:cs typeface="Calibri"/>
            </a:endParaRPr>
          </a:p>
        </p:txBody>
      </p:sp>
      <p:sp>
        <p:nvSpPr>
          <p:cNvPr id="4" name="Espace réservé du numéro de diapositive 3"/>
          <p:cNvSpPr>
            <a:spLocks noGrp="1"/>
          </p:cNvSpPr>
          <p:nvPr>
            <p:ph type="sldNum" sz="quarter" idx="5"/>
          </p:nvPr>
        </p:nvSpPr>
        <p:spPr/>
        <p:txBody>
          <a:bodyPr/>
          <a:lstStyle/>
          <a:p>
            <a:fld id="{E8EEFB99-6F8B-F64A-8BC7-5480470225F1}" type="slidenum">
              <a:rPr lang="fr-FR" smtClean="0"/>
              <a:t>30</a:t>
            </a:fld>
            <a:endParaRPr lang="fr-FR"/>
          </a:p>
        </p:txBody>
      </p:sp>
    </p:spTree>
    <p:extLst>
      <p:ext uri="{BB962C8B-B14F-4D97-AF65-F5344CB8AC3E}">
        <p14:creationId xmlns:p14="http://schemas.microsoft.com/office/powerpoint/2010/main" val="492592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a:t>Donc ici c’est la structure du modele supply qui utilise comme inputs la demande confirmée avec les prévisions et donnée marché fourni par le premier modele ainsi que les demande tolling et </a:t>
            </a:r>
            <a:r>
              <a:rPr lang="fr-FR" sz="1200">
                <a:solidFill>
                  <a:srgbClr val="203864"/>
                </a:solidFill>
                <a:latin typeface="Gill Sans MT"/>
              </a:rPr>
              <a:t>Hypothèses Supply Chain site le modele fonctionne avec un mixte de 3 politiques de production le make to store, le make to </a:t>
            </a:r>
            <a:r>
              <a:rPr lang="fr-FR" sz="1200" err="1">
                <a:solidFill>
                  <a:srgbClr val="203864"/>
                </a:solidFill>
                <a:latin typeface="Gill Sans MT"/>
              </a:rPr>
              <a:t>order</a:t>
            </a:r>
            <a:r>
              <a:rPr lang="fr-FR" sz="1200">
                <a:solidFill>
                  <a:srgbClr val="203864"/>
                </a:solidFill>
                <a:latin typeface="Gill Sans MT"/>
              </a:rPr>
              <a:t> ou bien travailler en pleine capacité, tout en respectant les contraintes opérationnelles à savoir(……),</a:t>
            </a:r>
          </a:p>
          <a:p>
            <a:pPr algn="l"/>
            <a:r>
              <a:rPr lang="fr-FR" sz="1200">
                <a:solidFill>
                  <a:srgbClr val="203864"/>
                </a:solidFill>
                <a:latin typeface="Gill Sans MT"/>
              </a:rPr>
              <a:t>Le modele nous fournira des plans des opérations au niveau tactique avec des détails et justificatifs financieres.</a:t>
            </a:r>
          </a:p>
          <a:p>
            <a:pPr algn="l"/>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31</a:t>
            </a:fld>
            <a:endParaRPr lang="fr-FR"/>
          </a:p>
        </p:txBody>
      </p:sp>
    </p:spTree>
    <p:extLst>
      <p:ext uri="{BB962C8B-B14F-4D97-AF65-F5344CB8AC3E}">
        <p14:creationId xmlns:p14="http://schemas.microsoft.com/office/powerpoint/2010/main" val="781185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Afin de bien comprendre la structure du modele il faut bien expliciter la matrice que rassemble entre les modes de production et les stratégies de production, donc les interactions entre les différentes possibilités nous fournit 9 configurations de production </a:t>
            </a:r>
            <a:r>
              <a:rPr lang="fr-FR" sz="1200" b="1">
                <a:solidFill>
                  <a:schemeClr val="accent5">
                    <a:lumMod val="50000"/>
                  </a:schemeClr>
                </a:solidFill>
                <a:latin typeface="Gill Sans MT" panose="020B0502020104020203" pitchFamily="34" charset="0"/>
              </a:rPr>
              <a:t>aux flexibilités en matière de capacité; ces scénarios doivent être automatisé interactif et paramétrable.</a:t>
            </a:r>
          </a:p>
          <a:p>
            <a:endParaRPr lang="fr-FR" sz="1200" b="1">
              <a:solidFill>
                <a:schemeClr val="accent5">
                  <a:lumMod val="50000"/>
                </a:schemeClr>
              </a:solidFill>
              <a:latin typeface="Gill Sans MT" panose="020B0502020104020203" pitchFamily="34" charset="0"/>
            </a:endParaRPr>
          </a:p>
        </p:txBody>
      </p:sp>
      <p:sp>
        <p:nvSpPr>
          <p:cNvPr id="4" name="Slide Number Placeholder 3"/>
          <p:cNvSpPr>
            <a:spLocks noGrp="1"/>
          </p:cNvSpPr>
          <p:nvPr>
            <p:ph type="sldNum" sz="quarter" idx="5"/>
          </p:nvPr>
        </p:nvSpPr>
        <p:spPr/>
        <p:txBody>
          <a:bodyPr/>
          <a:lstStyle/>
          <a:p>
            <a:fld id="{E8EEFB99-6F8B-F64A-8BC7-5480470225F1}" type="slidenum">
              <a:rPr lang="fr-FR" smtClean="0"/>
              <a:t>32</a:t>
            </a:fld>
            <a:endParaRPr lang="fr-FR"/>
          </a:p>
        </p:txBody>
      </p:sp>
    </p:spTree>
    <p:extLst>
      <p:ext uri="{BB962C8B-B14F-4D97-AF65-F5344CB8AC3E}">
        <p14:creationId xmlns:p14="http://schemas.microsoft.com/office/powerpoint/2010/main" val="222708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Donc la mission se dérouler au sein du site industriel de </a:t>
            </a:r>
            <a:r>
              <a:rPr lang="fr-FR" err="1"/>
              <a:t>jorf</a:t>
            </a:r>
            <a:r>
              <a:rPr lang="fr-FR"/>
              <a:t> </a:t>
            </a:r>
            <a:r>
              <a:rPr lang="fr-FR" err="1"/>
              <a:t>lasfar</a:t>
            </a:r>
            <a:r>
              <a:rPr lang="fr-FR"/>
              <a:t>, qui est la plus grande plateforme  mondiale de production des engrais phosphaté,  JORF </a:t>
            </a:r>
            <a:r>
              <a:rPr lang="fr-FR" sz="1200">
                <a:solidFill>
                  <a:schemeClr val="accent5">
                    <a:lumMod val="50000"/>
                  </a:schemeClr>
                </a:solidFill>
                <a:latin typeface="Gill Sans MT" panose="020B0502020104020203" pitchFamily="34" charset="0"/>
                <a:cs typeface="Times New Roman" panose="02020603050405020304" pitchFamily="18" charset="0"/>
              </a:rPr>
              <a:t>Lasfar comprend </a:t>
            </a:r>
            <a:r>
              <a:rPr lang="fr-FR" sz="1200" b="1">
                <a:solidFill>
                  <a:schemeClr val="accent5">
                    <a:lumMod val="50000"/>
                  </a:schemeClr>
                </a:solidFill>
                <a:latin typeface="Gill Sans MT" panose="020B0502020104020203" pitchFamily="34" charset="0"/>
                <a:cs typeface="Times New Roman" panose="02020603050405020304" pitchFamily="18" charset="0"/>
              </a:rPr>
              <a:t>6 entités de production </a:t>
            </a:r>
            <a:r>
              <a:rPr lang="fr-FR" sz="1200" b="0">
                <a:solidFill>
                  <a:schemeClr val="accent5">
                    <a:lumMod val="50000"/>
                  </a:schemeClr>
                </a:solidFill>
                <a:latin typeface="Gill Sans MT" panose="020B0502020104020203" pitchFamily="34" charset="0"/>
                <a:cs typeface="Times New Roman" panose="02020603050405020304" pitchFamily="18" charset="0"/>
              </a:rPr>
              <a:t>à savoir</a:t>
            </a:r>
            <a:r>
              <a:rPr lang="fr-FR" b="0"/>
              <a:t>  : </a:t>
            </a:r>
          </a:p>
        </p:txBody>
      </p:sp>
      <p:sp>
        <p:nvSpPr>
          <p:cNvPr id="4" name="Slide Number Placeholder 3"/>
          <p:cNvSpPr>
            <a:spLocks noGrp="1"/>
          </p:cNvSpPr>
          <p:nvPr>
            <p:ph type="sldNum" sz="quarter" idx="5"/>
          </p:nvPr>
        </p:nvSpPr>
        <p:spPr/>
        <p:txBody>
          <a:bodyPr/>
          <a:lstStyle/>
          <a:p>
            <a:fld id="{E8EEFB99-6F8B-F64A-8BC7-5480470225F1}" type="slidenum">
              <a:rPr lang="fr-FR" smtClean="0"/>
              <a:t>3</a:t>
            </a:fld>
            <a:endParaRPr lang="fr-FR"/>
          </a:p>
        </p:txBody>
      </p:sp>
    </p:spTree>
    <p:extLst>
      <p:ext uri="{BB962C8B-B14F-4D97-AF65-F5344CB8AC3E}">
        <p14:creationId xmlns:p14="http://schemas.microsoft.com/office/powerpoint/2010/main" val="855524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Alors comme vous le voyez le modele fourni plusieurs configurations possibles, mais pour assurer l’un des objectifs très important pour la KOFERT qui le résultat financier on doit faire des arbitrages financiers pour évaluer chaque configuration, </a:t>
            </a:r>
          </a:p>
          <a:p>
            <a:r>
              <a:rPr lang="fr-FR"/>
              <a:t>c’est pour cela le modele prend en compte les revenue …………………………….</a:t>
            </a:r>
          </a:p>
        </p:txBody>
      </p:sp>
      <p:sp>
        <p:nvSpPr>
          <p:cNvPr id="4" name="Slide Number Placeholder 3"/>
          <p:cNvSpPr>
            <a:spLocks noGrp="1"/>
          </p:cNvSpPr>
          <p:nvPr>
            <p:ph type="sldNum" sz="quarter" idx="5"/>
          </p:nvPr>
        </p:nvSpPr>
        <p:spPr/>
        <p:txBody>
          <a:bodyPr/>
          <a:lstStyle/>
          <a:p>
            <a:fld id="{E8EEFB99-6F8B-F64A-8BC7-5480470225F1}" type="slidenum">
              <a:rPr lang="fr-FR" smtClean="0"/>
              <a:t>33</a:t>
            </a:fld>
            <a:endParaRPr lang="fr-FR"/>
          </a:p>
        </p:txBody>
      </p:sp>
    </p:spTree>
    <p:extLst>
      <p:ext uri="{BB962C8B-B14F-4D97-AF65-F5344CB8AC3E}">
        <p14:creationId xmlns:p14="http://schemas.microsoft.com/office/powerpoint/2010/main" val="4143400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a:solidFill>
                  <a:srgbClr val="374151"/>
                </a:solidFill>
                <a:effectLst/>
                <a:latin typeface="Söhne"/>
              </a:rPr>
              <a:t>Et ici nous avons définit la structure globale où on a pris en comptes les couts d’achat des MP, les revenues de ventes et aussi en prend en compte la dépréciation des stocks et sans oublier  la partie des OPEX avec les couts opératoires et couts tolling</a:t>
            </a:r>
          </a:p>
          <a:p>
            <a:endParaRPr lang="fr-FR" b="0" i="0">
              <a:solidFill>
                <a:srgbClr val="374151"/>
              </a:solidFill>
              <a:effectLst/>
              <a:latin typeface="Söhne"/>
            </a:endParaRPr>
          </a:p>
          <a:p>
            <a:r>
              <a:rPr lang="fr-FR" b="0" i="0">
                <a:solidFill>
                  <a:srgbClr val="374151"/>
                </a:solidFill>
                <a:effectLst/>
                <a:latin typeface="Söhne"/>
              </a:rPr>
              <a:t>EBITDA = Bénéfice Avant Intérêts + Impôts + Dépréciation + Amortissement</a:t>
            </a:r>
          </a:p>
          <a:p>
            <a:r>
              <a:rPr lang="fr-FR" b="0" i="0">
                <a:solidFill>
                  <a:srgbClr val="374151"/>
                </a:solidFill>
                <a:effectLst/>
                <a:latin typeface="Söhne"/>
              </a:rPr>
              <a:t>Assets = </a:t>
            </a:r>
          </a:p>
          <a:p>
            <a:endParaRPr lang="fr-FR" b="0" i="0">
              <a:solidFill>
                <a:srgbClr val="374151"/>
              </a:solidFill>
              <a:effectLst/>
              <a:latin typeface="Söhne"/>
            </a:endParaRPr>
          </a:p>
          <a:p>
            <a:r>
              <a:rPr lang="fr-FR" b="1"/>
              <a:t> C’est un outil d’aide, il ne doit pas inclure tout.</a:t>
            </a:r>
          </a:p>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34</a:t>
            </a:fld>
            <a:endParaRPr lang="fr-FR"/>
          </a:p>
        </p:txBody>
      </p:sp>
    </p:spTree>
    <p:extLst>
      <p:ext uri="{BB962C8B-B14F-4D97-AF65-F5344CB8AC3E}">
        <p14:creationId xmlns:p14="http://schemas.microsoft.com/office/powerpoint/2010/main" val="2778926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Donc au final les tests de la performance du modele seront indispensables pour évaluer les résultats fournis, c’est pour cela nous avons mis en place des </a:t>
            </a:r>
            <a:r>
              <a:rPr lang="fr-FR" err="1"/>
              <a:t>kpis</a:t>
            </a:r>
            <a:r>
              <a:rPr lang="fr-FR"/>
              <a:t> sur 3 volets, </a:t>
            </a:r>
          </a:p>
          <a:p>
            <a:pPr marL="0" indent="0">
              <a:buFont typeface="Arial" panose="020B0604020202020204" pitchFamily="34" charset="0"/>
              <a:buNone/>
            </a:pPr>
            <a:r>
              <a:rPr lang="fr-FR"/>
              <a:t>Le premier concerne le client, avec </a:t>
            </a:r>
            <a:r>
              <a:rPr lang="fr-FR">
                <a:solidFill>
                  <a:schemeClr val="accent1">
                    <a:lumMod val="50000"/>
                  </a:schemeClr>
                </a:solidFill>
                <a:latin typeface="Gill Sans MT" panose="020B0502020104020203" pitchFamily="34" charset="77"/>
              </a:rPr>
              <a:t>Taux de satisfaction de la demande et Durée de servitude de la demande, en suite le volet opérationnel avec les volumes produits, Taux d’utilisation des capacités, </a:t>
            </a:r>
            <a:r>
              <a:rPr lang="fr-FR" err="1">
                <a:solidFill>
                  <a:schemeClr val="accent1">
                    <a:lumMod val="50000"/>
                  </a:schemeClr>
                </a:solidFill>
                <a:latin typeface="Gill Sans MT"/>
              </a:rPr>
              <a:t>Spare</a:t>
            </a:r>
            <a:r>
              <a:rPr lang="fr-FR">
                <a:solidFill>
                  <a:schemeClr val="accent1">
                    <a:lumMod val="50000"/>
                  </a:schemeClr>
                </a:solidFill>
                <a:latin typeface="Gill Sans MT"/>
              </a:rPr>
              <a:t> capacité disponible et sans oublier le volet financier avec le total des dépendes/charge, et les couts opératoires, ainsi que les revenus et la marge générée.</a:t>
            </a:r>
          </a:p>
          <a:p>
            <a:pPr marL="0" indent="0">
              <a:buFont typeface="Arial" panose="020B0604020202020204" pitchFamily="34" charset="0"/>
              <a:buNone/>
            </a:pPr>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35</a:t>
            </a:fld>
            <a:endParaRPr lang="fr-FR"/>
          </a:p>
        </p:txBody>
      </p:sp>
    </p:spTree>
    <p:extLst>
      <p:ext uri="{BB962C8B-B14F-4D97-AF65-F5344CB8AC3E}">
        <p14:creationId xmlns:p14="http://schemas.microsoft.com/office/powerpoint/2010/main" val="544585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Après avoir implémenter l’ensemble du modele il est très important de le tester dans un cas réel, c’est pour cela nous avons utilisé les donnees historiques de la </a:t>
            </a:r>
            <a:r>
              <a:rPr lang="fr-FR" err="1"/>
              <a:t>kofert</a:t>
            </a:r>
            <a:r>
              <a:rPr lang="fr-FR"/>
              <a:t> entre juin 2022 et </a:t>
            </a:r>
            <a:r>
              <a:rPr lang="fr-FR" err="1"/>
              <a:t>Fev</a:t>
            </a:r>
            <a:r>
              <a:rPr lang="fr-FR"/>
              <a:t> 23, ces donnees se reparti sur des donnees opérationnelles ……………….., et </a:t>
            </a:r>
            <a:r>
              <a:rPr lang="fr-FR" sz="1200" b="0">
                <a:solidFill>
                  <a:srgbClr val="04284B"/>
                </a:solidFill>
                <a:latin typeface="Gill Sans MT" panose="020B0502020104020203" pitchFamily="34" charset="0"/>
              </a:rPr>
              <a:t>Financières.</a:t>
            </a:r>
            <a:endParaRPr lang="fr-FR" b="0"/>
          </a:p>
        </p:txBody>
      </p:sp>
      <p:sp>
        <p:nvSpPr>
          <p:cNvPr id="4" name="Slide Number Placeholder 3"/>
          <p:cNvSpPr>
            <a:spLocks noGrp="1"/>
          </p:cNvSpPr>
          <p:nvPr>
            <p:ph type="sldNum" sz="quarter" idx="5"/>
          </p:nvPr>
        </p:nvSpPr>
        <p:spPr/>
        <p:txBody>
          <a:bodyPr/>
          <a:lstStyle/>
          <a:p>
            <a:fld id="{E8EEFB99-6F8B-F64A-8BC7-5480470225F1}" type="slidenum">
              <a:rPr lang="fr-FR" smtClean="0"/>
              <a:t>36</a:t>
            </a:fld>
            <a:endParaRPr lang="fr-FR"/>
          </a:p>
        </p:txBody>
      </p:sp>
    </p:spTree>
    <p:extLst>
      <p:ext uri="{BB962C8B-B14F-4D97-AF65-F5344CB8AC3E}">
        <p14:creationId xmlns:p14="http://schemas.microsoft.com/office/powerpoint/2010/main" val="3271486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Après avoir tourné le modele en considérant l’option de KOFERT en plein autonomie, les résultats du plan demandes et ventes nous illustre que le modele a pu satisfaire l’ensembles  des demandes reçues en plein autonomie, sauf la demande au mois 2 du map 11, vu des contraintes de maintenances.</a:t>
            </a:r>
          </a:p>
        </p:txBody>
      </p:sp>
      <p:sp>
        <p:nvSpPr>
          <p:cNvPr id="4" name="Slide Number Placeholder 3"/>
          <p:cNvSpPr>
            <a:spLocks noGrp="1"/>
          </p:cNvSpPr>
          <p:nvPr>
            <p:ph type="sldNum" sz="quarter" idx="5"/>
          </p:nvPr>
        </p:nvSpPr>
        <p:spPr/>
        <p:txBody>
          <a:bodyPr/>
          <a:lstStyle/>
          <a:p>
            <a:fld id="{E8EEFB99-6F8B-F64A-8BC7-5480470225F1}" type="slidenum">
              <a:rPr lang="fr-FR" smtClean="0"/>
              <a:t>37</a:t>
            </a:fld>
            <a:endParaRPr lang="fr-FR"/>
          </a:p>
        </p:txBody>
      </p:sp>
    </p:spTree>
    <p:extLst>
      <p:ext uri="{BB962C8B-B14F-4D97-AF65-F5344CB8AC3E}">
        <p14:creationId xmlns:p14="http://schemas.microsoft.com/office/powerpoint/2010/main" val="1842029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Par la suite le modele nous fournit aussi des plans de production/ et consommation / et stockages de l’ensembles des produits , ainsi que des plans d’utilisation de capacité.</a:t>
            </a:r>
          </a:p>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38</a:t>
            </a:fld>
            <a:endParaRPr lang="fr-FR"/>
          </a:p>
        </p:txBody>
      </p:sp>
    </p:spTree>
    <p:extLst>
      <p:ext uri="{BB962C8B-B14F-4D97-AF65-F5344CB8AC3E}">
        <p14:creationId xmlns:p14="http://schemas.microsoft.com/office/powerpoint/2010/main" val="1175689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Gardant les meme donnees d’entrée et tournons le modele sur la deuxième option qui est la pleine autonomie + Demande tolling, nous remarquons que nous avons contourner le probleme de satisfaction de demande du map 11 en mois.</a:t>
            </a:r>
          </a:p>
        </p:txBody>
      </p:sp>
      <p:sp>
        <p:nvSpPr>
          <p:cNvPr id="4" name="Slide Number Placeholder 3"/>
          <p:cNvSpPr>
            <a:spLocks noGrp="1"/>
          </p:cNvSpPr>
          <p:nvPr>
            <p:ph type="sldNum" sz="quarter" idx="5"/>
          </p:nvPr>
        </p:nvSpPr>
        <p:spPr/>
        <p:txBody>
          <a:bodyPr/>
          <a:lstStyle/>
          <a:p>
            <a:fld id="{E8EEFB99-6F8B-F64A-8BC7-5480470225F1}" type="slidenum">
              <a:rPr lang="fr-FR" smtClean="0"/>
              <a:t>39</a:t>
            </a:fld>
            <a:endParaRPr lang="fr-FR"/>
          </a:p>
        </p:txBody>
      </p:sp>
    </p:spTree>
    <p:extLst>
      <p:ext uri="{BB962C8B-B14F-4D97-AF65-F5344CB8AC3E}">
        <p14:creationId xmlns:p14="http://schemas.microsoft.com/office/powerpoint/2010/main" val="2411589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40</a:t>
            </a:fld>
            <a:endParaRPr lang="fr-FR"/>
          </a:p>
        </p:txBody>
      </p:sp>
    </p:spTree>
    <p:extLst>
      <p:ext uri="{BB962C8B-B14F-4D97-AF65-F5344CB8AC3E}">
        <p14:creationId xmlns:p14="http://schemas.microsoft.com/office/powerpoint/2010/main" val="488679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41</a:t>
            </a:fld>
            <a:endParaRPr lang="fr-FR"/>
          </a:p>
        </p:txBody>
      </p:sp>
    </p:spTree>
    <p:extLst>
      <p:ext uri="{BB962C8B-B14F-4D97-AF65-F5344CB8AC3E}">
        <p14:creationId xmlns:p14="http://schemas.microsoft.com/office/powerpoint/2010/main" val="80115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42</a:t>
            </a:fld>
            <a:endParaRPr lang="fr-FR"/>
          </a:p>
        </p:txBody>
      </p:sp>
    </p:spTree>
    <p:extLst>
      <p:ext uri="{BB962C8B-B14F-4D97-AF65-F5344CB8AC3E}">
        <p14:creationId xmlns:p14="http://schemas.microsoft.com/office/powerpoint/2010/main" val="163436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Au sein de JORF LASFAR OCP a l’habitude de faire des JV ou bien coentreprises avec d’autres partenaires, à savoir la PMP qui est une joint-venture de production d’acide sulfurique et phosphorique avec Le groupe pakistanais &lt;</a:t>
            </a:r>
            <a:r>
              <a:rPr lang="fr-FR" err="1"/>
              <a:t>Fauji</a:t>
            </a:r>
            <a:r>
              <a:rPr lang="fr-FR"/>
              <a:t>&gt; , ainsi que IMACID, et </a:t>
            </a:r>
            <a:r>
              <a:rPr lang="fr-FR" err="1"/>
              <a:t>Emaphos</a:t>
            </a:r>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4</a:t>
            </a:fld>
            <a:endParaRPr lang="fr-FR"/>
          </a:p>
        </p:txBody>
      </p:sp>
    </p:spTree>
    <p:extLst>
      <p:ext uri="{BB962C8B-B14F-4D97-AF65-F5344CB8AC3E}">
        <p14:creationId xmlns:p14="http://schemas.microsoft.com/office/powerpoint/2010/main" val="1934131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43</a:t>
            </a:fld>
            <a:endParaRPr lang="fr-FR"/>
          </a:p>
        </p:txBody>
      </p:sp>
    </p:spTree>
    <p:extLst>
      <p:ext uri="{BB962C8B-B14F-4D97-AF65-F5344CB8AC3E}">
        <p14:creationId xmlns:p14="http://schemas.microsoft.com/office/powerpoint/2010/main" val="2414027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44</a:t>
            </a:fld>
            <a:endParaRPr lang="fr-FR"/>
          </a:p>
        </p:txBody>
      </p:sp>
    </p:spTree>
    <p:extLst>
      <p:ext uri="{BB962C8B-B14F-4D97-AF65-F5344CB8AC3E}">
        <p14:creationId xmlns:p14="http://schemas.microsoft.com/office/powerpoint/2010/main" val="1290960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Alors pour conclure le contexte de la transition était vraiment motivant pour la mise en place du processus </a:t>
            </a:r>
            <a:r>
              <a:rPr lang="fr-FR" err="1"/>
              <a:t>s&amp;op</a:t>
            </a:r>
            <a:r>
              <a:rPr lang="fr-FR"/>
              <a:t> surtout avec la collaboration des parties prenantes,</a:t>
            </a: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fr-FR"/>
              <a:t>Finalement nous avons supporté le processus par outils d’aide à la prise de décision, qui permets d’avoir </a:t>
            </a:r>
            <a:r>
              <a:rPr lang="fr-FR">
                <a:solidFill>
                  <a:srgbClr val="203764"/>
                </a:solidFill>
                <a:latin typeface="Gill Sans MT"/>
              </a:rPr>
              <a:t>Une visibilité claire d’évolution du marché  avec une </a:t>
            </a:r>
            <a:r>
              <a:rPr lang="fr-FR">
                <a:solidFill>
                  <a:srgbClr val="203664"/>
                </a:solidFill>
                <a:latin typeface="Gill Sans MT"/>
              </a:rPr>
              <a:t>Base de données évolutive</a:t>
            </a:r>
            <a:r>
              <a:rPr lang="fr-FR">
                <a:solidFill>
                  <a:srgbClr val="203764"/>
                </a:solidFill>
                <a:latin typeface="Gill Sans MT"/>
              </a:rPr>
              <a:t> et des </a:t>
            </a:r>
            <a:r>
              <a:rPr lang="en-US">
                <a:solidFill>
                  <a:srgbClr val="203664"/>
                </a:solidFill>
                <a:latin typeface="Gill Sans MT"/>
              </a:rPr>
              <a:t>Suggestion de </a:t>
            </a:r>
            <a:r>
              <a:rPr lang="fr-FR">
                <a:solidFill>
                  <a:srgbClr val="203664"/>
                </a:solidFill>
                <a:latin typeface="Gill Sans MT"/>
              </a:rPr>
              <a:t>plusieurs</a:t>
            </a:r>
            <a:r>
              <a:rPr lang="en-US">
                <a:solidFill>
                  <a:srgbClr val="203664"/>
                </a:solidFill>
                <a:latin typeface="Gill Sans MT"/>
              </a:rPr>
              <a:t> options et configurations</a:t>
            </a:r>
            <a:r>
              <a:rPr lang="fr-FR">
                <a:solidFill>
                  <a:srgbClr val="203664"/>
                </a:solidFill>
                <a:latin typeface="Gill Sans MT"/>
              </a:rPr>
              <a:t>  ainsi que des </a:t>
            </a:r>
            <a:r>
              <a:rPr lang="fr-FR">
                <a:solidFill>
                  <a:srgbClr val="203764"/>
                </a:solidFill>
                <a:latin typeface="Gill Sans MT"/>
              </a:rPr>
              <a:t>Détails et justificatifs des calculs financiers. Sauf qu’il y’a encore un grand potentiel d’amélioration du processus </a:t>
            </a:r>
            <a:r>
              <a:rPr lang="fr-FR" err="1">
                <a:solidFill>
                  <a:srgbClr val="203764"/>
                </a:solidFill>
                <a:latin typeface="Gill Sans MT"/>
              </a:rPr>
              <a:t>s&amp;op</a:t>
            </a:r>
            <a:r>
              <a:rPr lang="fr-FR">
                <a:solidFill>
                  <a:srgbClr val="203764"/>
                </a:solidFill>
                <a:latin typeface="Gill Sans M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solidFill>
                <a:srgbClr val="203664"/>
              </a:solidFill>
              <a:latin typeface="Gill Sans MT"/>
            </a:endParaRPr>
          </a:p>
        </p:txBody>
      </p:sp>
      <p:sp>
        <p:nvSpPr>
          <p:cNvPr id="4" name="Slide Number Placeholder 3"/>
          <p:cNvSpPr>
            <a:spLocks noGrp="1"/>
          </p:cNvSpPr>
          <p:nvPr>
            <p:ph type="sldNum" sz="quarter" idx="5"/>
          </p:nvPr>
        </p:nvSpPr>
        <p:spPr/>
        <p:txBody>
          <a:bodyPr/>
          <a:lstStyle/>
          <a:p>
            <a:fld id="{E8EEFB99-6F8B-F64A-8BC7-5480470225F1}" type="slidenum">
              <a:rPr lang="fr-FR" smtClean="0"/>
              <a:t>45</a:t>
            </a:fld>
            <a:endParaRPr lang="fr-FR"/>
          </a:p>
        </p:txBody>
      </p:sp>
    </p:spTree>
    <p:extLst>
      <p:ext uri="{BB962C8B-B14F-4D97-AF65-F5344CB8AC3E}">
        <p14:creationId xmlns:p14="http://schemas.microsoft.com/office/powerpoint/2010/main" val="3147976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Notamment des améliorations lie à l’ajoute </a:t>
            </a:r>
            <a:r>
              <a:rPr lang="fr-FR">
                <a:solidFill>
                  <a:srgbClr val="002060"/>
                </a:solidFill>
                <a:latin typeface="Gill Sans MT" panose="020B0502020104020203" pitchFamily="34" charset="77"/>
                <a:cs typeface="Arial"/>
              </a:rPr>
              <a:t>d’autres configurations et scénarios dans le modèle, l’é</a:t>
            </a:r>
            <a:r>
              <a:rPr lang="fr-FR">
                <a:solidFill>
                  <a:srgbClr val="002060"/>
                </a:solidFill>
                <a:latin typeface="Gill Sans MT" panose="020B0502020104020203" pitchFamily="34" charset="77"/>
              </a:rPr>
              <a:t>tablissement d’un modèle global qui intègre l’ensemble des configurations, et la construction d’ une base de données dédiée à KOFERT, ainsi que la personnalisation d’ une interface de saisie pour chaque partie prenante, et finalement détailler </a:t>
            </a:r>
            <a:r>
              <a:rPr lang="en-US">
                <a:solidFill>
                  <a:srgbClr val="002060"/>
                </a:solidFill>
                <a:latin typeface="Gill Sans MT" panose="020B0502020104020203" pitchFamily="34" charset="77"/>
              </a:rPr>
              <a:t>plus </a:t>
            </a:r>
            <a:r>
              <a:rPr lang="fr-FR">
                <a:solidFill>
                  <a:srgbClr val="002060"/>
                </a:solidFill>
                <a:latin typeface="Gill Sans MT" panose="020B0502020104020203" pitchFamily="34" charset="77"/>
              </a:rPr>
              <a:t>l'évaluation</a:t>
            </a:r>
            <a:r>
              <a:rPr lang="en-US">
                <a:solidFill>
                  <a:srgbClr val="002060"/>
                </a:solidFill>
                <a:latin typeface="Gill Sans MT" panose="020B0502020104020203" pitchFamily="34" charset="77"/>
              </a:rPr>
              <a:t> </a:t>
            </a:r>
            <a:r>
              <a:rPr lang="fr-FR">
                <a:solidFill>
                  <a:srgbClr val="002060"/>
                </a:solidFill>
                <a:latin typeface="Gill Sans MT" panose="020B0502020104020203" pitchFamily="34" charset="77"/>
              </a:rPr>
              <a:t>financière</a:t>
            </a:r>
            <a:r>
              <a:rPr lang="en-US">
                <a:solidFill>
                  <a:srgbClr val="002060"/>
                </a:solidFill>
                <a:latin typeface="Gill Sans MT" panose="020B0502020104020203" pitchFamily="34" charset="77"/>
              </a:rPr>
              <a:t>.</a:t>
            </a:r>
            <a:endParaRPr lang="fr-FR">
              <a:solidFill>
                <a:srgbClr val="002060"/>
              </a:solidFill>
              <a:latin typeface="Gill Sans MT" panose="020B0502020104020203" pitchFamily="34" charset="77"/>
            </a:endParaRPr>
          </a:p>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46</a:t>
            </a:fld>
            <a:endParaRPr lang="fr-FR"/>
          </a:p>
        </p:txBody>
      </p:sp>
    </p:spTree>
    <p:extLst>
      <p:ext uri="{BB962C8B-B14F-4D97-AF65-F5344CB8AC3E}">
        <p14:creationId xmlns:p14="http://schemas.microsoft.com/office/powerpoint/2010/main" val="2669015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Notre presentation touche à sa fin, nous tenons à remercier nos tuteurs industriel et académiques pour leur soutien et supports, nos responsables d’option pour tout le bagage académique qu’ont porter et nous remercions notre chère audience d’avoir assister  à notre presentation  Merci.</a:t>
            </a:r>
          </a:p>
        </p:txBody>
      </p:sp>
      <p:sp>
        <p:nvSpPr>
          <p:cNvPr id="4" name="Slide Number Placeholder 3"/>
          <p:cNvSpPr>
            <a:spLocks noGrp="1"/>
          </p:cNvSpPr>
          <p:nvPr>
            <p:ph type="sldNum" sz="quarter" idx="5"/>
          </p:nvPr>
        </p:nvSpPr>
        <p:spPr/>
        <p:txBody>
          <a:bodyPr/>
          <a:lstStyle/>
          <a:p>
            <a:fld id="{E8EEFB99-6F8B-F64A-8BC7-5480470225F1}" type="slidenum">
              <a:rPr lang="fr-FR" smtClean="0"/>
              <a:t>47</a:t>
            </a:fld>
            <a:endParaRPr lang="fr-FR"/>
          </a:p>
        </p:txBody>
      </p:sp>
    </p:spTree>
    <p:extLst>
      <p:ext uri="{BB962C8B-B14F-4D97-AF65-F5344CB8AC3E}">
        <p14:creationId xmlns:p14="http://schemas.microsoft.com/office/powerpoint/2010/main" val="1140418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58</a:t>
            </a:fld>
            <a:endParaRPr lang="fr-FR"/>
          </a:p>
        </p:txBody>
      </p:sp>
    </p:spTree>
    <p:extLst>
      <p:ext uri="{BB962C8B-B14F-4D97-AF65-F5344CB8AC3E}">
        <p14:creationId xmlns:p14="http://schemas.microsoft.com/office/powerpoint/2010/main" val="71257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Dans c’est dans la meme vision stratégique OCP a créé en juin 2022 une nouvelle joint-venture nommée KOCH &amp; OCP Fertilisants, avec le partenaire </a:t>
            </a:r>
            <a:r>
              <a:rPr lang="fr-FR" b="1" err="1"/>
              <a:t>Americain</a:t>
            </a:r>
            <a:r>
              <a:rPr lang="fr-FR" b="1"/>
              <a:t> KAES qui est </a:t>
            </a:r>
            <a:r>
              <a:rPr lang="fr-FR" b="1" i="0">
                <a:solidFill>
                  <a:srgbClr val="000000"/>
                </a:solidFill>
                <a:effectLst/>
                <a:latin typeface="Gilroy W05"/>
              </a:rPr>
              <a:t>fournisseur mondial de solutions à valeur ajoutée pour les marchés de l'agriculture, de l'énergie et de la chimie. </a:t>
            </a:r>
            <a:r>
              <a:rPr lang="fr-FR" b="0" i="0">
                <a:solidFill>
                  <a:srgbClr val="000000"/>
                </a:solidFill>
                <a:effectLst/>
                <a:latin typeface="Gilroy W05"/>
              </a:rPr>
              <a:t>KOFERT est une JV de production des engrais de type DAP et MAP à part égales avec une présence dans 4 continents, une capacité de prod annuelle de 1.1 Mt, et un supply et facturation des MP par OCP</a:t>
            </a:r>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5</a:t>
            </a:fld>
            <a:endParaRPr lang="fr-FR"/>
          </a:p>
        </p:txBody>
      </p:sp>
    </p:spTree>
    <p:extLst>
      <p:ext uri="{BB962C8B-B14F-4D97-AF65-F5344CB8AC3E}">
        <p14:creationId xmlns:p14="http://schemas.microsoft.com/office/powerpoint/2010/main" val="804053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Dans ce nouveau contexte La KOFERT est amenée à faire plusieurs échanges avec les différentes unités (Expliquer les échanges)</a:t>
            </a:r>
          </a:p>
          <a:p>
            <a:endParaRPr lang="fr-FR"/>
          </a:p>
          <a:p>
            <a:r>
              <a:rPr lang="fr-FR"/>
              <a:t>Nous avons mentionné plusieurs fois le tolling mais c’est quoi le tolling  : supposons que nous avons 2 unités, une qui demande le service tolling, donc elle fournit les MP à la deuxième unité la deuxième unité fais le service du façonnage et elle renvoi les produits intermédiaires ou bien finis avec une facturation de frais de service.</a:t>
            </a:r>
          </a:p>
        </p:txBody>
      </p:sp>
      <p:sp>
        <p:nvSpPr>
          <p:cNvPr id="4" name="Slide Number Placeholder 3"/>
          <p:cNvSpPr>
            <a:spLocks noGrp="1"/>
          </p:cNvSpPr>
          <p:nvPr>
            <p:ph type="sldNum" sz="quarter" idx="5"/>
          </p:nvPr>
        </p:nvSpPr>
        <p:spPr/>
        <p:txBody>
          <a:bodyPr/>
          <a:lstStyle/>
          <a:p>
            <a:fld id="{E8EEFB99-6F8B-F64A-8BC7-5480470225F1}" type="slidenum">
              <a:rPr lang="fr-FR" smtClean="0"/>
              <a:t>6</a:t>
            </a:fld>
            <a:endParaRPr lang="fr-FR"/>
          </a:p>
        </p:txBody>
      </p:sp>
    </p:spTree>
    <p:extLst>
      <p:ext uri="{BB962C8B-B14F-4D97-AF65-F5344CB8AC3E}">
        <p14:creationId xmlns:p14="http://schemas.microsoft.com/office/powerpoint/2010/main" val="308038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Par la suite il est aussi très important d’expliquer brièvement le process de production des engrais de type DAP et MAP, alors on commence par …………………….. </a:t>
            </a:r>
          </a:p>
        </p:txBody>
      </p:sp>
      <p:sp>
        <p:nvSpPr>
          <p:cNvPr id="4" name="Slide Number Placeholder 3"/>
          <p:cNvSpPr>
            <a:spLocks noGrp="1"/>
          </p:cNvSpPr>
          <p:nvPr>
            <p:ph type="sldNum" sz="quarter" idx="5"/>
          </p:nvPr>
        </p:nvSpPr>
        <p:spPr/>
        <p:txBody>
          <a:bodyPr/>
          <a:lstStyle/>
          <a:p>
            <a:fld id="{E8EEFB99-6F8B-F64A-8BC7-5480470225F1}" type="slidenum">
              <a:rPr lang="fr-FR" smtClean="0"/>
              <a:t>7</a:t>
            </a:fld>
            <a:endParaRPr lang="fr-FR"/>
          </a:p>
        </p:txBody>
      </p:sp>
    </p:spTree>
    <p:extLst>
      <p:ext uri="{BB962C8B-B14F-4D97-AF65-F5344CB8AC3E}">
        <p14:creationId xmlns:p14="http://schemas.microsoft.com/office/powerpoint/2010/main" val="1397975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KOFERT depuis avril fais part de la plateforme de JORF LASFAR avec une gestion totale par OCP, apres juin 2022, l’entreprise est devenue la 1ere JV d’ocp producteur et distributeur des engrais avec une pleine autonomie opérationnelle et un management orienté résultat financier.</a:t>
            </a:r>
          </a:p>
        </p:txBody>
      </p:sp>
      <p:sp>
        <p:nvSpPr>
          <p:cNvPr id="4" name="Slide Number Placeholder 3"/>
          <p:cNvSpPr>
            <a:spLocks noGrp="1"/>
          </p:cNvSpPr>
          <p:nvPr>
            <p:ph type="sldNum" sz="quarter" idx="5"/>
          </p:nvPr>
        </p:nvSpPr>
        <p:spPr/>
        <p:txBody>
          <a:bodyPr/>
          <a:lstStyle/>
          <a:p>
            <a:fld id="{E8EEFB99-6F8B-F64A-8BC7-5480470225F1}" type="slidenum">
              <a:rPr lang="fr-FR" smtClean="0"/>
              <a:t>8</a:t>
            </a:fld>
            <a:endParaRPr lang="fr-FR"/>
          </a:p>
        </p:txBody>
      </p:sp>
    </p:spTree>
    <p:extLst>
      <p:ext uri="{BB962C8B-B14F-4D97-AF65-F5344CB8AC3E}">
        <p14:creationId xmlns:p14="http://schemas.microsoft.com/office/powerpoint/2010/main" val="1763363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a:t>Après</a:t>
            </a:r>
            <a:r>
              <a:rPr lang="fr-FR"/>
              <a:t> cette transition</a:t>
            </a:r>
            <a:r>
              <a:rPr lang="fr-FR" baseline="0"/>
              <a:t> KOFERT entame</a:t>
            </a:r>
            <a:r>
              <a:rPr lang="fr-FR"/>
              <a:t>  </a:t>
            </a:r>
            <a:r>
              <a:rPr lang="fr-FR" baseline="0"/>
              <a:t>une phase</a:t>
            </a:r>
            <a:r>
              <a:rPr lang="fr-FR"/>
              <a:t> </a:t>
            </a:r>
            <a:r>
              <a:rPr lang="fr-FR" baseline="0"/>
              <a:t> clé de croissance et de transformation, ce changement a créé plusieurs défis pour l’entreprise Vue qu’elle doit ………………………………….</a:t>
            </a:r>
            <a:endParaRPr lang="fr-FR"/>
          </a:p>
        </p:txBody>
      </p:sp>
      <p:sp>
        <p:nvSpPr>
          <p:cNvPr id="4" name="Slide Number Placeholder 3"/>
          <p:cNvSpPr>
            <a:spLocks noGrp="1"/>
          </p:cNvSpPr>
          <p:nvPr>
            <p:ph type="sldNum" sz="quarter" idx="5"/>
          </p:nvPr>
        </p:nvSpPr>
        <p:spPr/>
        <p:txBody>
          <a:bodyPr/>
          <a:lstStyle/>
          <a:p>
            <a:fld id="{E8EEFB99-6F8B-F64A-8BC7-5480470225F1}" type="slidenum">
              <a:rPr lang="fr-FR" smtClean="0"/>
              <a:t>9</a:t>
            </a:fld>
            <a:endParaRPr lang="fr-FR"/>
          </a:p>
        </p:txBody>
      </p:sp>
    </p:spTree>
    <p:extLst>
      <p:ext uri="{BB962C8B-B14F-4D97-AF65-F5344CB8AC3E}">
        <p14:creationId xmlns:p14="http://schemas.microsoft.com/office/powerpoint/2010/main" val="2587223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Tree>
    <p:extLst>
      <p:ext uri="{BB962C8B-B14F-4D97-AF65-F5344CB8AC3E}">
        <p14:creationId xmlns:p14="http://schemas.microsoft.com/office/powerpoint/2010/main" val="283380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787018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22584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4607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2027899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79016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254021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69655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049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286286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4198019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180E79-5203-7C4D-B81F-2E9100786FAE}" type="slidenum">
              <a:rPr lang="fr-FR" smtClean="0"/>
              <a:t>‹N°›</a:t>
            </a:fld>
            <a:endParaRPr lang="fr-FR"/>
          </a:p>
        </p:txBody>
      </p:sp>
    </p:spTree>
    <p:extLst>
      <p:ext uri="{BB962C8B-B14F-4D97-AF65-F5344CB8AC3E}">
        <p14:creationId xmlns:p14="http://schemas.microsoft.com/office/powerpoint/2010/main" val="8075198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39.png"/><Relationship Id="rId10" Type="http://schemas.openxmlformats.org/officeDocument/2006/relationships/image" Target="../media/image47.svg"/><Relationship Id="rId4" Type="http://schemas.openxmlformats.org/officeDocument/2006/relationships/image" Target="../media/image42.sv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svg"/></Relationships>
</file>

<file path=ppt/slides/_rels/slide3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3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jpeg"/></Relationships>
</file>

<file path=ppt/slides/_rels/slide3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3.png"/><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5.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EDADE5-1B19-2C4F-9498-689565B5A4CF}"/>
              </a:ext>
            </a:extLst>
          </p:cNvPr>
          <p:cNvSpPr>
            <a:spLocks noGrp="1"/>
          </p:cNvSpPr>
          <p:nvPr>
            <p:ph type="ctrTitle"/>
          </p:nvPr>
        </p:nvSpPr>
        <p:spPr>
          <a:xfrm>
            <a:off x="21917" y="2776027"/>
            <a:ext cx="12170083" cy="1277077"/>
          </a:xfrm>
        </p:spPr>
        <p:txBody>
          <a:bodyPr>
            <a:noAutofit/>
          </a:bodyPr>
          <a:lstStyle/>
          <a:p>
            <a:r>
              <a:rPr lang="fr-FR" sz="4400">
                <a:solidFill>
                  <a:schemeClr val="accent5">
                    <a:lumMod val="50000"/>
                  </a:schemeClr>
                </a:solidFill>
                <a:latin typeface="Gill Sans MT" panose="020B0502020104020203" pitchFamily="34" charset="0"/>
                <a:ea typeface="+mn-ea"/>
                <a:cs typeface="+mn-cs"/>
              </a:rPr>
              <a:t>Elaboration et mise en place d’un S&amp;OP </a:t>
            </a:r>
            <a:br>
              <a:rPr lang="fr-FR" sz="4400">
                <a:solidFill>
                  <a:schemeClr val="accent5">
                    <a:lumMod val="50000"/>
                  </a:schemeClr>
                </a:solidFill>
                <a:latin typeface="Gill Sans MT" panose="020B0502020104020203" pitchFamily="34" charset="0"/>
                <a:ea typeface="+mn-ea"/>
                <a:cs typeface="+mn-cs"/>
              </a:rPr>
            </a:br>
            <a:r>
              <a:rPr lang="fr-FR" sz="4400">
                <a:solidFill>
                  <a:schemeClr val="accent5">
                    <a:lumMod val="50000"/>
                  </a:schemeClr>
                </a:solidFill>
                <a:latin typeface="Gill Sans MT" panose="020B0502020104020203" pitchFamily="34" charset="0"/>
                <a:ea typeface="+mn-ea"/>
                <a:cs typeface="+mn-cs"/>
              </a:rPr>
              <a:t>au sein de LA NOUVELLE JV KOFERT( JFC III)</a:t>
            </a:r>
          </a:p>
        </p:txBody>
      </p:sp>
      <p:sp>
        <p:nvSpPr>
          <p:cNvPr id="3" name="Sous-titre 2">
            <a:extLst>
              <a:ext uri="{FF2B5EF4-FFF2-40B4-BE49-F238E27FC236}">
                <a16:creationId xmlns:a16="http://schemas.microsoft.com/office/drawing/2014/main" id="{C211808C-1EF2-6B41-8554-58CDA904F4EE}"/>
              </a:ext>
            </a:extLst>
          </p:cNvPr>
          <p:cNvSpPr>
            <a:spLocks noGrp="1"/>
          </p:cNvSpPr>
          <p:nvPr>
            <p:ph type="subTitle" idx="1"/>
          </p:nvPr>
        </p:nvSpPr>
        <p:spPr>
          <a:xfrm>
            <a:off x="3493294" y="1950128"/>
            <a:ext cx="5205413" cy="503165"/>
          </a:xfrm>
        </p:spPr>
        <p:txBody>
          <a:bodyPr>
            <a:noAutofit/>
          </a:bodyPr>
          <a:lstStyle/>
          <a:p>
            <a:r>
              <a:rPr lang="fr-FR" sz="2000" b="1">
                <a:solidFill>
                  <a:schemeClr val="accent5">
                    <a:lumMod val="50000"/>
                  </a:schemeClr>
                </a:solidFill>
                <a:latin typeface="Gill Sans MT" panose="020B0502020104020203" pitchFamily="34" charset="0"/>
              </a:rPr>
              <a:t>Travail d’option : Mining &amp; DS</a:t>
            </a:r>
          </a:p>
        </p:txBody>
      </p:sp>
      <p:sp>
        <p:nvSpPr>
          <p:cNvPr id="4" name="ZoneTexte 3">
            <a:extLst>
              <a:ext uri="{FF2B5EF4-FFF2-40B4-BE49-F238E27FC236}">
                <a16:creationId xmlns:a16="http://schemas.microsoft.com/office/drawing/2014/main" id="{B118685A-33E5-6542-9A3C-A200030A7EF1}"/>
              </a:ext>
            </a:extLst>
          </p:cNvPr>
          <p:cNvSpPr txBox="1"/>
          <p:nvPr/>
        </p:nvSpPr>
        <p:spPr>
          <a:xfrm>
            <a:off x="10668000" y="6345793"/>
            <a:ext cx="1377300" cy="400110"/>
          </a:xfrm>
          <a:prstGeom prst="rect">
            <a:avLst/>
          </a:prstGeom>
          <a:noFill/>
        </p:spPr>
        <p:txBody>
          <a:bodyPr wrap="none" rtlCol="0">
            <a:spAutoFit/>
          </a:bodyPr>
          <a:lstStyle/>
          <a:p>
            <a:r>
              <a:rPr lang="fr-FR" sz="2000">
                <a:solidFill>
                  <a:schemeClr val="accent5">
                    <a:lumMod val="50000"/>
                  </a:schemeClr>
                </a:solidFill>
                <a:latin typeface="Gill Sans MT" panose="020B0502020104020203" pitchFamily="34" charset="0"/>
              </a:rPr>
              <a:t>21-09-2023</a:t>
            </a:r>
          </a:p>
        </p:txBody>
      </p:sp>
      <p:grpSp>
        <p:nvGrpSpPr>
          <p:cNvPr id="33" name="Group 32">
            <a:extLst>
              <a:ext uri="{FF2B5EF4-FFF2-40B4-BE49-F238E27FC236}">
                <a16:creationId xmlns:a16="http://schemas.microsoft.com/office/drawing/2014/main" id="{1090AAE9-34B7-4924-2C45-83B670DE2025}"/>
              </a:ext>
            </a:extLst>
          </p:cNvPr>
          <p:cNvGrpSpPr/>
          <p:nvPr/>
        </p:nvGrpSpPr>
        <p:grpSpPr>
          <a:xfrm>
            <a:off x="2728253" y="2453293"/>
            <a:ext cx="6735495" cy="1947010"/>
            <a:chOff x="3780303" y="2453293"/>
            <a:chExt cx="4516719" cy="1947010"/>
          </a:xfrm>
        </p:grpSpPr>
        <p:sp>
          <p:nvSpPr>
            <p:cNvPr id="22" name="Rectangle 21">
              <a:extLst>
                <a:ext uri="{FF2B5EF4-FFF2-40B4-BE49-F238E27FC236}">
                  <a16:creationId xmlns:a16="http://schemas.microsoft.com/office/drawing/2014/main" id="{B8430D70-71D9-424B-B4E0-E2AF92D8B38C}"/>
                </a:ext>
              </a:extLst>
            </p:cNvPr>
            <p:cNvSpPr/>
            <p:nvPr/>
          </p:nvSpPr>
          <p:spPr>
            <a:xfrm>
              <a:off x="3780303" y="4283432"/>
              <a:ext cx="2270865" cy="11685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AF670A3C-8C2E-0746-91D9-DBC6DA9C0BA7}"/>
                </a:ext>
              </a:extLst>
            </p:cNvPr>
            <p:cNvSpPr/>
            <p:nvPr/>
          </p:nvSpPr>
          <p:spPr>
            <a:xfrm>
              <a:off x="6052300" y="4283450"/>
              <a:ext cx="2242593" cy="1168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48A8DE3D-AB12-1743-A750-CDFBA6133219}"/>
                </a:ext>
              </a:extLst>
            </p:cNvPr>
            <p:cNvSpPr/>
            <p:nvPr/>
          </p:nvSpPr>
          <p:spPr>
            <a:xfrm>
              <a:off x="3783563" y="2453293"/>
              <a:ext cx="2270865" cy="1168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4DC9FB7D-8A75-4146-BAA9-925CA5D706E7}"/>
                </a:ext>
              </a:extLst>
            </p:cNvPr>
            <p:cNvSpPr/>
            <p:nvPr/>
          </p:nvSpPr>
          <p:spPr>
            <a:xfrm>
              <a:off x="6054429" y="2453293"/>
              <a:ext cx="2242593" cy="11685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9" name="Picture 8" descr="A black background with a black square&#10;&#10;Description automatically generated with medium confidence">
            <a:extLst>
              <a:ext uri="{FF2B5EF4-FFF2-40B4-BE49-F238E27FC236}">
                <a16:creationId xmlns:a16="http://schemas.microsoft.com/office/drawing/2014/main" id="{C12A545E-0455-1164-8803-9296B866C9F8}"/>
              </a:ext>
            </a:extLst>
          </p:cNvPr>
          <p:cNvPicPr>
            <a:picLocks noChangeAspect="1"/>
          </p:cNvPicPr>
          <p:nvPr/>
        </p:nvPicPr>
        <p:blipFill>
          <a:blip r:embed="rId3"/>
          <a:stretch>
            <a:fillRect/>
          </a:stretch>
        </p:blipFill>
        <p:spPr>
          <a:xfrm>
            <a:off x="8098036" y="67431"/>
            <a:ext cx="3949513" cy="1388794"/>
          </a:xfrm>
          <a:prstGeom prst="rect">
            <a:avLst/>
          </a:prstGeom>
        </p:spPr>
      </p:pic>
      <p:pic>
        <p:nvPicPr>
          <p:cNvPr id="1026" name="Picture 2" descr="EMINES - School of Industrial Management">
            <a:extLst>
              <a:ext uri="{FF2B5EF4-FFF2-40B4-BE49-F238E27FC236}">
                <a16:creationId xmlns:a16="http://schemas.microsoft.com/office/drawing/2014/main" id="{C0656B06-CDC0-E60E-0E00-523A43881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17" y="-45129"/>
            <a:ext cx="4146001" cy="1521820"/>
          </a:xfrm>
          <a:prstGeom prst="rect">
            <a:avLst/>
          </a:prstGeom>
          <a:noFill/>
          <a:extLst>
            <a:ext uri="{909E8E84-426E-40DD-AFC4-6F175D3DCCD1}">
              <a14:hiddenFill xmlns:a14="http://schemas.microsoft.com/office/drawing/2010/main">
                <a:solidFill>
                  <a:srgbClr val="FFFFFF"/>
                </a:solidFill>
              </a14:hiddenFill>
            </a:ext>
          </a:extLst>
        </p:spPr>
      </p:pic>
      <p:sp>
        <p:nvSpPr>
          <p:cNvPr id="10" name="Sous-titre 2">
            <a:extLst>
              <a:ext uri="{FF2B5EF4-FFF2-40B4-BE49-F238E27FC236}">
                <a16:creationId xmlns:a16="http://schemas.microsoft.com/office/drawing/2014/main" id="{23E0C5A6-0361-B562-B93F-925D38EBC54A}"/>
              </a:ext>
            </a:extLst>
          </p:cNvPr>
          <p:cNvSpPr txBox="1">
            <a:spLocks/>
          </p:cNvSpPr>
          <p:nvPr/>
        </p:nvSpPr>
        <p:spPr>
          <a:xfrm>
            <a:off x="146700" y="5006331"/>
            <a:ext cx="5205413" cy="108966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a:solidFill>
                  <a:schemeClr val="accent5">
                    <a:lumMod val="50000"/>
                  </a:schemeClr>
                </a:solidFill>
                <a:latin typeface="Gill Sans MT" panose="020B0502020104020203" pitchFamily="34" charset="0"/>
              </a:rPr>
              <a:t>Préparé par :</a:t>
            </a:r>
          </a:p>
          <a:p>
            <a:pPr algn="l">
              <a:spcBef>
                <a:spcPts val="400"/>
              </a:spcBef>
            </a:pPr>
            <a:r>
              <a:rPr lang="fr-FR" sz="2000">
                <a:solidFill>
                  <a:schemeClr val="accent5">
                    <a:lumMod val="50000"/>
                  </a:schemeClr>
                </a:solidFill>
                <a:latin typeface="Gill Sans MT" panose="020B0502020104020203" pitchFamily="34" charset="0"/>
              </a:rPr>
              <a:t>    Mohamed ADMOU</a:t>
            </a:r>
          </a:p>
          <a:p>
            <a:pPr algn="l">
              <a:spcBef>
                <a:spcPts val="400"/>
              </a:spcBef>
            </a:pPr>
            <a:r>
              <a:rPr lang="fr-FR" sz="2000">
                <a:solidFill>
                  <a:schemeClr val="accent5">
                    <a:lumMod val="50000"/>
                  </a:schemeClr>
                </a:solidFill>
                <a:latin typeface="Gill Sans MT"/>
              </a:rPr>
              <a:t>    Abdel Moula EL BOUHALI</a:t>
            </a:r>
          </a:p>
        </p:txBody>
      </p:sp>
      <p:sp>
        <p:nvSpPr>
          <p:cNvPr id="11" name="Sous-titre 2">
            <a:extLst>
              <a:ext uri="{FF2B5EF4-FFF2-40B4-BE49-F238E27FC236}">
                <a16:creationId xmlns:a16="http://schemas.microsoft.com/office/drawing/2014/main" id="{AF8F15C3-8E0E-DFCE-AE22-550EAE9A44D5}"/>
              </a:ext>
            </a:extLst>
          </p:cNvPr>
          <p:cNvSpPr txBox="1">
            <a:spLocks/>
          </p:cNvSpPr>
          <p:nvPr/>
        </p:nvSpPr>
        <p:spPr>
          <a:xfrm>
            <a:off x="4908140" y="5004016"/>
            <a:ext cx="3259468" cy="151108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a:solidFill>
                  <a:schemeClr val="accent5">
                    <a:lumMod val="50000"/>
                  </a:schemeClr>
                </a:solidFill>
                <a:latin typeface="Gill Sans MT" panose="020B0502020104020203" pitchFamily="34" charset="0"/>
              </a:rPr>
              <a:t>Tuteurs académiques : </a:t>
            </a:r>
          </a:p>
          <a:p>
            <a:pPr algn="l">
              <a:spcBef>
                <a:spcPts val="400"/>
              </a:spcBef>
            </a:pPr>
            <a:r>
              <a:rPr lang="fr-FR" sz="2000">
                <a:solidFill>
                  <a:schemeClr val="accent5">
                    <a:lumMod val="50000"/>
                  </a:schemeClr>
                </a:solidFill>
                <a:latin typeface="Gill Sans MT"/>
              </a:rPr>
              <a:t>   Irène GAY </a:t>
            </a:r>
            <a:endParaRPr lang="fr-FR" sz="2000">
              <a:solidFill>
                <a:schemeClr val="accent5">
                  <a:lumMod val="50000"/>
                </a:schemeClr>
              </a:solidFill>
              <a:latin typeface="Gill Sans MT" panose="020B0502020104020203" pitchFamily="34" charset="0"/>
            </a:endParaRPr>
          </a:p>
          <a:p>
            <a:pPr algn="l">
              <a:spcBef>
                <a:spcPts val="400"/>
              </a:spcBef>
            </a:pPr>
            <a:r>
              <a:rPr lang="fr-FR" sz="2000">
                <a:solidFill>
                  <a:schemeClr val="accent5">
                    <a:lumMod val="50000"/>
                  </a:schemeClr>
                </a:solidFill>
                <a:latin typeface="Gill Sans MT"/>
              </a:rPr>
              <a:t>   Ahlam AZZAMOURI</a:t>
            </a:r>
          </a:p>
          <a:p>
            <a:pPr algn="l">
              <a:spcBef>
                <a:spcPts val="400"/>
              </a:spcBef>
            </a:pPr>
            <a:r>
              <a:rPr lang="fr-FR" sz="2000">
                <a:solidFill>
                  <a:schemeClr val="accent5">
                    <a:lumMod val="50000"/>
                  </a:schemeClr>
                </a:solidFill>
                <a:latin typeface="Gill Sans MT" panose="020B0502020104020203" pitchFamily="34" charset="0"/>
              </a:rPr>
              <a:t>   Mehdi ABOU EL QASSIME</a:t>
            </a:r>
          </a:p>
          <a:p>
            <a:pPr algn="l">
              <a:spcBef>
                <a:spcPts val="400"/>
              </a:spcBef>
            </a:pPr>
            <a:r>
              <a:rPr lang="fr-FR" sz="2000">
                <a:solidFill>
                  <a:schemeClr val="accent5">
                    <a:lumMod val="50000"/>
                  </a:schemeClr>
                </a:solidFill>
                <a:latin typeface="Gill Sans MT" panose="020B0502020104020203" pitchFamily="34" charset="0"/>
              </a:rPr>
              <a:t>   </a:t>
            </a:r>
          </a:p>
        </p:txBody>
      </p:sp>
      <p:sp>
        <p:nvSpPr>
          <p:cNvPr id="29" name="Sous-titre 2">
            <a:extLst>
              <a:ext uri="{FF2B5EF4-FFF2-40B4-BE49-F238E27FC236}">
                <a16:creationId xmlns:a16="http://schemas.microsoft.com/office/drawing/2014/main" id="{C72572E1-237A-A36E-8734-28BF1BCC8F63}"/>
              </a:ext>
            </a:extLst>
          </p:cNvPr>
          <p:cNvSpPr txBox="1">
            <a:spLocks/>
          </p:cNvSpPr>
          <p:nvPr/>
        </p:nvSpPr>
        <p:spPr>
          <a:xfrm>
            <a:off x="8945295" y="5001703"/>
            <a:ext cx="3259468" cy="10896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400"/>
              </a:spcBef>
            </a:pPr>
            <a:r>
              <a:rPr lang="fr-FR" sz="2000">
                <a:solidFill>
                  <a:schemeClr val="accent5">
                    <a:lumMod val="50000"/>
                  </a:schemeClr>
                </a:solidFill>
                <a:latin typeface="Gill Sans MT" panose="020B0502020104020203" pitchFamily="34" charset="0"/>
              </a:rPr>
              <a:t>Tuteur industriel : </a:t>
            </a:r>
          </a:p>
          <a:p>
            <a:pPr algn="l">
              <a:spcBef>
                <a:spcPts val="400"/>
              </a:spcBef>
            </a:pPr>
            <a:r>
              <a:rPr lang="fr-FR" sz="2000">
                <a:solidFill>
                  <a:schemeClr val="accent5">
                    <a:lumMod val="50000"/>
                  </a:schemeClr>
                </a:solidFill>
                <a:latin typeface="Gill Sans MT" panose="020B0502020104020203" pitchFamily="34" charset="0"/>
              </a:rPr>
              <a:t>   Rania BENNOUNA     </a:t>
            </a:r>
          </a:p>
        </p:txBody>
      </p:sp>
    </p:spTree>
    <p:extLst>
      <p:ext uri="{BB962C8B-B14F-4D97-AF65-F5344CB8AC3E}">
        <p14:creationId xmlns:p14="http://schemas.microsoft.com/office/powerpoint/2010/main" val="291455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renthèses 17">
            <a:extLst>
              <a:ext uri="{FF2B5EF4-FFF2-40B4-BE49-F238E27FC236}">
                <a16:creationId xmlns:a16="http://schemas.microsoft.com/office/drawing/2014/main" id="{D3C636E3-92CE-7D90-FD96-4FE0792B555D}"/>
              </a:ext>
            </a:extLst>
          </p:cNvPr>
          <p:cNvSpPr/>
          <p:nvPr/>
        </p:nvSpPr>
        <p:spPr>
          <a:xfrm rot="16200000">
            <a:off x="-1209481" y="199242"/>
            <a:ext cx="7254367" cy="4320000"/>
          </a:xfrm>
          <a:prstGeom prst="bracketPair">
            <a:avLst/>
          </a:prstGeom>
          <a:ln w="76200"/>
        </p:spPr>
        <p:style>
          <a:lnRef idx="1">
            <a:schemeClr val="accent1"/>
          </a:lnRef>
          <a:fillRef idx="0">
            <a:schemeClr val="accent1"/>
          </a:fillRef>
          <a:effectRef idx="0">
            <a:schemeClr val="accent1"/>
          </a:effectRef>
          <a:fontRef idx="minor">
            <a:schemeClr val="tx1"/>
          </a:fontRef>
        </p:style>
        <p:txBody>
          <a:bodyPr vert="vert" rtlCol="0" anchor="t"/>
          <a:lstStyle/>
          <a:p>
            <a:pPr algn="ctr"/>
            <a:endParaRPr lang="fr-FR" sz="2400" b="1">
              <a:latin typeface="Gill Sans MT" panose="020B0502020104020203" pitchFamily="34" charset="0"/>
            </a:endParaRPr>
          </a:p>
          <a:p>
            <a:endParaRPr lang="fr-FR" sz="2400" b="1">
              <a:latin typeface="Gill Sans MT" panose="020B0502020104020203" pitchFamily="34" charset="0"/>
            </a:endParaRPr>
          </a:p>
          <a:p>
            <a:pPr algn="ctr"/>
            <a:endParaRPr lang="fr-FR" sz="2400" b="1">
              <a:latin typeface="Gill Sans MT" panose="020B0502020104020203" pitchFamily="34" charset="0"/>
            </a:endParaRPr>
          </a:p>
          <a:p>
            <a:pPr algn="ctr"/>
            <a:endParaRPr lang="fr-FR" sz="2800" b="1">
              <a:latin typeface="Gill Sans MT" panose="020B0502020104020203" pitchFamily="34" charset="0"/>
            </a:endParaRPr>
          </a:p>
          <a:p>
            <a:pPr algn="ctr"/>
            <a:endParaRPr lang="fr-FR" sz="2800" b="1">
              <a:latin typeface="Gill Sans MT" panose="020B0502020104020203" pitchFamily="34" charset="0"/>
            </a:endParaRPr>
          </a:p>
          <a:p>
            <a:pPr algn="ctr"/>
            <a:endParaRPr lang="fr-FR" sz="2800" b="1">
              <a:latin typeface="Gill Sans MT" panose="020B0502020104020203" pitchFamily="34" charset="0"/>
            </a:endParaRPr>
          </a:p>
          <a:p>
            <a:pPr algn="ctr"/>
            <a:endParaRPr lang="fr-FR" sz="2800" b="1">
              <a:latin typeface="Gill Sans MT" panose="020B0502020104020203" pitchFamily="34" charset="0"/>
            </a:endParaRPr>
          </a:p>
          <a:p>
            <a:pPr algn="ctr"/>
            <a:r>
              <a:rPr lang="fr-FR" sz="2800" b="1">
                <a:latin typeface="Gill Sans MT" panose="020B0502020104020203" pitchFamily="34" charset="0"/>
              </a:rPr>
              <a:t>DEMAND </a:t>
            </a:r>
          </a:p>
          <a:p>
            <a:pPr algn="ctr"/>
            <a:endParaRPr lang="fr-FR" sz="2800" b="1">
              <a:latin typeface="Gill Sans MT" panose="020B0502020104020203" pitchFamily="34" charset="0"/>
            </a:endParaRPr>
          </a:p>
          <a:p>
            <a:pPr algn="ctr"/>
            <a:endParaRPr lang="fr-FR" sz="2800" b="1">
              <a:latin typeface="Gill Sans MT" panose="020B0502020104020203" pitchFamily="34" charset="0"/>
            </a:endParaRPr>
          </a:p>
          <a:p>
            <a:pPr algn="ctr"/>
            <a:endParaRPr lang="fr-FR" sz="2800" b="1">
              <a:latin typeface="Gill Sans MT" panose="020B0502020104020203" pitchFamily="34" charset="0"/>
            </a:endParaRPr>
          </a:p>
          <a:p>
            <a:pPr algn="ctr"/>
            <a:endParaRPr lang="fr-FR" sz="2800" b="1">
              <a:latin typeface="Gill Sans MT" panose="020B0502020104020203" pitchFamily="34" charset="0"/>
            </a:endParaRPr>
          </a:p>
          <a:p>
            <a:pPr algn="ctr"/>
            <a:r>
              <a:rPr lang="fr-FR">
                <a:latin typeface="Gill Sans MT" panose="020B0502020104020203" pitchFamily="34" charset="0"/>
              </a:rPr>
              <a:t> </a:t>
            </a:r>
          </a:p>
        </p:txBody>
      </p:sp>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a:ea typeface="+mn-ea"/>
                <a:cs typeface="+mn-cs"/>
              </a:rPr>
              <a:t>Problématique</a:t>
            </a:r>
            <a:endParaRPr lang="fr-FR">
              <a:solidFill>
                <a:schemeClr val="accent5">
                  <a:lumMod val="50000"/>
                </a:schemeClr>
              </a:solidFill>
              <a:latin typeface="Gill Sans MT" panose="020B0502020104020203" pitchFamily="34" charset="0"/>
              <a:ea typeface="+mn-ea"/>
              <a:cs typeface="+mn-cs"/>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14" name="Organigramme : Extraire 9">
            <a:extLst>
              <a:ext uri="{FF2B5EF4-FFF2-40B4-BE49-F238E27FC236}">
                <a16:creationId xmlns:a16="http://schemas.microsoft.com/office/drawing/2014/main" id="{85100CE0-6140-ACDC-D70E-2671C0650A68}"/>
              </a:ext>
            </a:extLst>
          </p:cNvPr>
          <p:cNvSpPr/>
          <p:nvPr/>
        </p:nvSpPr>
        <p:spPr>
          <a:xfrm>
            <a:off x="5864223" y="6196335"/>
            <a:ext cx="641560" cy="438973"/>
          </a:xfrm>
          <a:prstGeom prst="flowChartExtract">
            <a:avLst/>
          </a:prstGeom>
          <a:solidFill>
            <a:schemeClr val="tx1"/>
          </a:solidFill>
          <a:ln/>
        </p:spPr>
        <p:style>
          <a:lnRef idx="2">
            <a:schemeClr val="dk1"/>
          </a:lnRef>
          <a:fillRef idx="1">
            <a:schemeClr val="lt1"/>
          </a:fillRef>
          <a:effectRef idx="0">
            <a:schemeClr val="dk1"/>
          </a:effectRef>
          <a:fontRef idx="minor">
            <a:schemeClr val="dk1"/>
          </a:fontRef>
        </p:style>
        <p:txBody>
          <a:bodyPr tIns="90000" bIns="90000" rtlCol="0" anchor="ctr"/>
          <a:lstStyle/>
          <a:p>
            <a:pPr algn="ctr"/>
            <a:endParaRPr lang="fr-FR" sz="1400" b="1" err="1">
              <a:solidFill>
                <a:schemeClr val="tx1"/>
              </a:solidFill>
              <a:latin typeface="Gill Sans MT" panose="020B0502020104020203" pitchFamily="34" charset="0"/>
            </a:endParaRPr>
          </a:p>
        </p:txBody>
      </p:sp>
      <p:sp>
        <p:nvSpPr>
          <p:cNvPr id="17" name="Parenthèses 134">
            <a:extLst>
              <a:ext uri="{FF2B5EF4-FFF2-40B4-BE49-F238E27FC236}">
                <a16:creationId xmlns:a16="http://schemas.microsoft.com/office/drawing/2014/main" id="{AAA9F794-89B3-9885-27B4-10B3B36B067D}"/>
              </a:ext>
            </a:extLst>
          </p:cNvPr>
          <p:cNvSpPr/>
          <p:nvPr/>
        </p:nvSpPr>
        <p:spPr>
          <a:xfrm rot="16200000">
            <a:off x="6268571" y="372831"/>
            <a:ext cx="7178410" cy="4048776"/>
          </a:xfrm>
          <a:prstGeom prst="bracketPair">
            <a:avLst/>
          </a:prstGeom>
          <a:ln w="76200"/>
        </p:spPr>
        <p:style>
          <a:lnRef idx="1">
            <a:schemeClr val="accent1"/>
          </a:lnRef>
          <a:fillRef idx="0">
            <a:schemeClr val="accent1"/>
          </a:fillRef>
          <a:effectRef idx="0">
            <a:schemeClr val="accent1"/>
          </a:effectRef>
          <a:fontRef idx="minor">
            <a:schemeClr val="tx1"/>
          </a:fontRef>
        </p:style>
        <p:txBody>
          <a:bodyPr vert="vert" rtlCol="0" anchor="t"/>
          <a:lstStyle/>
          <a:p>
            <a:pPr algn="ctr"/>
            <a:endParaRPr lang="fr-FR" sz="3200" b="1">
              <a:latin typeface="Gill Sans MT" panose="020B0502020104020203" pitchFamily="34" charset="0"/>
            </a:endParaRPr>
          </a:p>
          <a:p>
            <a:pPr algn="ctr"/>
            <a:endParaRPr lang="fr-FR" sz="3200" b="1">
              <a:latin typeface="Gill Sans MT" panose="020B0502020104020203" pitchFamily="34" charset="0"/>
            </a:endParaRPr>
          </a:p>
          <a:p>
            <a:pPr algn="ctr"/>
            <a:endParaRPr lang="fr-FR" sz="3200" b="1">
              <a:latin typeface="Gill Sans MT" panose="020B0502020104020203" pitchFamily="34" charset="0"/>
            </a:endParaRPr>
          </a:p>
          <a:p>
            <a:pPr algn="ctr"/>
            <a:endParaRPr lang="fr-FR" sz="2800" b="1">
              <a:latin typeface="Gill Sans MT" panose="020B0502020104020203" pitchFamily="34" charset="0"/>
            </a:endParaRPr>
          </a:p>
          <a:p>
            <a:pPr algn="ctr"/>
            <a:endParaRPr lang="fr-FR" sz="2800" b="1">
              <a:latin typeface="Gill Sans MT" panose="020B0502020104020203" pitchFamily="34" charset="0"/>
            </a:endParaRPr>
          </a:p>
          <a:p>
            <a:pPr algn="ctr"/>
            <a:endParaRPr lang="fr-FR" sz="2800" b="1">
              <a:latin typeface="Gill Sans MT" panose="020B0502020104020203" pitchFamily="34" charset="0"/>
            </a:endParaRPr>
          </a:p>
          <a:p>
            <a:pPr algn="ctr"/>
            <a:r>
              <a:rPr lang="fr-FR" sz="2800" b="1">
                <a:latin typeface="Gill Sans MT" panose="020B0502020104020203" pitchFamily="34" charset="0"/>
              </a:rPr>
              <a:t>SUPPLY</a:t>
            </a:r>
            <a:r>
              <a:rPr lang="fr-FR" sz="2400">
                <a:latin typeface="Gill Sans MT" panose="020B0502020104020203" pitchFamily="34" charset="0"/>
              </a:rPr>
              <a:t> </a:t>
            </a:r>
          </a:p>
        </p:txBody>
      </p:sp>
      <p:sp>
        <p:nvSpPr>
          <p:cNvPr id="18" name="Organigramme : Alternative 99">
            <a:extLst>
              <a:ext uri="{FF2B5EF4-FFF2-40B4-BE49-F238E27FC236}">
                <a16:creationId xmlns:a16="http://schemas.microsoft.com/office/drawing/2014/main" id="{E4E71639-BE3E-99DC-45D7-97960939731F}"/>
              </a:ext>
            </a:extLst>
          </p:cNvPr>
          <p:cNvSpPr/>
          <p:nvPr/>
        </p:nvSpPr>
        <p:spPr>
          <a:xfrm>
            <a:off x="820423" y="4647474"/>
            <a:ext cx="3194559" cy="489957"/>
          </a:xfrm>
          <a:prstGeom prst="flowChartAlternateProcess">
            <a:avLst/>
          </a:prstGeom>
          <a:ln>
            <a:solidFill>
              <a:srgbClr val="459F6B"/>
            </a:solidFill>
          </a:ln>
        </p:spPr>
        <p:style>
          <a:lnRef idx="2">
            <a:schemeClr val="accent4"/>
          </a:lnRef>
          <a:fillRef idx="1">
            <a:schemeClr val="lt1"/>
          </a:fillRef>
          <a:effectRef idx="0">
            <a:schemeClr val="accent4"/>
          </a:effectRef>
          <a:fontRef idx="minor">
            <a:schemeClr val="dk1"/>
          </a:fontRef>
        </p:style>
        <p:txBody>
          <a:bodyPr tIns="90000" bIns="90000" rtlCol="0" anchor="ctr"/>
          <a:lstStyle/>
          <a:p>
            <a:pPr algn="ctr"/>
            <a:r>
              <a:rPr lang="fr-FR" sz="1000" b="1">
                <a:solidFill>
                  <a:schemeClr val="accent5">
                    <a:lumMod val="50000"/>
                  </a:schemeClr>
                </a:solidFill>
                <a:latin typeface="Gill Sans MT" panose="020B0502020104020203" pitchFamily="34" charset="0"/>
              </a:rPr>
              <a:t>Fluctuation des volumes de  ventes et faible visibilité  </a:t>
            </a:r>
          </a:p>
        </p:txBody>
      </p:sp>
      <p:sp>
        <p:nvSpPr>
          <p:cNvPr id="19" name="Organigramme : Alternative 141">
            <a:extLst>
              <a:ext uri="{FF2B5EF4-FFF2-40B4-BE49-F238E27FC236}">
                <a16:creationId xmlns:a16="http://schemas.microsoft.com/office/drawing/2014/main" id="{3A0BFB8E-415A-4C3A-D681-B96DCF337470}"/>
              </a:ext>
            </a:extLst>
          </p:cNvPr>
          <p:cNvSpPr/>
          <p:nvPr/>
        </p:nvSpPr>
        <p:spPr>
          <a:xfrm rot="5400000">
            <a:off x="10447578" y="3363420"/>
            <a:ext cx="2880000" cy="288000"/>
          </a:xfrm>
          <a:prstGeom prst="flowChartAlternateProcess">
            <a:avLst/>
          </a:prstGeom>
          <a:solidFill>
            <a:srgbClr val="2E75B6"/>
          </a:solidFill>
          <a:ln>
            <a:solidFill>
              <a:schemeClr val="bg1"/>
            </a:solidFill>
          </a:ln>
        </p:spPr>
        <p:style>
          <a:lnRef idx="2">
            <a:schemeClr val="accent2"/>
          </a:lnRef>
          <a:fillRef idx="1">
            <a:schemeClr val="lt1"/>
          </a:fillRef>
          <a:effectRef idx="0">
            <a:schemeClr val="accent2"/>
          </a:effectRef>
          <a:fontRef idx="minor">
            <a:schemeClr val="dk1"/>
          </a:fontRef>
        </p:style>
        <p:txBody>
          <a:bodyPr tIns="90000" bIns="90000" rtlCol="0" anchor="ctr"/>
          <a:lstStyle/>
          <a:p>
            <a:pPr algn="ctr"/>
            <a:r>
              <a:rPr lang="fr-FR" sz="1400" b="1">
                <a:solidFill>
                  <a:schemeClr val="bg1"/>
                </a:solidFill>
                <a:latin typeface="Gill Sans MT" panose="020B0502020104020203" pitchFamily="34" charset="0"/>
              </a:rPr>
              <a:t> Complexité et incertitude  </a:t>
            </a:r>
          </a:p>
        </p:txBody>
      </p:sp>
      <p:sp>
        <p:nvSpPr>
          <p:cNvPr id="20" name="Organigramme : Alternative 131">
            <a:extLst>
              <a:ext uri="{FF2B5EF4-FFF2-40B4-BE49-F238E27FC236}">
                <a16:creationId xmlns:a16="http://schemas.microsoft.com/office/drawing/2014/main" id="{5C579A71-CB93-2332-732B-940AF22DB0F8}"/>
              </a:ext>
            </a:extLst>
          </p:cNvPr>
          <p:cNvSpPr/>
          <p:nvPr/>
        </p:nvSpPr>
        <p:spPr>
          <a:xfrm>
            <a:off x="4934485" y="2202201"/>
            <a:ext cx="2165841" cy="869792"/>
          </a:xfrm>
          <a:prstGeom prst="flowChartAlternateProcess">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b="1">
                <a:solidFill>
                  <a:schemeClr val="accent5">
                    <a:lumMod val="50000"/>
                  </a:schemeClr>
                </a:solidFill>
                <a:latin typeface="Gill Sans MT" panose="020B0502020104020203" pitchFamily="34" charset="0"/>
              </a:rPr>
              <a:t>NET MARGIN </a:t>
            </a:r>
          </a:p>
        </p:txBody>
      </p:sp>
      <p:sp>
        <p:nvSpPr>
          <p:cNvPr id="21" name="Rectangle à coins arrondis 253">
            <a:extLst>
              <a:ext uri="{FF2B5EF4-FFF2-40B4-BE49-F238E27FC236}">
                <a16:creationId xmlns:a16="http://schemas.microsoft.com/office/drawing/2014/main" id="{7C6FC36D-7DE3-C36D-A033-01D64298EAE9}"/>
              </a:ext>
            </a:extLst>
          </p:cNvPr>
          <p:cNvSpPr/>
          <p:nvPr/>
        </p:nvSpPr>
        <p:spPr>
          <a:xfrm>
            <a:off x="8658752" y="4374174"/>
            <a:ext cx="2425559" cy="383281"/>
          </a:xfrm>
          <a:prstGeom prst="roundRect">
            <a:avLst/>
          </a:prstGeom>
          <a:ln>
            <a:solidFill>
              <a:srgbClr val="459F6B"/>
            </a:solidFill>
          </a:ln>
        </p:spPr>
        <p:style>
          <a:lnRef idx="2">
            <a:schemeClr val="accent2"/>
          </a:lnRef>
          <a:fillRef idx="1">
            <a:schemeClr val="lt1"/>
          </a:fillRef>
          <a:effectRef idx="0">
            <a:schemeClr val="accent2"/>
          </a:effectRef>
          <a:fontRef idx="minor">
            <a:schemeClr val="dk1"/>
          </a:fontRef>
        </p:style>
        <p:txBody>
          <a:bodyPr tIns="90000" bIns="90000" rtlCol="0" anchor="ctr"/>
          <a:lstStyle/>
          <a:p>
            <a:pPr algn="ctr"/>
            <a:r>
              <a:rPr lang="fr-FR" sz="1000" b="1">
                <a:solidFill>
                  <a:schemeClr val="accent5">
                    <a:lumMod val="50000"/>
                  </a:schemeClr>
                </a:solidFill>
                <a:latin typeface="Gill Sans MT" panose="020B0502020104020203" pitchFamily="34" charset="0"/>
              </a:rPr>
              <a:t>Disponibilité de l’outil de production </a:t>
            </a:r>
          </a:p>
        </p:txBody>
      </p:sp>
      <p:sp>
        <p:nvSpPr>
          <p:cNvPr id="22" name="Rectangle à coins arrondis 268">
            <a:extLst>
              <a:ext uri="{FF2B5EF4-FFF2-40B4-BE49-F238E27FC236}">
                <a16:creationId xmlns:a16="http://schemas.microsoft.com/office/drawing/2014/main" id="{C53AD600-96B9-B912-2CCC-C01F9239DEE3}"/>
              </a:ext>
            </a:extLst>
          </p:cNvPr>
          <p:cNvSpPr/>
          <p:nvPr/>
        </p:nvSpPr>
        <p:spPr>
          <a:xfrm>
            <a:off x="8658752" y="5314548"/>
            <a:ext cx="2425559" cy="552069"/>
          </a:xfrm>
          <a:prstGeom prst="roundRect">
            <a:avLst/>
          </a:prstGeom>
          <a:ln>
            <a:solidFill>
              <a:srgbClr val="459F6B"/>
            </a:solidFill>
          </a:ln>
        </p:spPr>
        <p:style>
          <a:lnRef idx="2">
            <a:schemeClr val="accent2"/>
          </a:lnRef>
          <a:fillRef idx="1">
            <a:schemeClr val="lt1"/>
          </a:fillRef>
          <a:effectRef idx="0">
            <a:schemeClr val="accent2"/>
          </a:effectRef>
          <a:fontRef idx="minor">
            <a:schemeClr val="dk1"/>
          </a:fontRef>
        </p:style>
        <p:txBody>
          <a:bodyPr tIns="90000" bIns="90000" rtlCol="0" anchor="ctr"/>
          <a:lstStyle/>
          <a:p>
            <a:pPr algn="ctr"/>
            <a:r>
              <a:rPr lang="fr-FR" sz="1000" b="1">
                <a:solidFill>
                  <a:schemeClr val="accent5">
                    <a:lumMod val="50000"/>
                  </a:schemeClr>
                </a:solidFill>
                <a:latin typeface="Gill Sans MT" panose="020B0502020104020203" pitchFamily="34" charset="0"/>
              </a:rPr>
              <a:t>Flexibilité et synergie partagée avec la plateforme de JORF </a:t>
            </a:r>
          </a:p>
        </p:txBody>
      </p:sp>
      <p:sp>
        <p:nvSpPr>
          <p:cNvPr id="23" name="Organigramme : Alternative 269">
            <a:extLst>
              <a:ext uri="{FF2B5EF4-FFF2-40B4-BE49-F238E27FC236}">
                <a16:creationId xmlns:a16="http://schemas.microsoft.com/office/drawing/2014/main" id="{EE93DB0F-8C39-30DD-9AB5-5CC31803A4C0}"/>
              </a:ext>
            </a:extLst>
          </p:cNvPr>
          <p:cNvSpPr/>
          <p:nvPr/>
        </p:nvSpPr>
        <p:spPr>
          <a:xfrm rot="16200000">
            <a:off x="-1156697" y="3363420"/>
            <a:ext cx="2880000" cy="288000"/>
          </a:xfrm>
          <a:prstGeom prst="flowChartAlternateProcess">
            <a:avLst/>
          </a:prstGeom>
          <a:solidFill>
            <a:srgbClr val="4CB479"/>
          </a:solidFill>
          <a:ln>
            <a:solidFill>
              <a:schemeClr val="bg1"/>
            </a:solidFill>
          </a:ln>
        </p:spPr>
        <p:style>
          <a:lnRef idx="2">
            <a:schemeClr val="accent5"/>
          </a:lnRef>
          <a:fillRef idx="1">
            <a:schemeClr val="lt1"/>
          </a:fillRef>
          <a:effectRef idx="0">
            <a:schemeClr val="accent5"/>
          </a:effectRef>
          <a:fontRef idx="minor">
            <a:schemeClr val="dk1"/>
          </a:fontRef>
        </p:style>
        <p:txBody>
          <a:bodyPr tIns="90000" bIns="90000" rtlCol="0" anchor="ctr"/>
          <a:lstStyle/>
          <a:p>
            <a:pPr algn="ctr"/>
            <a:r>
              <a:rPr lang="fr-FR" sz="1400" b="1">
                <a:solidFill>
                  <a:schemeClr val="bg1"/>
                </a:solidFill>
                <a:latin typeface="Gill Sans MT" panose="020B0502020104020203" pitchFamily="34" charset="0"/>
              </a:rPr>
              <a:t>Volatilité &amp; Ambigüité</a:t>
            </a:r>
          </a:p>
        </p:txBody>
      </p:sp>
      <p:sp>
        <p:nvSpPr>
          <p:cNvPr id="24" name="ZoneTexte 70723">
            <a:extLst>
              <a:ext uri="{FF2B5EF4-FFF2-40B4-BE49-F238E27FC236}">
                <a16:creationId xmlns:a16="http://schemas.microsoft.com/office/drawing/2014/main" id="{CAA7863C-7E90-2239-B591-A9E9FC04877B}"/>
              </a:ext>
            </a:extLst>
          </p:cNvPr>
          <p:cNvSpPr txBox="1"/>
          <p:nvPr/>
        </p:nvSpPr>
        <p:spPr>
          <a:xfrm>
            <a:off x="11468351" y="5261987"/>
            <a:ext cx="352795" cy="392702"/>
          </a:xfrm>
          <a:prstGeom prst="rect">
            <a:avLst/>
          </a:prstGeom>
          <a:noFill/>
        </p:spPr>
        <p:txBody>
          <a:bodyPr wrap="square" tIns="90000" bIns="90000" rtlCol="0">
            <a:noAutofit/>
          </a:bodyPr>
          <a:lstStyle/>
          <a:p>
            <a:pPr algn="ctr"/>
            <a:endParaRPr lang="fr-FR" sz="7200" b="1">
              <a:latin typeface="Gill Sans MT" panose="020B0502020104020203" pitchFamily="34" charset="0"/>
            </a:endParaRPr>
          </a:p>
        </p:txBody>
      </p:sp>
      <p:pic>
        <p:nvPicPr>
          <p:cNvPr id="29" name="Image 101">
            <a:extLst>
              <a:ext uri="{FF2B5EF4-FFF2-40B4-BE49-F238E27FC236}">
                <a16:creationId xmlns:a16="http://schemas.microsoft.com/office/drawing/2014/main" id="{4B06C2F8-CD1A-81DE-480E-1AABF88555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166514">
            <a:off x="6770714" y="1764409"/>
            <a:ext cx="617200" cy="576505"/>
          </a:xfrm>
          <a:prstGeom prst="rect">
            <a:avLst/>
          </a:prstGeom>
        </p:spPr>
      </p:pic>
      <p:sp>
        <p:nvSpPr>
          <p:cNvPr id="30" name="Rectangle à coins arrondis 130">
            <a:extLst>
              <a:ext uri="{FF2B5EF4-FFF2-40B4-BE49-F238E27FC236}">
                <a16:creationId xmlns:a16="http://schemas.microsoft.com/office/drawing/2014/main" id="{602A8CDC-6312-25DC-D2A3-31270B5DB93A}"/>
              </a:ext>
            </a:extLst>
          </p:cNvPr>
          <p:cNvSpPr/>
          <p:nvPr/>
        </p:nvSpPr>
        <p:spPr>
          <a:xfrm>
            <a:off x="8658752" y="4898707"/>
            <a:ext cx="2425559" cy="320745"/>
          </a:xfrm>
          <a:prstGeom prst="roundRect">
            <a:avLst/>
          </a:prstGeom>
          <a:ln>
            <a:solidFill>
              <a:srgbClr val="459F6B"/>
            </a:solidFill>
          </a:ln>
        </p:spPr>
        <p:style>
          <a:lnRef idx="2">
            <a:schemeClr val="accent2"/>
          </a:lnRef>
          <a:fillRef idx="1">
            <a:schemeClr val="lt1"/>
          </a:fillRef>
          <a:effectRef idx="0">
            <a:schemeClr val="accent2"/>
          </a:effectRef>
          <a:fontRef idx="minor">
            <a:schemeClr val="dk1"/>
          </a:fontRef>
        </p:style>
        <p:txBody>
          <a:bodyPr tIns="90000" bIns="90000" rtlCol="0" anchor="ctr"/>
          <a:lstStyle/>
          <a:p>
            <a:pPr algn="ctr"/>
            <a:r>
              <a:rPr lang="fr-FR" sz="1000" b="1">
                <a:solidFill>
                  <a:schemeClr val="accent5">
                    <a:lumMod val="50000"/>
                  </a:schemeClr>
                </a:solidFill>
                <a:latin typeface="Gill Sans MT" panose="020B0502020104020203" pitchFamily="34" charset="0"/>
              </a:rPr>
              <a:t>Capacité disponible </a:t>
            </a:r>
          </a:p>
        </p:txBody>
      </p:sp>
      <p:sp>
        <p:nvSpPr>
          <p:cNvPr id="31" name="AutoShape 68" descr="data:image/jpg;base64,%20/9j/4AAQSkZJRgABAQEAYABgAAD/2wBDAAUDBAQEAwUEBAQFBQUGBwwIBwcHBw8LCwkMEQ8SEhEPERETFhwXExQaFRERGCEYGh0dHx8fExciJCIeJBweHx7/2wBDAQUFBQcGBw4ICA4eFBEUHh4eHh4eHh4eHh4eHh4eHh4eHh4eHh4eHh4eHh4eHh4eHh4eHh4eHh4eHh4eHh4eHh7/wAARCADjAR8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BiFUseg61g+H/ABdouusP7PkujGy7klltJIo3GcDa7KFJz2BrdkXcjL6givL/AA/8ONUsfD9zpFxLpqMbYLBdwzXDOsyOHjco52KAwBO0Cqilrcibkrcp6W13aq6I1zCGdyiAyDLMOoHqfaq2naxpuoWz3FrdI0aSSRsW+XBRyjdewYEZrz+++Gl9LBaRx31jLI1oIbu4njYyRTGYyyTw46OzE9cdF54xRqPw61p7aaG01Kw/0mG6gmaVXyqS3PnqVx1PY5+tVyx7k88+x3lpr+kXl2LW0vUnffLGTGCVVosbwT0BGRVo6hYeQtx9utvJbO2TzV2nHXBzivOpvhrfSfboY72ytYpm1AxvDGwci4KFdw46bSDzyDQvw0ubiV5r46QiyG5b7HBCfs8LSW6xKUBHXK7icDk8etK0bbgpTvsej3t5a2Vs1zdTxwxKM7mbAP09TUWnapp+oW0Fxa3UbpPAtxGCcMY2GQ208gVyXiXwZfalougWsc2n3EumWzW8qXkbPDIWh8syAddykZGfU9KwdP8AhXqFvdhptRs54vsflFmDh932UQFOMHy+M/e/DPNHLHXUHOd1oeoxXVrNb/aIrmGSHn94rgrx156U37fY+UJftlv5ZYqG80YJHUZ9a8/h8H6xpPwr8R6IWgu7m7ilNtDbqOMxhQu7ClySOpGegyetJovw7m/tOy1DVI9KEUd4bp7GCE+SpFuIlKg/xbhuPv8ATNHLHXUOeWmh3un6pY31rHc29wuyTG0P8rZPQEHkE4NM1TWNN02W3hvLpI5biZIYk6szMcLwOcZ79K4PRPh3qen67oOqSXmnSf2VEsLR+W378EuS5P8AfXf8nBx83rxc17wLe6h40OsxzaeYHvbW7MksbG4jES7TGh6BT1+pP1o5Y33DmnbY7tJ4H+5NG3y7+GB+X1+lY2heLtB1q4lhsLtyyRGYNLC8ayRg7TIjMAGXPGRWL4B8I6toN6JdQvLKWOLTE0+DyFbJVJHYO27jJDdPasKH4ba55F9A2o6bbQzRKvkWyyiC6kWZZA0kRO1AQpUqnB3H6UKMb7g5Ttoj05bu1aNZFuYWRlLqwkBBUdSD6e9Z9j4k0W9v72yt71DJZSLFOzAqgcjO0MeGPIzjpmuEuvh1rhs5RaXulQS3UV9FNCEcQW6XOziIDnjZ3xksTV20+G0SazDeXI0+SFL+a7ZBDyd0Cxp2xlXBb8fWjlj3Dmn2PQIJ4J9/kzRy7GKvsYHaw7HHQ1Q1LXtJ07WNP0i8vEivdRLi1iIOZCoyeeg/HrXH+AvCGueEGOyWzvDPJBbyldy5hTeWlYcDzDuHr9T2f4v8B6pr3iC71tNd+yXESwDTY1jBSMxNvy5Izy+c7SOMdaOWN99A5p8u2p2739ijlGvbZWUgFTKoIJOB39eKJL+xjdkkvbZGX7waVQRzjnn14rzfUPhdJefbJpJNN+03K6iTIYSSHuJFaNs4z8mCPx4p1/8AC5rx7uWSTTnmuDqDeY8JLZnVRGSf9gqT+PFCjHuHNPsektdWqzPC1xCJUTeyFxuVfUjsPeoJNUsFkt4xcLIbiUwoY/nG8KWIJHA4B6155ffDXU7i5u/9OsAJvPkW6MbfaWaW38rynP8AzyU8/gOO9TyfDm8ildtNu7C0TzVlRBBlAwsmgJK9DljuPqOtHLHuHNPsegDULA24uBfWxhLbBJ5q7d3pnOM1ZrybTvhlrFnbKzTaLduLl5vslzGz2x3wLGSQAPmBXIwAMEjjrXpOhi/SCaG+hgjWGXy7cwggPEFXDYycc7uPQCiUUtmOEpPdWNCiiioNAooooAKKKKACiiigAooooAKKKKAGy58p8ddpxXh2laT4yh8ELrX228tjPbwR+V9qnnlllNyn71kbHl4XIKr1BOa9zoqoy5SJw5zybU/FvjKyWa3kk2yW0l2kE39ms/8AaEscgEUOBwm5SeR17dDUereOfFdheeJFkVVFpbSS26izJjgKsgAcnByQx9Q3YivXag1CztdQs5LO9gjuLeUYkjcZVh701JdiXTl0keR3Ou+ML29F1Y38zx2UWoNb3YsGVLtUiidQYjxneWQH2OOadrvjDxfdajqFjYC4t0bTpsAWRDwyi2Eish5Jy2QCT9BkZr2EcCijnXYPZvueY+EfFHie68X2Wlznz7ExICz2rIZY/IDefu9S+VweO3WqXifxN40k1TxNplmslstvb3XkCO2JdESNWjlRu5Ykj+XINet0UOavewKm0rXPNPGdzDIng2TVL/Um02WOU3c9oJoy7eSNhYRfMPm7etc3f6l46l0jQ1tLTW57jR7c6hcsMI0w80+VHLuILEwqxKjJywyM17fRT5/ITpX6nlOhaf4h1zx1ea1Z3VxaafFqkUokmuplLweQhMKwEbCCW5Y8g59K0vEHifxPa/EF9JtbcCyVU8tDblvOQxMzyBx3VgBjp69RXolFJy8ilTa6nj51/wAayDSTfahLBE8um3M8kVgUCrMH8yJh3UFVz355oufFvj6107R7mXY736yTBfsBADiRVS3OMkZG5s9fTgV7BRT512J9k/5jzr4oXiR+ItDtUv8AWLO7lZGElv5ptrdBICzMEU73YAoA3GCScd+VttTv7eLW5tYuPEskaxE38Nu0oY3X2pxHFGcfKrRAZKcbcHNe30UlOytYcqbbvc8T0+611dV8PRrqmr3chW0+yMBMIpFM8n2kPuA3bU2jL84AI61e+KOtarYfEbT7mCHVHtbBImNtbebuugxZmZAo2YXAV92Tg8CvXqKftNU7C9l7rVzzr4vX0Sf2TDHfaxaXNwx8mS180QwDKkzSCNSWIHCoeCWOR3HMRalqENzr02rXXiVokhuDqEdt5gbzBdAW6RcYXdFwSn8JySK9sopKdlaw5U23e54zFd3aWnhNoNU1y5vvtKHy1+0eW8JnO+MFlG9kUhSZOqLkdc1u/Ei6vnufEluuoXlklro9u1ubdXf78reYxVecYRVJHKgk16TUL2ls92LtoIzOIzEJCOdhIJX6ZAoc7gqdlv2PGbfUvENx4Qsr6zuNU0xNPitYndvMnMiyXPzvlgGZdiKeRkK2O9ekeArm4mt9XhlleaK21a4ht5HOSY8g4z7MzL/wGujUBVCqAABgAdqis7W3s4PJtYUhj3M21RgZYkk/Ukk05TvfQI03G2pNRRRWZqFFFFABRRRQAUUUUAFFFFABRRRQAUUUUAFFFFABRRRQAUUUUAFFFFABRRRQAUUUUAFFFFABRRRQAUUUUAFFFFABRRRQAUU2SRIwGkdUBIALHHJ4ApWZVUszBVHUk8CgBaKgN5ZgSk3UAEJAlzIP3Z/2vT8aVru1WR42uYVeNd7qZBlV9SOwoAmoqKG5t5nZIbiKRkJVgjglSOoOOlS0AFFFFABVPW2v10m6OlxpJfeWRbq7ALvPAJz2HX8KuUUAclpF747a7tIdS0awSDeFuJknBO0JywAPds4GOmOOTios/wAQH0rVpEt4/tTQxGwDCNQsh/1gxnnHP3sV3HeigDjtUl+IDahaNpttYJaPDCZ0mdS0UnPmDI6ryBx6cdas+FpvF328Ra9CgiMZJZQmAwWPoVJ43F8Z5x9K6iigAooooAKKKKACue/tjxJ/an2b/hEJfsvnbPtX9oQ42Zxv25z05x1roaK1p1IwvzRT9b/o0Jo5a58Qa1CZQmgXE+yZlBSNx8gLDPI5PCnjghj6VtWVxqLaMLi6sVW92M32dJAMnnAyeATx9Kv0VkV1MBNW19re6km8MSWzRW7yRZuo5fMcDhMLzzVeLxBrkJ8u/wDDVyZNyqGtyWU5AJ5x7+uPfjNdPRQVOSk7pW9L/q2clB4s1G4kCw+GdQBRh5yspygxn069Mev5VY0jxJqF7qUVtN4b1C1ilYgTSKQFAB5bIGM44rpaKCCJ5JQxCwFh67hWDqHiDVLbVbi1h8OXt1AhURTICA5x83bsSMevPpXR0UAcz/wk2pB8N4W1MKWwpxnj3GOP88io5PFGpxsu/wALakd3ZUJ28E5Jx06e/PeuqooAqS3N0LeGWGxaVnUFk3hSnH+1iqGq6pqdpHaPHpMkvmSFZY0y7Ko7grxz7mth3RNu9gu4hRnufSnUra3C5zcniHU2EYt/Dt4W3DeHUgbcdjj19fxFa+jXs1/Z+fNYzWb72Xy5evB61dopgFFFFAGV4n0G08Q2MdneTXMUccqzL5D7TvXO05weh5HuBWTZ+B7GzScQ6lqUjS2/k/v5g6geZvzjA78fTiurooA5nUvBOi31jqtqxuYm1WUS3U0cnznDbgoyCAAe2Ki1TwJpWpzSyXl3qEnnQpFKBIq7woUHJC7jkIM8468CurooA57w94S03Q7iKaxeZnUSebJK26SZnIOWPtg8ADrXQ0UUAFFFFABRRRQBl+J9VbRdHl1Bbf7QUeNfL3EEhnCkjAPQHP4Vz+reNL+z1G+tY/Dd4IbcxiO6m3LHKG8zLZVTgZjAHUneuQK7TuaKAOa8J+JrzW76a3uNFnsAkXmfvCdyHcV2OCAAxA3DBPFdGzYONjH6U6igBnmH/nm/5UeYf+eb/lT6KAGeYf8Anm/5UeYf+eb/AJU+igBnmH/nm/5UeYf+eb/lT6KAGeYf+eb/AJUeYf8Anm/5U+igBnmH/nm/5UeYf+eb/lT6KAGeYf8Anm/5UeYf+eb/AJU+igBnmH/nm/5UeYf+eb/lT6KAGeYf+eb/AJUeYf8Anm/5U+myyRxIXkdUUdWY4AoAoagWmdtqN+4TzP8AgXb9Afzq6su5QwjfBGRxUVku+FpmH+uJb8O36YpdPJ+yKp6plD+BxVMlbkvmH/nm/wCVHmH/AJ5v+VPoqShnmH/nm/5UeYf+eb/lT6KAGeYf+eb/AJUBz/zzf8qfRQAUUUUAFFFFABRRRQAUUUUAZfif+1v7Il/sP/j+3xlMlQCu8bgd3H3c1g6tH43kvr59PZobXzFEKGSEuy4fLKSPl+Yp8pzwrc5OK7LuaMj1FAHNeE4vF0d9KfEM1vJF5R/1W3aZN5wUAGQuzAO7nPTiujbfn5SuPcU7NFADP3vqn5Gj976p+Rp9FADP3vqn5Gj976p+Rp9FADP3vqn5Gj976p+Rp9FADP3vqn5Gj976p+Rp9FADP3vqn5Gj976p+Rp9FADP3vqn5Gj976p+Rp9FADP3vqn5Gj976p+RqDVdRsdLsnvNRuoraBeC7nGT2A9SewHJrD83XvEXFss+g6Wes0igXk4/2VPEQ92y3svWgC3rPiCGwuhp9vG+o6oy7ksrYZcDszknEa/7TEe2elY2qeGbnxEkP/CXSxXKtMrw6bbswt4Sp3bmPDSsMdThf9nvXQabp1jo0AsdKtUjaRt8jElmc93dj8zH3JyazPiFc3Vh4WvJLWc/2jdBbGyI42zTsI1YfQsG+imtqFJ1akaa3bsTJ6GzJqNlDfxabJqFjHeSg+VbmUCRwBk4XOTwKfb+YtzPHlOSHHHqP8RXMah8P9Fh8MtY+H7Gz07UoNk1perEPMFxHyju+NzZIw2TyGYd61PDmsJrmkWOrrG1vJJut7qAn5reYEq8Z91dSP1rarQp+z9pRbavZ3VvNPd76/cK7vqbf731T8jTJpWiUFipJOFUAkk+1c/KvifQ13RTxeILQHAinKw3Y9g4GyQ+xC/WmWOvXN5aDUoNPSCNm8sy6lOIFVt23YoAbPPGehPQmuQo6KOYu2wMqv8A3WUg1J+99U/I1hWWtR3zww3K26ecwFvdWlwJ4i+Mhd2AVJHQEYPrW1bylsxyALKn3h2I9R7UBcf+99U/I0DzPVPyp9FIYVzOprrWv+B9Vj02+Gn6lOs8dlNAdpiZWZUyxDd15IHfjnmumrhdVTxVL8M9QXwuyxax9ol+xmNkJZftBznzMKpI3Dvj3pPYa3Mb4g+HPifqHiN7nw34gW10820SCL7Y0fzg88BDghvmLfxL8ldR8NNN8VaZp2oR+LNSW/uZL55IHEpfEZC9MgbQWDEJ/CDjNcfoUHxoHiOxbVpoWsBfg3XltBsMfGcDG7y9mcD7+/k/LXrdUSFFFFIYUUUUAZfijSW1rR5dPW6NqzPG4lCbipRw3TI9MVzmofD9Lu8uro6vKDPK8mwwhlbcWOJBn59u/wCXptwOuK7fuawZfGPhqO4ubdtVj861kMcyKjMysN2RgDnGx846bTQBB4T8JroF9LcrqVxd74jH+9HzNly252/jYZwDxgcV0bLuOdzD6GqGl67pOqXMlvYXsdxIi7jtBwVB2kqcYYAjBIzg8Vo5HqKAGeX/ANNH/Ojy/wDpo/507cPUUbh6igBvl/8ATR/zo8v/AKaP+dO3D1FG4eooAb5f/TR/zo8v/po/507cPUUbh6igBvl/9NH/ADo8v/po/wCdO3D1FG4eooAb5f8A00f86PL/AOmj/nTtw9RWZrmvafpJjimaSa7m/wBRaW675pv91R29WOAO5FAFHxRqF1au1vby3KLHayXUzQxiSZkUgbI1IwWJPUg49OeOPl8Uxrd3kUVvr6iz8szTS35R0DpuDGIqVxkgYwe5xxXUjSdW1y7g1DW7g6Yluxe1s7KX94hIxmSXucfwLhfXdWgdHumJDa/elD1/dQbj/wAC2UAY/hXT7a61m4v729k1m6jSOezvZcYjhlBKqiABUb5TkgAkEE9cV1kgEcbO0rhVGSc1m3E2ieFNFmvLqdLW1Q7pZZGLPI54HPLOx4AAyTwAOgrnxD4p8TyLJd6jc+GtOl+aOyt4kN2Yh0aWRgwRmP8AAoyo6tnp00sM5xc5Plj3f5K123+XWxLlY660hby/NkZxJJ8zc9PQfhXNa4h1P4haHpIdmh02GTVbgHpvIMMI/wDHpW+qVCf+Ey8Ok2NjB/wlFpL8tpPcXKxT2rek7H/WRj++oL9irferX8K6HLpb3eoalf8A9oavflDd3AXYgC52Rxp/Ci7mxkknJJJJrpjCOGUqvOndNRt56Ntbqyb3tra11qLfQ2vL/wCmj/nXHeIdK1LQ7+617QY5ry1uyH1TTE5aRgABcQf9NQFGU6OB/eHPZ7h6ijcPUVyUK7oyva6ejXdf19xTVzjofGuhrLFNqn9r6cpYKs99pdxb28ZPQGSRAq59SR6VFqnhc3EdnBNb3eo2NpKk1m1re+WVCtuUNGxCNjpuzkj867SVYpYmilVJI3BVlYAhgeoI71y//Cv/AAmoKw2d3bxZJWG31K5iiTPZY0kCqPYACtr4Sf8ANH7pf/I2/EXvIzofDWtQSPNpMcVlB9oS4+w3c2UdlJIC+WMRdRyN33QMVffxNBFqNlpus2t7o+q3UhitRKPMhmbGcLKvykHHRtp5HFQ3Nv4g8JKLyxvr3xBo0Z/0ixuP3t5DH3eGT70m3rsfLEZw2cA9Tpl/Y6rp9vqNhcxXVrOgkhlQ5VlPcVnVw7pxU4vmi+v6Ps/6TYJ30HwETR7g8gPRlJ5U+lSCP/po/wCdQyERXiSAjbL8rf73Y/zH5VYyPUVzsaFrhdV1bXtH+GeoajoWli71KC5lFtCUaUSA3BBYqnzcAscDniu6rjn1XUNL+H1/qOm2KzXltNP5MU+dsx85sAbMnnOBx168VLKW5y2ieOfiNd+JLKzvPB7W9lNfiGaQ2UwMcfGRuJwMKTJv+6fufer1qvKdO+J3iGXxfBoN14VEatqbWMs6NIVGCFOMpgt1k642d816tVdCeoUUUUhhRRRQAdzWBL4N8Nyzz3D6WnmzuXdxI4bJ3bsEHjO98gYzuNb/AHNcTefEbS7e4vIPslwZLad4cOQm7Zv3Nk8KMxsBk5Ykcc0AdJpWg6Tpdw9xp9kkEjqV+UnCqW3EKCcKCSSQMZPNaJVWOSoJ9xXPeGPFtnr+oTWltbXERSMyAyYzgOUIZeqHI4B6jmugZgpxhj9BQAeXH/cX8qPLj/uL+VJ5g/uv/wB8mjzB/df/AL5NAC+XH/cX8qPLj/uL+VJ5g/uv/wB8mjzB/df/AL5NAC+XH/cX8qPLj/uL+VJ5g/uv/wB8mjzB/df/AL5NAC+XH/cX8qivJbOztZLq7kgt4I13SSSEKqj1JPSluJZFt5Dbx75gp8tXyqlscAnBwM98GvO7kazf+KXtDZ2fiHUbGNJrj7TO9vYWDvzGiRhHMkmAWLNyBtIxuxWtGhOs2o9NdWkl82Jux0P9oar4g+XQIBp+nnrqdzD88g/6YxHr/vvgegapWi8L+C7GS+vrqKB52Alu7uTfPcv2GT8zn0VR9BVYx/EC7UrJqPh/S1PGYLOa5ce4Lsgz9VI9qt6F4X0rTL3+0pvtWp6sRhtQvj5s2O4XjbGv+ygUe1dCoUaetSd/KP8Am1Zeqv6Cu3siqvim8uV3ad4G8Q3MfUPLHBbBl9QJZFb8CoNRTa9r+pEWGieE72wu2/1l1q0aLb26/wB7COxlb0VSPdlrrjIoGSG/75NRfbLcnCszf7qE/wAqFiKS+Gkvvb+/Wz+5BZ9zC0jwdptrex6rqs02t6tHyt5fEN5R7+VGMJEP90A+pNbdlGkge4KL+8Py8dFHT/H8aSWRrg+WqyLF/G2wgn2H+NWFdVAUKwA4A2msK1epVd5u/wCnkl0XkgSXQXy4/wC4v5UeXH/cX8qTzB/df/vk0eYP7r/98msShfLj/uL+VHlx/wBxfypPMH91/wDvk0eYP7r/APfJoAXy4/7i/lR5cf8AcX8qTzB/df8A75NHmD+6/wD3yaAF8uP+4v5Vyt/4WurC/m1XwjdQWFxO5kurG4UtZ3THqxUcxv8A7adf4g1dT5g/uv8A98mjzB/df/vk1tRrzot8uz3XR+q/ryE1c5G5i+IXkGT7P4VuMc/Z0aaJjjkYlIYZ/wCAfjT4fFOqLCj3ngLXEY97Z7adc+xEoP5gV1fmD+6//fJqvbuI7mWHDbWPmJ8p79f1/nW/1qEvipRf3r8nb8CbWe5gDxhdnp4J8VH/ALYQD+ctZU3jFPDnwruPE8uk3rG3uHVrSYeW4Z7gr8xG4ADdksMjg9a7+uMm8RWWgfDy+1ia1m1CKzuJkkt4EDO7GcjaAeP4gfpWFarTlH3Ycvzb/MuKdzm9E+NFnqniKy0iLQplF3fC1WU3A4BIUHaVB3ZO4p1CfN7V6vXmGjfF/wAManrtnpttpd35l1eCKOYCMpyRGJMhs4LnbjrjnGK9PrLoIKKKKQwooooAO5pjQwtu3RIdxBbKjkjpmn9zXFatqfj2O/v1t9FtVs1dPssiHzXZdsucjcuSWWL02hz1xmgDs1RFZmVVDN94gcn606ub8LXvim51K4j1zT4baBYyRsHCvvICq247wUwScDB4qS40HU7mZ2uPFGqmNmJWK38qBVGeBkIW49d1AHQVzHiTxELV7pYrv7Na2flC6nihM8gaQ4VFQZx6kkHqOKf/AMIbosmDeW1xqB7m9vppwf8AgLEr+lTr4bsrUq+jQRaPKBgtaIqq49HTbhvqeR2IoA5lvE/k3TodS1iAR3Jt3uLpbdrcN8pBbAGAVbdwQeCK3Ydf1qSSe1g8Ny3c9tJ5U0yXMcduzYDAqWJfBDA/d4zjnrRNoFybaWO6u9LitiWklMOnohJP3mJYsuTjk4rO0zX7i5iNl4F0ePUrZGbzNTurlorVnJ5KvtZpznOSo29t3at6OHqVU+VaLdvRL1b0E2ka3meNLg/LbaFp6n+/LLcsPwAQfrVjw/Y+ILW9vJ9Z12HUIpivkQRWYhWDA+bnLMcn1NZgtPiKw3NrvhmIn/lmulzOF9t3njP1wKbJovjW+Hk6l4ttLe2P+s/svTzBMw9BJI8m0e4XPoRWv1Wn1qx/8m/+RFzPsX/FXimw0Nfsqbr7WJYy1pptuC88x7cD7q56u2FHc1J4K0aTRdDWK8kWfUrmRrrUJx0luH5cj/ZHCqOyqoqTw/oGm6DDJHpdhFC0p3TTNIzyzN/ekkbLOfck1qZk/up/31/9alVrU40/ZUb2e7e77adF5XfftYSd7sJpViTc2fQAdSfQUwNdFc+TGpPq54/SorfzJpWuSqlfux5boO56d6sZl/uJ/wB9f/WrlHuR+QXObh/M/wBkDC/l3/GpxwOKZmX+4n/fX/1qMy/3E/76/wDrUhj6KZmX+4n/AH1/9ajMv9xP++v/AK1AD6KZmX+4n/fX/wBaob67WytXubjYkaDk7iSfQAY5J7Ck3bUCyTgZPAqo2p6arlG1C0DDqDMuf51Rhs7rUnW61WFBH1hs2bKp7vxhm9ug/WtAW0Qj8sWluE/ugDH5YqU5PYdkiwrBlDKQQRkEd6WuR0/xJpeiCXQr66H2mzkZFiijkmcRHlGKopIG0gZOOlWv+E00P/npd/8Agvuf/jdOMrq5usLWesYNr0Z0lFc3H428ONIEk1OG3ycA3KSQLn0y6gVuRXKSxrJFJBIjDKssuQR7GqInRqU/ji16osVHLFvkjkDYZCfxB6iquo6rZabbG51C8s7WEdXlnCjPpz3rLtPEd1qVzEuj6HeXNszDfeT5t4QvcrvG9/bC4PrRcI0JzXMlp32X3nRVycV7oFv4Cv7rX3s5NKtZLlr0TqJI1CzMSGXnJ6cYznFdZXHXkPhqX4d3i+LIbWTRTLO10J0ymPPbBOOc5xyORSexmtylp/iz4Zza7b2dmlh/aL3xWIrpxU+fgJvDbOM8R784J+XPau+rzHR7D4OQ+ILQaZJpg1JL/bbrHcyE+eADtA3Y25wQPu7+R81enVRKCiiikMKKKKADuaKO5ri9W8MeILy8v54taFsk8waKGOWUIECuBu5yGy6tkEA7FGMUAdpXLv4f8SXcryX/AI2vYBklItNs4YVUdsmRZGP5ipPC2hatpeoz3Goa1JfxvGVAYtl2Llg5BOFIBCgL1Aya6CaLzP8AlpIo/wBk4ralXlSvy217pP8ANMTVzmj4U1Nvll8d+JnT0X7Kh/NYAaaNE8YWR8vTfGEVzAeANV04TyJ9HiaPP/AgfrXR/ZR/z3n/AO/hoFsynK3M/wCLA/zFbfXqvl/4DH/InlObHg1tSlWTxbrNxr6KcpZtGsFoD6tEv+sP++WA7CurjRI41jjVURQAqqMAAdgKgMd0D8twGHoyAfqKP9K9FP8AwP8A+xrKtiKla3M9FstkvRKyQ0kixRVcrdnoyL9Wz/Sl8iVlxJdSZ/2QF/pWI7kzMFBZiAB1Jqu7NdAxxZWI8NJ6+y/40otI8hmZ3I7ud386hvr6CzZY3mkknf7kMahnb6D09zxSclHUdmy6qhVCqMADAFLWWi63PmTzLazX+GN081vxIIA+gz9aVo9aVSzX1iABkk27cf8Aj1Rz+Q7GnRXKSeJrOEtv8W+GnK/eVrhUx+O4/wAqr/8ACaiTK6fazao396xjmlT/AL78rb+tHOjdYSs9ov7js6q3uoWlmyxzS/vW+7EgLO30Uc1yp1zX7g4m0PX4EP8ADb28G4/8DeTj8hU1m3iDDRaR4dGmF+ZLvVLhJGPvtjLM59iy/WlzSeyH9Vmvia+9f5m552qXZ/0e3Syi/wCelx8zn6IDx+J/CnR6azXUVzfXcl28JJiVlVURv72AOT6E5xWX9g8aL93xJpMn+/pLD+U1H9n+NJPlfxJpcQ9YtKbd/wCPSkfpT5O+oeyj/wA/F+P+RY1bXJ4dUGk6Pp41O/WPzZ1M4ijt0P3S74OCxzhQCTgnoKrvZ+KNXby9RuoNFs/4otPmMs8vsZWVdg/3Vz/tCtDw/osOj2TQx3E088rmW5uJMGSeQ9Xbj6AAcAAAcCtHY3/PRv0/wqhutCm7U0tOr3+7b00v8zn7HS7Dw5rdsmnWqW9rfIYZcclpVyyszHlmI3jJJJ4ro6ztespbzS5Y4ZG+0JiWA8cSKcr+ox+NTaZcLf6fBeRyOFmQNjjKnuOnY8VEdJNfP+v66mE5OfvSd2WZESRCkiq6sMFWGQRWJJ4O8JyOXfw1pBYnJP2ROf0rSv7qGxh824uGUE7VUAFnPooAyT7CqyzaxInmR2McYPIWa4AfHuApAP41Tkr2Kp1KkPgk187DbDwx4c0+5W5sdB023nX7skdsisPoQOK1qy11a3Q7L5p7GQdVnUBfwcDafzqaHUdPlmWGLUoZJGPCpIpJ/KhTj3FOU5u8m2Xq49rLRZfh9f2+sXaabp1xLcfa7hZhBwZmBLOeOeAc9RxXYVyA0K21rwDfaVLf3WnQ3c05muIHXeg85s4LhlXIGOnQnGDzTexC3MHSPBvwvtdftLmw1SFr6K+/cRDVN5MoAkEW3dkgHEm3rnmvTa8z0v4V+ELDxDa6nBq12bm3vfMSHzogu4ESiLaEGAGG/Awe2dvFemVXQkKKKKQwooooAO5ooooArW1/Y3NzNa295BLPAcSxpICyH3HasK+vfGluNyaTo06lsKI7uUtj1P7ukhh8L+HNdnnm1CO1up1Yhbi4CqqySNIwXPq+496sWD2WrEvp/ih7vqf3MkL4AxnovbI/Opd+hrTmoXuk/Uz11bx4x+TwtpjD1bUWQfrHn9Kla8+ILLlNB8PRn0bU5W/lDWv/AGTN/wBBe+/75i/+Io/smb/oL33/AHzF/wDEVHvef4Gvt4/yR/H/ADMWO4+Iz/e0vw1H9byY/wAkoeb4j9rPwwB7TTMf1Ara/smb/oL33/fMX/xFH9kzf9Be+/75i/8AiKPe8/wD6wv5Y/cYiD4kyHJl8Lwr6NBMxH5PVhbPx03+s17QI/ZNKlb9TPWn/ZM3/QXvv++Yv/iKo619k0ayN5qfiK5tochQz+V8x9ANnJ9hTV/P8A+sy7R/8BX+RUn0LxlcN+98axRp/cg0sJ+vmZ/WnWXhnWbctjxVNFv/ANY1vYwrI31Zw5P41Jpd1peqTGHT/FUlxLlv3aPCWwpwTjZ0z3rT/smb/oL33/fMX/xFFtb2/r7w+tT8v/AY/wCRR/4Ru8/6G/xD7/Nb/wDxqkHg7SpWB1OfUdXUHIjvrt5Is+pj4Q/iKv8A9kzf9Be+/wC+Yv8A4ioLm0W2aJZ9cvI/NfYhYRYLYJx9z2p38hfWqvSVvTT8jRi0+wiVVisbZAgAULEox9OKs1hWsVvdStFb+IriWRQSVUwk4z1xs6Va/smb/oL33/fMX/xFPmfYwbb3Zp0Vmf2TN/0F77/vmL/4isvXLrTNEMK6r4ontWmJ8tXMQLYBJONnTAPNHM+wrHT0Vz+l/Y9UVm0/xLNc7VVmEbQsVDDK5wnGRV3+yZv+gvff98xf/EUXfYNO5p0Vmf2TN/0F77/vmL/4iq09vFbziGfXruNyhkAYRDKjrzso5n2CxuVlQ6RJC0yw6lcw28krSCKMKNpY5IDEE4zk/jUNlbxXilrXxBczBfvbDCdp9D8nFWP7Jm/6C99/3zF/8RUtX3X9feNepYtNNs7aXzo4d02MebIxd/8Avo5NW6zP7Jm/6C99/wB8xf8AxFUbs2drcG3n8R3KSgAlT5WRkgDPye4/nTWmiX5C+Z0NIqqv3VA+grIgsRcRGWDXbuVASCyeURkdf4KwdP8AEfhu9jWWHxjLGhhimDTCOIbZC4XlkHOY246jHPUU+Z9gsdtXJR+H7XxB8P8AUtCvJJDBqLXUblvm2ZlcAgH0IBArR0x7fU1dtO8UTXYjIDmF4X2kjIBwnpWf4s8Hy6v4GvPDdrqkkRnkEiyzoHH+sDlGCbSVJBzznmi77AvU520+D9jb+L4vEQ1q5aSPUmvvKMC4OW37d3XduGN/Up8vvXp1VdJtWsdKtLF53uGt4EiaZ/vSFVA3H3OM1aq9tCV3CiiikMKKKKACiiigDzL4kN4dHiv/AIm2lw6pMLSJlV9Q8oW4Eh2sygZCkk/MSeRwAMmjwl4j0FvEUbabocVvJfTeU9xFe7y/JONv8TK0jbx0XHU4GPSXghdizwxsxGCSoJx6UJBCjbkhjU5JyFA5PU0LQHqSUUUUAFFFFABXG/FDUNJtbayt9U09NQWVpHWEXZhlIRPmKgcsNpO4EgY45JAPZUx4o5GVpI0Yr90lc4oA8i0fxB4Z0K9X+yfD8MDgfvfs2rMVBUtgFejbgreXx8wwPlBGfYKiFtbg5FvEDxzsHbpUtABWX4htrBrR769RWFuhILztGq++R0PvjPpWpSMoYFWAIPY0AYfhy308yMYNMFq8aI4zJv8AvqCe/sB+FbtIAFGAAB7UtABXnHxNvfD8mtLYavo1vqTx26uc6g0XlhmwvmKOi5ztJydw4A616PUbwwuxZ4Y2YjBJUE4pAcF4C1TSPtFsuj6Oba2urmS2DxagZYkKReZ9wnAbghsD7wPJr0GmRxRR58uNEycnaoHPrT6pgFYPia302FRe3VsJ5ZZFjCvctHk46Lzjn04B6npW9SOquMMoYe4zSAx/DEWnTWq3lrZQRYLRo6SeYCoJ5VvQ5P8A+rFbNIiqgwqhR6AYpaACuN1q50d9Vn+1abDO0coDSG7IUHgHjoGxtyPTqeMV2VN8uPJPlpknJ460AYPhm/tZ5PsdtbqkZh8whboybRnC8HoCOR7DoOK5Xxn4e8E6ObKxk8P2Mv22Rj5cmovB9wZ3deVXOSTjHuSAfSEjjQ5WNVPTgYpJIopCDJGjkdCyg4oBHOeCLHQ7qzi8S2Okx2t3fLvkZmMjKR8pAY9BxjjGa6akVVVQqqFUcAAcCloYIKKKKACiiigAooooAKKKKACiiigAooooAKKKKACiiigAooooAKKKKACiiigAooooAKKKKACiiigAooooAKKKKACiiigAooooAKKKKACiiigAooooAKKKKACiiigAooooAKKKKACiiigAooooAKKKKACiiigAooooAKKKKACiiigAooooAKKKKACiiigAooooAKKKKACiiigD/9k=">
            <a:extLst>
              <a:ext uri="{FF2B5EF4-FFF2-40B4-BE49-F238E27FC236}">
                <a16:creationId xmlns:a16="http://schemas.microsoft.com/office/drawing/2014/main" id="{E2EB6318-9576-2C97-FCA3-663323C0C020}"/>
              </a:ext>
            </a:extLst>
          </p:cNvPr>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latin typeface="Gill Sans MT" panose="020B0502020104020203" pitchFamily="34" charset="0"/>
            </a:endParaRPr>
          </a:p>
        </p:txBody>
      </p:sp>
      <p:sp>
        <p:nvSpPr>
          <p:cNvPr id="32" name="Organigramme : Alternative 97">
            <a:extLst>
              <a:ext uri="{FF2B5EF4-FFF2-40B4-BE49-F238E27FC236}">
                <a16:creationId xmlns:a16="http://schemas.microsoft.com/office/drawing/2014/main" id="{21878F5B-2DF9-675E-22C5-CAC35F31C712}"/>
              </a:ext>
            </a:extLst>
          </p:cNvPr>
          <p:cNvSpPr/>
          <p:nvPr/>
        </p:nvSpPr>
        <p:spPr>
          <a:xfrm>
            <a:off x="820423" y="5279714"/>
            <a:ext cx="3194559" cy="582108"/>
          </a:xfrm>
          <a:prstGeom prst="flowChartAlternateProcess">
            <a:avLst/>
          </a:prstGeom>
          <a:ln>
            <a:solidFill>
              <a:srgbClr val="459F6B"/>
            </a:solidFill>
          </a:ln>
        </p:spPr>
        <p:style>
          <a:lnRef idx="2">
            <a:schemeClr val="accent4"/>
          </a:lnRef>
          <a:fillRef idx="1">
            <a:schemeClr val="lt1"/>
          </a:fillRef>
          <a:effectRef idx="0">
            <a:schemeClr val="accent4"/>
          </a:effectRef>
          <a:fontRef idx="minor">
            <a:schemeClr val="dk1"/>
          </a:fontRef>
        </p:style>
        <p:txBody>
          <a:bodyPr tIns="90000" bIns="90000" rtlCol="0" anchor="ctr"/>
          <a:lstStyle/>
          <a:p>
            <a:pPr algn="ctr"/>
            <a:endParaRPr lang="fr-FR" sz="1000" b="1">
              <a:solidFill>
                <a:schemeClr val="tx1"/>
              </a:solidFill>
              <a:latin typeface="Gill Sans MT" panose="020B0502020104020203" pitchFamily="34" charset="0"/>
            </a:endParaRPr>
          </a:p>
          <a:p>
            <a:pPr algn="ctr"/>
            <a:r>
              <a:rPr lang="fr-FR" sz="1000" b="1">
                <a:solidFill>
                  <a:schemeClr val="accent5">
                    <a:lumMod val="50000"/>
                  </a:schemeClr>
                </a:solidFill>
                <a:latin typeface="Gill Sans MT" panose="020B0502020104020203" pitchFamily="34" charset="0"/>
              </a:rPr>
              <a:t>La volatilité des prix des MP est corrélée à la dynamique de la demande et des prix de ventes des engrais</a:t>
            </a:r>
            <a:endParaRPr lang="en-US" sz="1000" b="1">
              <a:solidFill>
                <a:schemeClr val="accent5">
                  <a:lumMod val="50000"/>
                </a:schemeClr>
              </a:solidFill>
              <a:latin typeface="Gill Sans MT" panose="020B0502020104020203" pitchFamily="34" charset="0"/>
            </a:endParaRPr>
          </a:p>
          <a:p>
            <a:pPr algn="ctr"/>
            <a:endParaRPr lang="fr-FR" sz="1000" b="1">
              <a:solidFill>
                <a:srgbClr val="5588B5"/>
              </a:solidFill>
              <a:latin typeface="Gill Sans MT" panose="020B0502020104020203" pitchFamily="34" charset="0"/>
            </a:endParaRPr>
          </a:p>
        </p:txBody>
      </p:sp>
      <p:sp>
        <p:nvSpPr>
          <p:cNvPr id="33" name="Rectangle 32">
            <a:extLst>
              <a:ext uri="{FF2B5EF4-FFF2-40B4-BE49-F238E27FC236}">
                <a16:creationId xmlns:a16="http://schemas.microsoft.com/office/drawing/2014/main" id="{26B2C6BC-702E-E1F2-7792-FB03070FE25B}"/>
              </a:ext>
            </a:extLst>
          </p:cNvPr>
          <p:cNvSpPr/>
          <p:nvPr/>
        </p:nvSpPr>
        <p:spPr>
          <a:xfrm>
            <a:off x="1377950" y="6123004"/>
            <a:ext cx="9436100" cy="67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grpSp>
        <p:nvGrpSpPr>
          <p:cNvPr id="97" name="Group 96">
            <a:extLst>
              <a:ext uri="{FF2B5EF4-FFF2-40B4-BE49-F238E27FC236}">
                <a16:creationId xmlns:a16="http://schemas.microsoft.com/office/drawing/2014/main" id="{7B929D72-408A-3287-BA61-B4419C1C6268}"/>
              </a:ext>
            </a:extLst>
          </p:cNvPr>
          <p:cNvGrpSpPr/>
          <p:nvPr/>
        </p:nvGrpSpPr>
        <p:grpSpPr>
          <a:xfrm>
            <a:off x="4928327" y="1696596"/>
            <a:ext cx="6251186" cy="4361768"/>
            <a:chOff x="5515897" y="7227927"/>
            <a:chExt cx="6227681" cy="4345368"/>
          </a:xfrm>
        </p:grpSpPr>
        <p:sp>
          <p:nvSpPr>
            <p:cNvPr id="98" name="Rectangle 97">
              <a:extLst>
                <a:ext uri="{FF2B5EF4-FFF2-40B4-BE49-F238E27FC236}">
                  <a16:creationId xmlns:a16="http://schemas.microsoft.com/office/drawing/2014/main" id="{01E3C5C3-1896-3CE2-2559-F1B2D0D46CC5}"/>
                </a:ext>
              </a:extLst>
            </p:cNvPr>
            <p:cNvSpPr/>
            <p:nvPr/>
          </p:nvSpPr>
          <p:spPr>
            <a:xfrm>
              <a:off x="5515897" y="7227927"/>
              <a:ext cx="6227681" cy="4341771"/>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9" name="Picture 98">
              <a:extLst>
                <a:ext uri="{FF2B5EF4-FFF2-40B4-BE49-F238E27FC236}">
                  <a16:creationId xmlns:a16="http://schemas.microsoft.com/office/drawing/2014/main" id="{6E32791C-0A46-EF9F-75F4-9EC12109B0CA}"/>
                </a:ext>
              </a:extLst>
            </p:cNvPr>
            <p:cNvPicPr>
              <a:picLocks noChangeAspect="1"/>
            </p:cNvPicPr>
            <p:nvPr/>
          </p:nvPicPr>
          <p:blipFill>
            <a:blip r:embed="rId4"/>
            <a:stretch>
              <a:fillRect/>
            </a:stretch>
          </p:blipFill>
          <p:spPr>
            <a:xfrm>
              <a:off x="5668935" y="7309879"/>
              <a:ext cx="5718902" cy="4263416"/>
            </a:xfrm>
            <a:prstGeom prst="rect">
              <a:avLst/>
            </a:prstGeom>
          </p:spPr>
        </p:pic>
      </p:grpSp>
      <p:pic>
        <p:nvPicPr>
          <p:cNvPr id="101" name="Picture 100">
            <a:extLst>
              <a:ext uri="{FF2B5EF4-FFF2-40B4-BE49-F238E27FC236}">
                <a16:creationId xmlns:a16="http://schemas.microsoft.com/office/drawing/2014/main" id="{9900709E-3F0D-4F8F-4EE3-A7D58D9AD411}"/>
              </a:ext>
            </a:extLst>
          </p:cNvPr>
          <p:cNvPicPr>
            <a:picLocks noChangeAspect="1"/>
          </p:cNvPicPr>
          <p:nvPr/>
        </p:nvPicPr>
        <p:blipFill>
          <a:blip r:embed="rId5"/>
          <a:stretch>
            <a:fillRect/>
          </a:stretch>
        </p:blipFill>
        <p:spPr>
          <a:xfrm>
            <a:off x="668276" y="1500277"/>
            <a:ext cx="6789557" cy="4627708"/>
          </a:xfrm>
          <a:prstGeom prst="rect">
            <a:avLst/>
          </a:prstGeom>
        </p:spPr>
      </p:pic>
      <p:sp>
        <p:nvSpPr>
          <p:cNvPr id="6" name="Espace réservé du numéro de diapositive 9">
            <a:extLst>
              <a:ext uri="{FF2B5EF4-FFF2-40B4-BE49-F238E27FC236}">
                <a16:creationId xmlns:a16="http://schemas.microsoft.com/office/drawing/2014/main" id="{90A6A0B6-92D0-29D1-D202-12B9A1BFA0CC}"/>
              </a:ext>
            </a:extLst>
          </p:cNvPr>
          <p:cNvSpPr txBox="1">
            <a:spLocks/>
          </p:cNvSpPr>
          <p:nvPr/>
        </p:nvSpPr>
        <p:spPr>
          <a:xfrm>
            <a:off x="8651260"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10</a:t>
            </a:r>
          </a:p>
        </p:txBody>
      </p:sp>
      <p:sp>
        <p:nvSpPr>
          <p:cNvPr id="3" name="TextBox 2">
            <a:extLst>
              <a:ext uri="{FF2B5EF4-FFF2-40B4-BE49-F238E27FC236}">
                <a16:creationId xmlns:a16="http://schemas.microsoft.com/office/drawing/2014/main" id="{73CD044F-6C13-FADF-D609-0039947AF8F4}"/>
              </a:ext>
            </a:extLst>
          </p:cNvPr>
          <p:cNvSpPr txBox="1"/>
          <p:nvPr/>
        </p:nvSpPr>
        <p:spPr>
          <a:xfrm>
            <a:off x="8243145" y="6309229"/>
            <a:ext cx="2540967" cy="276999"/>
          </a:xfrm>
          <a:prstGeom prst="rect">
            <a:avLst/>
          </a:prstGeom>
          <a:noFill/>
        </p:spPr>
        <p:txBody>
          <a:bodyPr wrap="square" rtlCol="0">
            <a:spAutoFit/>
          </a:bodyPr>
          <a:lstStyle/>
          <a:p>
            <a:pPr algn="ctr"/>
            <a:r>
              <a:rPr lang="fr-FR" sz="1200">
                <a:latin typeface="Gill Sans MT" panose="020B0502020104020203" pitchFamily="34" charset="0"/>
              </a:rPr>
              <a:t>Source : Rapport OCP 22</a:t>
            </a:r>
          </a:p>
        </p:txBody>
      </p:sp>
      <p:sp>
        <p:nvSpPr>
          <p:cNvPr id="10" name="TextBox 9">
            <a:extLst>
              <a:ext uri="{FF2B5EF4-FFF2-40B4-BE49-F238E27FC236}">
                <a16:creationId xmlns:a16="http://schemas.microsoft.com/office/drawing/2014/main" id="{F177DEFB-FE19-A8EC-AA13-1973EF27851A}"/>
              </a:ext>
            </a:extLst>
          </p:cNvPr>
          <p:cNvSpPr txBox="1"/>
          <p:nvPr/>
        </p:nvSpPr>
        <p:spPr>
          <a:xfrm>
            <a:off x="1325538" y="6309229"/>
            <a:ext cx="2540967" cy="276999"/>
          </a:xfrm>
          <a:prstGeom prst="rect">
            <a:avLst/>
          </a:prstGeom>
          <a:noFill/>
        </p:spPr>
        <p:txBody>
          <a:bodyPr wrap="square" rtlCol="0">
            <a:spAutoFit/>
          </a:bodyPr>
          <a:lstStyle/>
          <a:p>
            <a:pPr algn="ctr"/>
            <a:r>
              <a:rPr lang="fr-FR" sz="1200">
                <a:latin typeface="Gill Sans MT" panose="020B0502020104020203" pitchFamily="34" charset="0"/>
              </a:rPr>
              <a:t>Source : Banque mondiale 23</a:t>
            </a:r>
          </a:p>
        </p:txBody>
      </p:sp>
    </p:spTree>
    <p:extLst>
      <p:ext uri="{BB962C8B-B14F-4D97-AF65-F5344CB8AC3E}">
        <p14:creationId xmlns:p14="http://schemas.microsoft.com/office/powerpoint/2010/main" val="6558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1000" fill="hold"/>
                                        <p:tgtEl>
                                          <p:spTgt spid="101"/>
                                        </p:tgtEl>
                                      </p:cBhvr>
                                      <p:by x="45000" y="45000"/>
                                    </p:animScale>
                                  </p:childTnLst>
                                </p:cTn>
                              </p:par>
                              <p:par>
                                <p:cTn id="14" presetID="35" presetClass="path" presetSubtype="0" accel="50000" decel="50000" fill="hold" nodeType="withEffect">
                                  <p:stCondLst>
                                    <p:cond delay="0"/>
                                  </p:stCondLst>
                                  <p:childTnLst>
                                    <p:animMotion origin="layout" path="M -3.125E-6 1.48148E-6 L -0.12604 -0.05602 " pathEditMode="relative" rAng="0" ptsTypes="AA">
                                      <p:cBhvr>
                                        <p:cTn id="15" dur="1000" fill="hold"/>
                                        <p:tgtEl>
                                          <p:spTgt spid="101"/>
                                        </p:tgtEl>
                                        <p:attrNameLst>
                                          <p:attrName>ppt_x</p:attrName>
                                          <p:attrName>ppt_y</p:attrName>
                                        </p:attrNameLst>
                                      </p:cBhvr>
                                      <p:rCtr x="-6302" y="-2801"/>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nodeType="clickEffect">
                                  <p:stCondLst>
                                    <p:cond delay="0"/>
                                  </p:stCondLst>
                                  <p:childTnLst>
                                    <p:animScale>
                                      <p:cBhvr>
                                        <p:cTn id="25" dur="1000" fill="hold"/>
                                        <p:tgtEl>
                                          <p:spTgt spid="97"/>
                                        </p:tgtEl>
                                      </p:cBhvr>
                                      <p:by x="45000" y="45000"/>
                                    </p:animScale>
                                  </p:childTnLst>
                                </p:cTn>
                              </p:par>
                              <p:par>
                                <p:cTn id="26" presetID="63" presetClass="path" presetSubtype="0" accel="50000" decel="50000" fill="hold" nodeType="withEffect">
                                  <p:stCondLst>
                                    <p:cond delay="0"/>
                                  </p:stCondLst>
                                  <p:childTnLst>
                                    <p:animMotion origin="layout" path="M 3.125E-6 2.22222E-6 L 0.16341 -0.09792 " pathEditMode="relative" rAng="0" ptsTypes="AA">
                                      <p:cBhvr>
                                        <p:cTn id="27" dur="1000" fill="hold"/>
                                        <p:tgtEl>
                                          <p:spTgt spid="97"/>
                                        </p:tgtEl>
                                        <p:attrNameLst>
                                          <p:attrName>ppt_x</p:attrName>
                                          <p:attrName>ppt_y</p:attrName>
                                        </p:attrNameLst>
                                      </p:cBhvr>
                                      <p:rCtr x="8164"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Problématique</a:t>
            </a: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 38">
            <a:extLst>
              <a:ext uri="{FF2B5EF4-FFF2-40B4-BE49-F238E27FC236}">
                <a16:creationId xmlns:a16="http://schemas.microsoft.com/office/drawing/2014/main" id="{35426C3F-25A5-00F2-CE57-01C5E0C462F5}"/>
              </a:ext>
            </a:extLst>
          </p:cNvPr>
          <p:cNvGrpSpPr/>
          <p:nvPr/>
        </p:nvGrpSpPr>
        <p:grpSpPr>
          <a:xfrm>
            <a:off x="-506662" y="1945898"/>
            <a:ext cx="12769613" cy="4395568"/>
            <a:chOff x="-506662" y="1951026"/>
            <a:chExt cx="12769613" cy="4571148"/>
          </a:xfrm>
        </p:grpSpPr>
        <p:pic>
          <p:nvPicPr>
            <p:cNvPr id="40" name="Picture 39" descr="A black background with a black square&#10;&#10;Description automatically generated with medium confidence">
              <a:extLst>
                <a:ext uri="{FF2B5EF4-FFF2-40B4-BE49-F238E27FC236}">
                  <a16:creationId xmlns:a16="http://schemas.microsoft.com/office/drawing/2014/main" id="{35935EF4-C338-A2B1-844F-578A4E191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83" y="3336770"/>
              <a:ext cx="1027842" cy="1027842"/>
            </a:xfrm>
            <a:prstGeom prst="rect">
              <a:avLst/>
            </a:prstGeom>
          </p:spPr>
        </p:pic>
        <p:grpSp>
          <p:nvGrpSpPr>
            <p:cNvPr id="41" name="Groupe 14">
              <a:extLst>
                <a:ext uri="{FF2B5EF4-FFF2-40B4-BE49-F238E27FC236}">
                  <a16:creationId xmlns:a16="http://schemas.microsoft.com/office/drawing/2014/main" id="{4386A1AE-D0BA-D86C-3415-E946F89C5FC2}"/>
                </a:ext>
              </a:extLst>
            </p:cNvPr>
            <p:cNvGrpSpPr/>
            <p:nvPr/>
          </p:nvGrpSpPr>
          <p:grpSpPr>
            <a:xfrm>
              <a:off x="-506662" y="1951026"/>
              <a:ext cx="12769613" cy="4571148"/>
              <a:chOff x="-506662" y="1976426"/>
              <a:chExt cx="12769613" cy="4571148"/>
            </a:xfrm>
          </p:grpSpPr>
          <p:sp>
            <p:nvSpPr>
              <p:cNvPr id="43" name="ZoneTexte 38">
                <a:extLst>
                  <a:ext uri="{FF2B5EF4-FFF2-40B4-BE49-F238E27FC236}">
                    <a16:creationId xmlns:a16="http://schemas.microsoft.com/office/drawing/2014/main" id="{3D007EEE-C7CA-E8DD-DDD4-973D399FD1F0}"/>
                  </a:ext>
                </a:extLst>
              </p:cNvPr>
              <p:cNvSpPr txBox="1"/>
              <p:nvPr/>
            </p:nvSpPr>
            <p:spPr>
              <a:xfrm>
                <a:off x="140949" y="4845305"/>
                <a:ext cx="2413261" cy="6721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fr-FR"/>
                </a:defPPr>
                <a:lvl1pPr algn="ctr">
                  <a:defRPr>
                    <a:solidFill>
                      <a:srgbClr val="203864"/>
                    </a:solidFill>
                    <a:latin typeface="Gill Sans MT"/>
                    <a:cs typeface="Arial"/>
                  </a:defRPr>
                </a:lvl1pPr>
              </a:lstStyle>
              <a:p>
                <a:pPr algn="r"/>
                <a:r>
                  <a:rPr lang="fr-FR">
                    <a:solidFill>
                      <a:srgbClr val="133555"/>
                    </a:solidFill>
                  </a:rPr>
                  <a:t>Sur quelle période je planifie mes arrêts ?</a:t>
                </a:r>
                <a:endParaRPr lang="en-US">
                  <a:solidFill>
                    <a:srgbClr val="133555"/>
                  </a:solidFill>
                </a:endParaRPr>
              </a:p>
            </p:txBody>
          </p:sp>
          <p:sp>
            <p:nvSpPr>
              <p:cNvPr id="44" name="ZoneTexte 50">
                <a:extLst>
                  <a:ext uri="{FF2B5EF4-FFF2-40B4-BE49-F238E27FC236}">
                    <a16:creationId xmlns:a16="http://schemas.microsoft.com/office/drawing/2014/main" id="{AB9D2C2E-D15B-C399-0A01-0DF1AEB30287}"/>
                  </a:ext>
                </a:extLst>
              </p:cNvPr>
              <p:cNvSpPr txBox="1"/>
              <p:nvPr/>
            </p:nvSpPr>
            <p:spPr>
              <a:xfrm>
                <a:off x="-17112" y="3098433"/>
                <a:ext cx="24237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fr-FR"/>
                </a:defPPr>
                <a:lvl1pPr algn="ctr">
                  <a:defRPr>
                    <a:solidFill>
                      <a:srgbClr val="203864"/>
                    </a:solidFill>
                    <a:latin typeface="Gill Sans MT"/>
                    <a:cs typeface="Arial"/>
                  </a:defRPr>
                </a:lvl1pPr>
              </a:lstStyle>
              <a:p>
                <a:pPr algn="r"/>
                <a:r>
                  <a:rPr lang="fr-FR">
                    <a:solidFill>
                      <a:srgbClr val="133555"/>
                    </a:solidFill>
                  </a:rPr>
                  <a:t>Quelle est ma politique de stockage ?</a:t>
                </a:r>
                <a:endParaRPr lang="en-US">
                  <a:solidFill>
                    <a:srgbClr val="133555"/>
                  </a:solidFill>
                </a:endParaRPr>
              </a:p>
            </p:txBody>
          </p:sp>
          <p:sp>
            <p:nvSpPr>
              <p:cNvPr id="45" name="ZoneTexte 51">
                <a:extLst>
                  <a:ext uri="{FF2B5EF4-FFF2-40B4-BE49-F238E27FC236}">
                    <a16:creationId xmlns:a16="http://schemas.microsoft.com/office/drawing/2014/main" id="{314AB099-201A-80D0-CA41-8D0A24DA2A9E}"/>
                  </a:ext>
                </a:extLst>
              </p:cNvPr>
              <p:cNvSpPr txBox="1"/>
              <p:nvPr/>
            </p:nvSpPr>
            <p:spPr>
              <a:xfrm>
                <a:off x="-506662" y="3864940"/>
                <a:ext cx="2930640" cy="9602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fr-FR"/>
                </a:defPPr>
                <a:lvl1pPr algn="ctr">
                  <a:defRPr>
                    <a:solidFill>
                      <a:srgbClr val="203864"/>
                    </a:solidFill>
                    <a:latin typeface="Gill Sans MT"/>
                    <a:cs typeface="Arial"/>
                  </a:defRPr>
                </a:lvl1pPr>
              </a:lstStyle>
              <a:p>
                <a:pPr algn="r"/>
                <a:r>
                  <a:rPr lang="fr-FR">
                    <a:solidFill>
                      <a:srgbClr val="133555"/>
                    </a:solidFill>
                  </a:rPr>
                  <a:t>Quelle configuration </a:t>
                </a:r>
              </a:p>
              <a:p>
                <a:pPr algn="r"/>
                <a:r>
                  <a:rPr lang="fr-FR">
                    <a:solidFill>
                      <a:srgbClr val="133555"/>
                    </a:solidFill>
                  </a:rPr>
                  <a:t>d’échange je vais </a:t>
                </a:r>
              </a:p>
              <a:p>
                <a:pPr algn="r"/>
                <a:r>
                  <a:rPr lang="fr-FR">
                    <a:solidFill>
                      <a:srgbClr val="133555"/>
                    </a:solidFill>
                  </a:rPr>
                  <a:t>adopter ? </a:t>
                </a:r>
                <a:endParaRPr lang="en-US">
                  <a:solidFill>
                    <a:srgbClr val="133555"/>
                  </a:solidFill>
                </a:endParaRPr>
              </a:p>
            </p:txBody>
          </p:sp>
          <p:sp>
            <p:nvSpPr>
              <p:cNvPr id="46" name="ZoneTexte 52">
                <a:extLst>
                  <a:ext uri="{FF2B5EF4-FFF2-40B4-BE49-F238E27FC236}">
                    <a16:creationId xmlns:a16="http://schemas.microsoft.com/office/drawing/2014/main" id="{040BA296-A57E-2D40-253A-30B743EA0EBF}"/>
                  </a:ext>
                </a:extLst>
              </p:cNvPr>
              <p:cNvSpPr txBox="1"/>
              <p:nvPr/>
            </p:nvSpPr>
            <p:spPr>
              <a:xfrm>
                <a:off x="663861" y="2107432"/>
                <a:ext cx="2423732" cy="9602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fr-FR"/>
                </a:defPPr>
                <a:lvl1pPr algn="ctr">
                  <a:defRPr>
                    <a:solidFill>
                      <a:srgbClr val="203864"/>
                    </a:solidFill>
                    <a:latin typeface="Gill Sans MT"/>
                    <a:cs typeface="Arial"/>
                  </a:defRPr>
                </a:lvl1pPr>
              </a:lstStyle>
              <a:p>
                <a:pPr algn="r"/>
                <a:r>
                  <a:rPr lang="fr-FR">
                    <a:solidFill>
                      <a:srgbClr val="133555"/>
                    </a:solidFill>
                  </a:rPr>
                  <a:t>Quelle demande je vais satisfaire et selon quelle priorité ?	</a:t>
                </a:r>
                <a:endParaRPr lang="en-US">
                  <a:solidFill>
                    <a:srgbClr val="133555"/>
                  </a:solidFill>
                </a:endParaRPr>
              </a:p>
            </p:txBody>
          </p:sp>
          <p:grpSp>
            <p:nvGrpSpPr>
              <p:cNvPr id="47" name="Groupe 60">
                <a:extLst>
                  <a:ext uri="{FF2B5EF4-FFF2-40B4-BE49-F238E27FC236}">
                    <a16:creationId xmlns:a16="http://schemas.microsoft.com/office/drawing/2014/main" id="{4AE239E4-248D-EFA7-8734-8BC254614FA5}"/>
                  </a:ext>
                </a:extLst>
              </p:cNvPr>
              <p:cNvGrpSpPr/>
              <p:nvPr/>
            </p:nvGrpSpPr>
            <p:grpSpPr>
              <a:xfrm>
                <a:off x="2799845" y="1976426"/>
                <a:ext cx="9463106" cy="3704578"/>
                <a:chOff x="1859994" y="1180018"/>
                <a:chExt cx="9463106" cy="3704578"/>
              </a:xfrm>
            </p:grpSpPr>
            <p:sp>
              <p:nvSpPr>
                <p:cNvPr id="56" name="ZoneTexte 61">
                  <a:extLst>
                    <a:ext uri="{FF2B5EF4-FFF2-40B4-BE49-F238E27FC236}">
                      <a16:creationId xmlns:a16="http://schemas.microsoft.com/office/drawing/2014/main" id="{71C0DF8D-59F6-04A8-74E8-19E8321B7F17}"/>
                    </a:ext>
                  </a:extLst>
                </p:cNvPr>
                <p:cNvSpPr txBox="1"/>
                <p:nvPr/>
              </p:nvSpPr>
              <p:spPr>
                <a:xfrm>
                  <a:off x="4776446" y="3737623"/>
                  <a:ext cx="2031962" cy="1056233"/>
                </a:xfrm>
                <a:prstGeom prst="rect">
                  <a:avLst/>
                </a:prstGeom>
                <a:noFill/>
              </p:spPr>
              <p:txBody>
                <a:bodyPr wrap="square" rtlCol="0">
                  <a:spAutoFit/>
                </a:bodyPr>
                <a:lstStyle>
                  <a:defPPr>
                    <a:defRPr lang="fr-FR"/>
                  </a:defPPr>
                  <a:lvl1pPr algn="ctr">
                    <a:defRPr sz="2000">
                      <a:solidFill>
                        <a:srgbClr val="143455"/>
                      </a:solidFill>
                      <a:latin typeface="Gill Sans MT" panose="020B0502020104020203" pitchFamily="34" charset="0"/>
                    </a:defRPr>
                  </a:lvl1pPr>
                </a:lstStyle>
                <a:p>
                  <a:r>
                    <a:rPr lang="en-US"/>
                    <a:t>Planification des </a:t>
                  </a:r>
                </a:p>
                <a:p>
                  <a:r>
                    <a:rPr lang="en-US"/>
                    <a:t>op</a:t>
                  </a:r>
                  <a:r>
                    <a:rPr lang="fr-FR"/>
                    <a:t>é</a:t>
                  </a:r>
                  <a:r>
                    <a:rPr lang="en-US"/>
                    <a:t>rations et des ventes</a:t>
                  </a:r>
                </a:p>
              </p:txBody>
            </p:sp>
            <p:grpSp>
              <p:nvGrpSpPr>
                <p:cNvPr id="57" name="Groupe 63">
                  <a:extLst>
                    <a:ext uri="{FF2B5EF4-FFF2-40B4-BE49-F238E27FC236}">
                      <a16:creationId xmlns:a16="http://schemas.microsoft.com/office/drawing/2014/main" id="{E8E257D8-EB87-24E1-EB8C-BA2E172B387B}"/>
                    </a:ext>
                  </a:extLst>
                </p:cNvPr>
                <p:cNvGrpSpPr/>
                <p:nvPr/>
              </p:nvGrpSpPr>
              <p:grpSpPr>
                <a:xfrm>
                  <a:off x="1859994" y="1180018"/>
                  <a:ext cx="9463106" cy="3704578"/>
                  <a:chOff x="1859994" y="1180018"/>
                  <a:chExt cx="9463106" cy="3704578"/>
                </a:xfrm>
              </p:grpSpPr>
              <p:grpSp>
                <p:nvGrpSpPr>
                  <p:cNvPr id="58" name="Groupe 64">
                    <a:extLst>
                      <a:ext uri="{FF2B5EF4-FFF2-40B4-BE49-F238E27FC236}">
                        <a16:creationId xmlns:a16="http://schemas.microsoft.com/office/drawing/2014/main" id="{2E79F0D7-AAA5-5A6B-8A64-91BCDAE99BFB}"/>
                      </a:ext>
                    </a:extLst>
                  </p:cNvPr>
                  <p:cNvGrpSpPr/>
                  <p:nvPr/>
                </p:nvGrpSpPr>
                <p:grpSpPr>
                  <a:xfrm>
                    <a:off x="1859994" y="1180018"/>
                    <a:ext cx="9463106" cy="3704578"/>
                    <a:chOff x="696932" y="1180018"/>
                    <a:chExt cx="9463106" cy="3704578"/>
                  </a:xfrm>
                </p:grpSpPr>
                <p:sp>
                  <p:nvSpPr>
                    <p:cNvPr id="63" name="ZoneTexte 69">
                      <a:extLst>
                        <a:ext uri="{FF2B5EF4-FFF2-40B4-BE49-F238E27FC236}">
                          <a16:creationId xmlns:a16="http://schemas.microsoft.com/office/drawing/2014/main" id="{5AA13A95-7D65-3FBB-F1B2-59A5B2F1D8C1}"/>
                        </a:ext>
                      </a:extLst>
                    </p:cNvPr>
                    <p:cNvSpPr txBox="1"/>
                    <p:nvPr/>
                  </p:nvSpPr>
                  <p:spPr>
                    <a:xfrm>
                      <a:off x="696932" y="3686889"/>
                      <a:ext cx="2321831" cy="400110"/>
                    </a:xfrm>
                    <a:prstGeom prst="rect">
                      <a:avLst/>
                    </a:prstGeom>
                    <a:noFill/>
                  </p:spPr>
                  <p:txBody>
                    <a:bodyPr wrap="square" rtlCol="0">
                      <a:spAutoFit/>
                    </a:bodyPr>
                    <a:lstStyle>
                      <a:defPPr>
                        <a:defRPr lang="fr-FR"/>
                      </a:defPPr>
                      <a:lvl1pPr algn="ctr">
                        <a:defRPr sz="2400">
                          <a:solidFill>
                            <a:schemeClr val="accent5">
                              <a:lumMod val="50000"/>
                            </a:schemeClr>
                          </a:solidFill>
                          <a:latin typeface="Gill Sans MT" panose="020B0502020104020203" pitchFamily="34" charset="0"/>
                        </a:defRPr>
                      </a:lvl1pPr>
                    </a:lstStyle>
                    <a:p>
                      <a:r>
                        <a:rPr lang="fr-FR" sz="2000">
                          <a:solidFill>
                            <a:srgbClr val="143455"/>
                          </a:solidFill>
                        </a:rPr>
                        <a:t>JFC III</a:t>
                      </a:r>
                    </a:p>
                  </p:txBody>
                </p:sp>
                <p:sp>
                  <p:nvSpPr>
                    <p:cNvPr id="64" name="ZoneTexte 70">
                      <a:extLst>
                        <a:ext uri="{FF2B5EF4-FFF2-40B4-BE49-F238E27FC236}">
                          <a16:creationId xmlns:a16="http://schemas.microsoft.com/office/drawing/2014/main" id="{3BC4433E-071D-7FEB-ECA9-61C69E31683D}"/>
                        </a:ext>
                      </a:extLst>
                    </p:cNvPr>
                    <p:cNvSpPr txBox="1"/>
                    <p:nvPr/>
                  </p:nvSpPr>
                  <p:spPr>
                    <a:xfrm>
                      <a:off x="8735735" y="3961266"/>
                      <a:ext cx="1268776" cy="923330"/>
                    </a:xfrm>
                    <a:prstGeom prst="rect">
                      <a:avLst/>
                    </a:prstGeom>
                    <a:noFill/>
                  </p:spPr>
                  <p:txBody>
                    <a:bodyPr wrap="square" rtlCol="0">
                      <a:spAutoFit/>
                    </a:bodyPr>
                    <a:lstStyle>
                      <a:defPPr>
                        <a:defRPr lang="fr-FR"/>
                      </a:defPPr>
                      <a:lvl1pPr algn="ctr">
                        <a:defRPr sz="2000">
                          <a:solidFill>
                            <a:srgbClr val="143455"/>
                          </a:solidFill>
                          <a:latin typeface="Gill Sans MT" panose="020B0502020104020203" pitchFamily="34" charset="0"/>
                        </a:defRPr>
                      </a:lvl1pPr>
                    </a:lstStyle>
                    <a:p>
                      <a:r>
                        <a:rPr lang="fr-FR" sz="1800"/>
                        <a:t>Satisfaire la demande Client</a:t>
                      </a:r>
                      <a:endParaRPr lang="en-US" sz="1800"/>
                    </a:p>
                  </p:txBody>
                </p:sp>
                <p:sp>
                  <p:nvSpPr>
                    <p:cNvPr id="65" name="ZoneTexte 70">
                      <a:extLst>
                        <a:ext uri="{FF2B5EF4-FFF2-40B4-BE49-F238E27FC236}">
                          <a16:creationId xmlns:a16="http://schemas.microsoft.com/office/drawing/2014/main" id="{FF602DC5-3369-7DAA-DA70-A8D0D6A5BE84}"/>
                        </a:ext>
                      </a:extLst>
                    </p:cNvPr>
                    <p:cNvSpPr txBox="1"/>
                    <p:nvPr/>
                  </p:nvSpPr>
                  <p:spPr>
                    <a:xfrm>
                      <a:off x="8580209" y="2688097"/>
                      <a:ext cx="1579829" cy="923330"/>
                    </a:xfrm>
                    <a:prstGeom prst="rect">
                      <a:avLst/>
                    </a:prstGeom>
                    <a:noFill/>
                  </p:spPr>
                  <p:txBody>
                    <a:bodyPr wrap="square" rtlCol="0">
                      <a:spAutoFit/>
                    </a:bodyPr>
                    <a:lstStyle>
                      <a:defPPr>
                        <a:defRPr lang="fr-FR"/>
                      </a:defPPr>
                      <a:lvl1pPr algn="ctr">
                        <a:defRPr sz="2000">
                          <a:solidFill>
                            <a:srgbClr val="143455"/>
                          </a:solidFill>
                          <a:latin typeface="Gill Sans MT" panose="020B0502020104020203" pitchFamily="34" charset="0"/>
                        </a:defRPr>
                      </a:lvl1pPr>
                    </a:lstStyle>
                    <a:p>
                      <a:r>
                        <a:rPr lang="fr-FR" sz="1800"/>
                        <a:t>Améliorer </a:t>
                      </a:r>
                    </a:p>
                    <a:p>
                      <a:r>
                        <a:rPr lang="fr-FR" sz="1800"/>
                        <a:t>les performances</a:t>
                      </a:r>
                    </a:p>
                  </p:txBody>
                </p:sp>
                <p:sp>
                  <p:nvSpPr>
                    <p:cNvPr id="66" name="ZoneTexte 70">
                      <a:extLst>
                        <a:ext uri="{FF2B5EF4-FFF2-40B4-BE49-F238E27FC236}">
                          <a16:creationId xmlns:a16="http://schemas.microsoft.com/office/drawing/2014/main" id="{9A2ACAC8-B602-0AA6-FCCB-81F5A0399C1C}"/>
                        </a:ext>
                      </a:extLst>
                    </p:cNvPr>
                    <p:cNvSpPr txBox="1"/>
                    <p:nvPr/>
                  </p:nvSpPr>
                  <p:spPr>
                    <a:xfrm>
                      <a:off x="8750274" y="1180018"/>
                      <a:ext cx="1268776" cy="923330"/>
                    </a:xfrm>
                    <a:prstGeom prst="rect">
                      <a:avLst/>
                    </a:prstGeom>
                    <a:noFill/>
                  </p:spPr>
                  <p:txBody>
                    <a:bodyPr wrap="square" rtlCol="0">
                      <a:spAutoFit/>
                    </a:bodyPr>
                    <a:lstStyle>
                      <a:defPPr>
                        <a:defRPr lang="fr-FR"/>
                      </a:defPPr>
                      <a:lvl1pPr algn="ctr">
                        <a:defRPr sz="2000">
                          <a:solidFill>
                            <a:srgbClr val="143455"/>
                          </a:solidFill>
                          <a:latin typeface="Gill Sans MT" panose="020B0502020104020203" pitchFamily="34" charset="0"/>
                        </a:defRPr>
                      </a:lvl1pPr>
                    </a:lstStyle>
                    <a:p>
                      <a:r>
                        <a:rPr lang="fr-FR" sz="1800"/>
                        <a:t>Maximiser la marge du gain</a:t>
                      </a:r>
                      <a:endParaRPr lang="en-US" sz="1800"/>
                    </a:p>
                  </p:txBody>
                </p:sp>
              </p:grpSp>
              <p:cxnSp>
                <p:nvCxnSpPr>
                  <p:cNvPr id="59" name="Connecteur droit avec flèche 65">
                    <a:extLst>
                      <a:ext uri="{FF2B5EF4-FFF2-40B4-BE49-F238E27FC236}">
                        <a16:creationId xmlns:a16="http://schemas.microsoft.com/office/drawing/2014/main" id="{58EEAEB9-0E14-35CF-0CB3-F03C11F81C58}"/>
                      </a:ext>
                    </a:extLst>
                  </p:cNvPr>
                  <p:cNvCxnSpPr>
                    <a:cxnSpLocks/>
                  </p:cNvCxnSpPr>
                  <p:nvPr/>
                </p:nvCxnSpPr>
                <p:spPr>
                  <a:xfrm flipV="1">
                    <a:off x="3586959" y="3180255"/>
                    <a:ext cx="1501436" cy="10934"/>
                  </a:xfrm>
                  <a:prstGeom prst="straightConnector1">
                    <a:avLst/>
                  </a:prstGeom>
                  <a:ln>
                    <a:solidFill>
                      <a:srgbClr val="1F4E79"/>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66">
                    <a:extLst>
                      <a:ext uri="{FF2B5EF4-FFF2-40B4-BE49-F238E27FC236}">
                        <a16:creationId xmlns:a16="http://schemas.microsoft.com/office/drawing/2014/main" id="{418311FA-86E5-F1FC-8CAA-E4AC65A59E8E}"/>
                      </a:ext>
                    </a:extLst>
                  </p:cNvPr>
                  <p:cNvCxnSpPr/>
                  <p:nvPr/>
                </p:nvCxnSpPr>
                <p:spPr>
                  <a:xfrm flipV="1">
                    <a:off x="6941756" y="3163477"/>
                    <a:ext cx="1795219" cy="1754"/>
                  </a:xfrm>
                  <a:prstGeom prst="straightConnector1">
                    <a:avLst/>
                  </a:prstGeom>
                  <a:ln>
                    <a:solidFill>
                      <a:srgbClr val="1F4E79"/>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6">
                    <a:extLst>
                      <a:ext uri="{FF2B5EF4-FFF2-40B4-BE49-F238E27FC236}">
                        <a16:creationId xmlns:a16="http://schemas.microsoft.com/office/drawing/2014/main" id="{0092D368-2C4B-4E19-E969-F769BC1EBF26}"/>
                      </a:ext>
                    </a:extLst>
                  </p:cNvPr>
                  <p:cNvCxnSpPr>
                    <a:cxnSpLocks/>
                  </p:cNvCxnSpPr>
                  <p:nvPr/>
                </p:nvCxnSpPr>
                <p:spPr>
                  <a:xfrm flipV="1">
                    <a:off x="6941756" y="1818194"/>
                    <a:ext cx="2069503" cy="1347037"/>
                  </a:xfrm>
                  <a:prstGeom prst="straightConnector1">
                    <a:avLst/>
                  </a:prstGeom>
                  <a:ln>
                    <a:solidFill>
                      <a:srgbClr val="1F4E7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6">
                    <a:extLst>
                      <a:ext uri="{FF2B5EF4-FFF2-40B4-BE49-F238E27FC236}">
                        <a16:creationId xmlns:a16="http://schemas.microsoft.com/office/drawing/2014/main" id="{86B03F90-1A6A-9A0B-188C-9FB8B838DDA4}"/>
                      </a:ext>
                    </a:extLst>
                  </p:cNvPr>
                  <p:cNvCxnSpPr>
                    <a:cxnSpLocks/>
                  </p:cNvCxnSpPr>
                  <p:nvPr/>
                </p:nvCxnSpPr>
                <p:spPr>
                  <a:xfrm>
                    <a:off x="6941755" y="3163056"/>
                    <a:ext cx="2069503" cy="1347037"/>
                  </a:xfrm>
                  <a:prstGeom prst="straightConnector1">
                    <a:avLst/>
                  </a:prstGeom>
                  <a:ln>
                    <a:solidFill>
                      <a:srgbClr val="1F4E7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8" name="Groupe 71">
                <a:extLst>
                  <a:ext uri="{FF2B5EF4-FFF2-40B4-BE49-F238E27FC236}">
                    <a16:creationId xmlns:a16="http://schemas.microsoft.com/office/drawing/2014/main" id="{CD643D32-DF23-70D4-F076-342F96A0789D}"/>
                  </a:ext>
                </a:extLst>
              </p:cNvPr>
              <p:cNvGrpSpPr/>
              <p:nvPr/>
            </p:nvGrpSpPr>
            <p:grpSpPr>
              <a:xfrm>
                <a:off x="2487056" y="2766224"/>
                <a:ext cx="2198045" cy="2236235"/>
                <a:chOff x="2771240" y="3106432"/>
                <a:chExt cx="2198045" cy="2236235"/>
              </a:xfrm>
            </p:grpSpPr>
            <p:sp>
              <p:nvSpPr>
                <p:cNvPr id="50" name="Arc 49">
                  <a:extLst>
                    <a:ext uri="{FF2B5EF4-FFF2-40B4-BE49-F238E27FC236}">
                      <a16:creationId xmlns:a16="http://schemas.microsoft.com/office/drawing/2014/main" id="{4BD0FC15-1B6D-638E-7C62-1998A8A29B22}"/>
                    </a:ext>
                  </a:extLst>
                </p:cNvPr>
                <p:cNvSpPr>
                  <a:spLocks noChangeAspect="1"/>
                </p:cNvSpPr>
                <p:nvPr/>
              </p:nvSpPr>
              <p:spPr>
                <a:xfrm rot="16200000">
                  <a:off x="3313285" y="3667481"/>
                  <a:ext cx="1656000" cy="1656000"/>
                </a:xfrm>
                <a:prstGeom prst="arc">
                  <a:avLst>
                    <a:gd name="adj1" fmla="val 10324106"/>
                    <a:gd name="adj2" fmla="val 21597880"/>
                  </a:avLst>
                </a:prstGeom>
                <a:ln w="38100">
                  <a:solidFill>
                    <a:srgbClr val="123455">
                      <a:alpha val="97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51" name="Groupe 73">
                  <a:extLst>
                    <a:ext uri="{FF2B5EF4-FFF2-40B4-BE49-F238E27FC236}">
                      <a16:creationId xmlns:a16="http://schemas.microsoft.com/office/drawing/2014/main" id="{B33B0233-AF4E-5F23-7D9E-49A7BE87CD2B}"/>
                    </a:ext>
                  </a:extLst>
                </p:cNvPr>
                <p:cNvGrpSpPr/>
                <p:nvPr/>
              </p:nvGrpSpPr>
              <p:grpSpPr>
                <a:xfrm>
                  <a:off x="2771240" y="3106432"/>
                  <a:ext cx="1107044" cy="2236235"/>
                  <a:chOff x="2771240" y="3106432"/>
                  <a:chExt cx="1107044" cy="2236235"/>
                </a:xfrm>
              </p:grpSpPr>
              <p:cxnSp>
                <p:nvCxnSpPr>
                  <p:cNvPr id="52" name="Connecteur droit 74">
                    <a:extLst>
                      <a:ext uri="{FF2B5EF4-FFF2-40B4-BE49-F238E27FC236}">
                        <a16:creationId xmlns:a16="http://schemas.microsoft.com/office/drawing/2014/main" id="{E8FC2D3E-3947-77E4-4044-ACF7A2EC4578}"/>
                      </a:ext>
                    </a:extLst>
                  </p:cNvPr>
                  <p:cNvCxnSpPr>
                    <a:cxnSpLocks/>
                  </p:cNvCxnSpPr>
                  <p:nvPr/>
                </p:nvCxnSpPr>
                <p:spPr>
                  <a:xfrm flipH="1" flipV="1">
                    <a:off x="3505180" y="3106432"/>
                    <a:ext cx="373104" cy="595946"/>
                  </a:xfrm>
                  <a:prstGeom prst="line">
                    <a:avLst/>
                  </a:prstGeom>
                  <a:ln w="38100">
                    <a:solidFill>
                      <a:srgbClr val="123455">
                        <a:alpha val="97000"/>
                      </a:srgb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75">
                    <a:extLst>
                      <a:ext uri="{FF2B5EF4-FFF2-40B4-BE49-F238E27FC236}">
                        <a16:creationId xmlns:a16="http://schemas.microsoft.com/office/drawing/2014/main" id="{43BCED08-14A6-D496-663A-BDCB7F2A1DDC}"/>
                      </a:ext>
                    </a:extLst>
                  </p:cNvPr>
                  <p:cNvCxnSpPr>
                    <a:cxnSpLocks/>
                  </p:cNvCxnSpPr>
                  <p:nvPr/>
                </p:nvCxnSpPr>
                <p:spPr>
                  <a:xfrm flipH="1" flipV="1">
                    <a:off x="2932809" y="3729426"/>
                    <a:ext cx="462345" cy="390124"/>
                  </a:xfrm>
                  <a:prstGeom prst="line">
                    <a:avLst/>
                  </a:prstGeom>
                  <a:ln w="38100">
                    <a:solidFill>
                      <a:srgbClr val="123455">
                        <a:alpha val="97000"/>
                      </a:srgb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Connecteur droit 76">
                    <a:extLst>
                      <a:ext uri="{FF2B5EF4-FFF2-40B4-BE49-F238E27FC236}">
                        <a16:creationId xmlns:a16="http://schemas.microsoft.com/office/drawing/2014/main" id="{FA5BDF1E-9B20-42DB-49DC-4ACEB5823D51}"/>
                      </a:ext>
                    </a:extLst>
                  </p:cNvPr>
                  <p:cNvCxnSpPr>
                    <a:cxnSpLocks/>
                  </p:cNvCxnSpPr>
                  <p:nvPr/>
                </p:nvCxnSpPr>
                <p:spPr>
                  <a:xfrm>
                    <a:off x="2771240" y="4544977"/>
                    <a:ext cx="542045" cy="0"/>
                  </a:xfrm>
                  <a:prstGeom prst="line">
                    <a:avLst/>
                  </a:prstGeom>
                  <a:ln w="38100">
                    <a:solidFill>
                      <a:srgbClr val="123455">
                        <a:alpha val="97000"/>
                      </a:srgb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Connecteur droit 77">
                    <a:extLst>
                      <a:ext uri="{FF2B5EF4-FFF2-40B4-BE49-F238E27FC236}">
                        <a16:creationId xmlns:a16="http://schemas.microsoft.com/office/drawing/2014/main" id="{8EE6D608-546F-2A8A-EBDE-F496F25DF6AB}"/>
                      </a:ext>
                    </a:extLst>
                  </p:cNvPr>
                  <p:cNvCxnSpPr>
                    <a:cxnSpLocks/>
                  </p:cNvCxnSpPr>
                  <p:nvPr/>
                </p:nvCxnSpPr>
                <p:spPr>
                  <a:xfrm flipV="1">
                    <a:off x="2932809" y="5084674"/>
                    <a:ext cx="656942" cy="257993"/>
                  </a:xfrm>
                  <a:prstGeom prst="line">
                    <a:avLst/>
                  </a:prstGeom>
                  <a:ln w="38100">
                    <a:solidFill>
                      <a:srgbClr val="123455">
                        <a:alpha val="97000"/>
                      </a:srgb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9" name="ZoneTexte 52">
                <a:extLst>
                  <a:ext uri="{FF2B5EF4-FFF2-40B4-BE49-F238E27FC236}">
                    <a16:creationId xmlns:a16="http://schemas.microsoft.com/office/drawing/2014/main" id="{057080C0-73DB-811D-4951-D679B0F075C8}"/>
                  </a:ext>
                </a:extLst>
              </p:cNvPr>
              <p:cNvSpPr txBox="1"/>
              <p:nvPr/>
            </p:nvSpPr>
            <p:spPr>
              <a:xfrm>
                <a:off x="125999" y="5587362"/>
                <a:ext cx="2930640" cy="9602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fr-FR"/>
                </a:defPPr>
                <a:lvl1pPr algn="ctr">
                  <a:defRPr>
                    <a:solidFill>
                      <a:srgbClr val="203864"/>
                    </a:solidFill>
                    <a:latin typeface="Gill Sans MT"/>
                    <a:cs typeface="Arial"/>
                  </a:defRPr>
                </a:lvl1pPr>
              </a:lstStyle>
              <a:p>
                <a:pPr algn="r"/>
                <a:r>
                  <a:rPr lang="en-US">
                    <a:solidFill>
                      <a:srgbClr val="133555"/>
                    </a:solidFill>
                  </a:rPr>
                  <a:t>Est</a:t>
                </a:r>
                <a:r>
                  <a:rPr lang="fr-FR">
                    <a:solidFill>
                      <a:srgbClr val="133555"/>
                    </a:solidFill>
                  </a:rPr>
                  <a:t>-ce que je maximise l’utilisation de ma capacité de production ?</a:t>
                </a:r>
                <a:endParaRPr lang="en-US">
                  <a:solidFill>
                    <a:srgbClr val="133555"/>
                  </a:solidFill>
                </a:endParaRPr>
              </a:p>
            </p:txBody>
          </p:sp>
        </p:grpSp>
        <p:pic>
          <p:nvPicPr>
            <p:cNvPr id="42" name="Picture 41" descr="A black background with a black square&#10;&#10;Description automatically generated with medium confidence">
              <a:extLst>
                <a:ext uri="{FF2B5EF4-FFF2-40B4-BE49-F238E27FC236}">
                  <a16:creationId xmlns:a16="http://schemas.microsoft.com/office/drawing/2014/main" id="{A6D5F3DA-6E16-31F2-0EE9-62C4658A4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5790" y="3363818"/>
              <a:ext cx="975027" cy="975027"/>
            </a:xfrm>
            <a:prstGeom prst="rect">
              <a:avLst/>
            </a:prstGeom>
          </p:spPr>
        </p:pic>
      </p:grpSp>
      <p:pic>
        <p:nvPicPr>
          <p:cNvPr id="70" name="Graphique 48" descr="{0} avec un remplissage uni">
            <a:extLst>
              <a:ext uri="{FF2B5EF4-FFF2-40B4-BE49-F238E27FC236}">
                <a16:creationId xmlns:a16="http://schemas.microsoft.com/office/drawing/2014/main" id="{4A332464-86F2-703C-D9C8-A74F01FEDD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0959" y="2894163"/>
            <a:ext cx="1154542" cy="1154542"/>
          </a:xfrm>
          <a:prstGeom prst="rect">
            <a:avLst/>
          </a:prstGeom>
        </p:spPr>
      </p:pic>
      <p:cxnSp>
        <p:nvCxnSpPr>
          <p:cNvPr id="71" name="Connecteur droit 74">
            <a:extLst>
              <a:ext uri="{FF2B5EF4-FFF2-40B4-BE49-F238E27FC236}">
                <a16:creationId xmlns:a16="http://schemas.microsoft.com/office/drawing/2014/main" id="{E92EE5F0-78BA-3CC9-A7A9-85EC6059E005}"/>
              </a:ext>
            </a:extLst>
          </p:cNvPr>
          <p:cNvCxnSpPr>
            <a:cxnSpLocks/>
          </p:cNvCxnSpPr>
          <p:nvPr/>
        </p:nvCxnSpPr>
        <p:spPr>
          <a:xfrm flipH="1">
            <a:off x="3110970" y="4779169"/>
            <a:ext cx="483130" cy="701012"/>
          </a:xfrm>
          <a:prstGeom prst="line">
            <a:avLst/>
          </a:prstGeom>
          <a:ln w="38100">
            <a:solidFill>
              <a:srgbClr val="123455">
                <a:alpha val="97000"/>
              </a:srgbClr>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3" name="Picture 2" descr="A black background with a black square&#10;&#10;Description automatically generated with medium confidence">
            <a:extLst>
              <a:ext uri="{FF2B5EF4-FFF2-40B4-BE49-F238E27FC236}">
                <a16:creationId xmlns:a16="http://schemas.microsoft.com/office/drawing/2014/main" id="{AAA2396F-E52B-3498-04CF-9373FE7FD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2665" y="2120281"/>
            <a:ext cx="587435" cy="587435"/>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4B6E7E18-EA75-3FB8-607E-7796B96DAE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4402" y="3469686"/>
            <a:ext cx="763289" cy="763289"/>
          </a:xfrm>
          <a:prstGeom prst="rect">
            <a:avLst/>
          </a:prstGeom>
        </p:spPr>
      </p:pic>
      <p:pic>
        <p:nvPicPr>
          <p:cNvPr id="12" name="Picture 11">
            <a:extLst>
              <a:ext uri="{FF2B5EF4-FFF2-40B4-BE49-F238E27FC236}">
                <a16:creationId xmlns:a16="http://schemas.microsoft.com/office/drawing/2014/main" id="{6BBE0822-E7E2-DA1E-C216-F99E094B578A}"/>
              </a:ext>
            </a:extLst>
          </p:cNvPr>
          <p:cNvPicPr>
            <a:picLocks noChangeAspect="1"/>
          </p:cNvPicPr>
          <p:nvPr/>
        </p:nvPicPr>
        <p:blipFill>
          <a:blip r:embed="rId9"/>
          <a:stretch>
            <a:fillRect/>
          </a:stretch>
        </p:blipFill>
        <p:spPr>
          <a:xfrm>
            <a:off x="10084456" y="4704582"/>
            <a:ext cx="722809" cy="722809"/>
          </a:xfrm>
          <a:prstGeom prst="rect">
            <a:avLst/>
          </a:prstGeom>
        </p:spPr>
      </p:pic>
      <p:sp>
        <p:nvSpPr>
          <p:cNvPr id="13" name="Rectangle 12">
            <a:extLst>
              <a:ext uri="{FF2B5EF4-FFF2-40B4-BE49-F238E27FC236}">
                <a16:creationId xmlns:a16="http://schemas.microsoft.com/office/drawing/2014/main" id="{BD95F83C-9E3E-A27E-A6CE-80D0121049EA}"/>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FF918DD-C87D-9C40-01F0-E4BB4E12F922}"/>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319F6CD8-1048-546F-C210-841F0A89458F}"/>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88557E9D-1CC5-9601-96E7-9DA99A01CF6F}"/>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B22D2175-663E-702A-82A3-FE6B26C8DB5C}"/>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18" name="Espace réservé du numéro de diapositive 9">
            <a:extLst>
              <a:ext uri="{FF2B5EF4-FFF2-40B4-BE49-F238E27FC236}">
                <a16:creationId xmlns:a16="http://schemas.microsoft.com/office/drawing/2014/main" id="{0EB2EBD8-A914-1F72-D7BE-AFFD2CF643A3}"/>
              </a:ext>
            </a:extLst>
          </p:cNvPr>
          <p:cNvSpPr txBox="1">
            <a:spLocks/>
          </p:cNvSpPr>
          <p:nvPr/>
        </p:nvSpPr>
        <p:spPr>
          <a:xfrm>
            <a:off x="8676660" y="6382895"/>
            <a:ext cx="2743200" cy="365125"/>
          </a:xfrm>
          <a:prstGeom prst="rect">
            <a:avLst/>
          </a:prstGeom>
        </p:spPr>
        <p:txBody>
          <a:bodyPr vert="horz" lIns="91440" tIns="45720" rIns="91440" bIns="45720" rtlCol="0" anchor="ctr">
            <a:no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90000"/>
              </a:lnSpc>
              <a:spcBef>
                <a:spcPts val="1000"/>
              </a:spcBef>
            </a:pPr>
            <a:r>
              <a:rPr lang="fr-FR" sz="1600">
                <a:solidFill>
                  <a:schemeClr val="bg1"/>
                </a:solidFill>
                <a:latin typeface="Gill Sans MT" panose="020B0502020104020203" pitchFamily="34" charset="0"/>
              </a:rPr>
              <a:t>11</a:t>
            </a:r>
          </a:p>
        </p:txBody>
      </p:sp>
    </p:spTree>
    <p:extLst>
      <p:ext uri="{BB962C8B-B14F-4D97-AF65-F5344CB8AC3E}">
        <p14:creationId xmlns:p14="http://schemas.microsoft.com/office/powerpoint/2010/main" val="408087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750" fill="hold"/>
                                        <p:tgtEl>
                                          <p:spTgt spid="70"/>
                                        </p:tgtEl>
                                      </p:cBhvr>
                                      <p:by x="150000" y="150000"/>
                                    </p:animScale>
                                  </p:childTnLst>
                                </p:cTn>
                              </p:par>
                              <p:par>
                                <p:cTn id="9" presetID="64" presetClass="path" presetSubtype="0" accel="50000" decel="50000" fill="hold" nodeType="withEffect">
                                  <p:stCondLst>
                                    <p:cond delay="0"/>
                                  </p:stCondLst>
                                  <p:childTnLst>
                                    <p:animMotion origin="layout" path="M -0.00013 0.05787 L 0.00221 -0.0919 " pathEditMode="relative" rAng="0" ptsTypes="AA">
                                      <p:cBhvr>
                                        <p:cTn id="10" dur="2000" fill="hold"/>
                                        <p:tgtEl>
                                          <p:spTgt spid="70"/>
                                        </p:tgtEl>
                                        <p:attrNameLst>
                                          <p:attrName>ppt_x</p:attrName>
                                          <p:attrName>ppt_y</p:attrName>
                                        </p:attrNameLst>
                                      </p:cBhvr>
                                      <p:rCtr x="117" y="-7500"/>
                                    </p:animMotion>
                                  </p:childTnLst>
                                </p:cTn>
                              </p:par>
                              <p:par>
                                <p:cTn id="11" presetID="6" presetClass="emph" presetSubtype="0" fill="hold" nodeType="withEffect">
                                  <p:stCondLst>
                                    <p:cond delay="0"/>
                                  </p:stCondLst>
                                  <p:childTnLst>
                                    <p:animScale>
                                      <p:cBhvr>
                                        <p:cTn id="12" dur="2000" fill="hold"/>
                                        <p:tgtEl>
                                          <p:spTgt spid="70"/>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 2">
            <a:extLst>
              <a:ext uri="{FF2B5EF4-FFF2-40B4-BE49-F238E27FC236}">
                <a16:creationId xmlns:a16="http://schemas.microsoft.com/office/drawing/2014/main" id="{5E57E404-411A-B46C-112A-987C35DB1008}"/>
              </a:ext>
            </a:extLst>
          </p:cNvPr>
          <p:cNvGrpSpPr/>
          <p:nvPr/>
        </p:nvGrpSpPr>
        <p:grpSpPr>
          <a:xfrm>
            <a:off x="1432429" y="1902885"/>
            <a:ext cx="1759674" cy="691589"/>
            <a:chOff x="4965552" y="1736224"/>
            <a:chExt cx="1759674" cy="691589"/>
          </a:xfrm>
        </p:grpSpPr>
        <p:sp>
          <p:nvSpPr>
            <p:cNvPr id="14" name="TextBox 3">
              <a:extLst>
                <a:ext uri="{FF2B5EF4-FFF2-40B4-BE49-F238E27FC236}">
                  <a16:creationId xmlns:a16="http://schemas.microsoft.com/office/drawing/2014/main" id="{9B26760F-34B4-665B-D0A0-DB8CDFF37EB7}"/>
                </a:ext>
              </a:extLst>
            </p:cNvPr>
            <p:cNvSpPr txBox="1"/>
            <p:nvPr/>
          </p:nvSpPr>
          <p:spPr>
            <a:xfrm>
              <a:off x="4965552" y="2120036"/>
              <a:ext cx="17596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a:ln>
                  <a:noFill/>
                </a:ln>
                <a:solidFill>
                  <a:schemeClr val="bg2">
                    <a:lumMod val="10000"/>
                  </a:schemeClr>
                </a:solidFill>
                <a:effectLst/>
                <a:uLnTx/>
                <a:uFillTx/>
                <a:latin typeface="Segoe UI Light"/>
                <a:ea typeface="+mn-ea"/>
                <a:cs typeface="Arial" pitchFamily="34" charset="0"/>
              </a:endParaRPr>
            </a:p>
          </p:txBody>
        </p:sp>
        <p:sp>
          <p:nvSpPr>
            <p:cNvPr id="15" name="TextBox 4">
              <a:extLst>
                <a:ext uri="{FF2B5EF4-FFF2-40B4-BE49-F238E27FC236}">
                  <a16:creationId xmlns:a16="http://schemas.microsoft.com/office/drawing/2014/main" id="{D96F4719-5702-EE9D-A895-42E8BFA3FE67}"/>
                </a:ext>
              </a:extLst>
            </p:cNvPr>
            <p:cNvSpPr txBox="1"/>
            <p:nvPr/>
          </p:nvSpPr>
          <p:spPr>
            <a:xfrm>
              <a:off x="4965552" y="1736224"/>
              <a:ext cx="17596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a:ln>
                  <a:noFill/>
                </a:ln>
                <a:solidFill>
                  <a:prstClr val="black">
                    <a:lumMod val="75000"/>
                    <a:lumOff val="25000"/>
                  </a:prstClr>
                </a:solidFill>
                <a:effectLst/>
                <a:uLnTx/>
                <a:uFillTx/>
                <a:latin typeface="Segoe UI Light"/>
                <a:ea typeface="+mn-ea"/>
                <a:cs typeface="Arial" pitchFamily="34" charset="0"/>
              </a:endParaRPr>
            </a:p>
          </p:txBody>
        </p:sp>
      </p:grpSp>
      <p:grpSp>
        <p:nvGrpSpPr>
          <p:cNvPr id="16" name="Group 6">
            <a:extLst>
              <a:ext uri="{FF2B5EF4-FFF2-40B4-BE49-F238E27FC236}">
                <a16:creationId xmlns:a16="http://schemas.microsoft.com/office/drawing/2014/main" id="{515C5152-3375-C5CF-2CAE-4FB9E4360FC5}"/>
              </a:ext>
            </a:extLst>
          </p:cNvPr>
          <p:cNvGrpSpPr/>
          <p:nvPr/>
        </p:nvGrpSpPr>
        <p:grpSpPr>
          <a:xfrm>
            <a:off x="5216743" y="1997762"/>
            <a:ext cx="1908268" cy="692347"/>
            <a:chOff x="4959789" y="1736224"/>
            <a:chExt cx="1908268" cy="692347"/>
          </a:xfrm>
        </p:grpSpPr>
        <p:sp>
          <p:nvSpPr>
            <p:cNvPr id="17" name="TextBox 7">
              <a:extLst>
                <a:ext uri="{FF2B5EF4-FFF2-40B4-BE49-F238E27FC236}">
                  <a16:creationId xmlns:a16="http://schemas.microsoft.com/office/drawing/2014/main" id="{1E77020A-28CA-F158-3FC8-CEA87935A4D0}"/>
                </a:ext>
              </a:extLst>
            </p:cNvPr>
            <p:cNvSpPr txBox="1"/>
            <p:nvPr/>
          </p:nvSpPr>
          <p:spPr>
            <a:xfrm>
              <a:off x="4959789" y="2120794"/>
              <a:ext cx="190826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a:ln>
                  <a:noFill/>
                </a:ln>
                <a:solidFill>
                  <a:schemeClr val="bg2">
                    <a:lumMod val="10000"/>
                  </a:schemeClr>
                </a:solidFill>
                <a:effectLst/>
                <a:uLnTx/>
                <a:uFillTx/>
                <a:latin typeface="Segoe UI Light"/>
                <a:ea typeface="+mn-ea"/>
                <a:cs typeface="Arial" pitchFamily="34" charset="0"/>
              </a:endParaRPr>
            </a:p>
          </p:txBody>
        </p:sp>
        <p:sp>
          <p:nvSpPr>
            <p:cNvPr id="18" name="TextBox 8">
              <a:extLst>
                <a:ext uri="{FF2B5EF4-FFF2-40B4-BE49-F238E27FC236}">
                  <a16:creationId xmlns:a16="http://schemas.microsoft.com/office/drawing/2014/main" id="{BCAB9A8C-E47B-1A61-9952-8964185C4AF9}"/>
                </a:ext>
              </a:extLst>
            </p:cNvPr>
            <p:cNvSpPr txBox="1"/>
            <p:nvPr/>
          </p:nvSpPr>
          <p:spPr>
            <a:xfrm>
              <a:off x="4965552" y="1736224"/>
              <a:ext cx="17596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a:ln>
                  <a:noFill/>
                </a:ln>
                <a:solidFill>
                  <a:srgbClr val="629DD1"/>
                </a:solidFill>
                <a:effectLst/>
                <a:uLnTx/>
                <a:uFillTx/>
                <a:latin typeface="Segoe UI Light"/>
                <a:ea typeface="+mn-ea"/>
                <a:cs typeface="Arial" pitchFamily="34" charset="0"/>
              </a:endParaRPr>
            </a:p>
          </p:txBody>
        </p:sp>
      </p:grpSp>
      <p:grpSp>
        <p:nvGrpSpPr>
          <p:cNvPr id="19" name="Group 14">
            <a:extLst>
              <a:ext uri="{FF2B5EF4-FFF2-40B4-BE49-F238E27FC236}">
                <a16:creationId xmlns:a16="http://schemas.microsoft.com/office/drawing/2014/main" id="{44E4D4E2-41E1-2705-127B-93E5065DCBD9}"/>
              </a:ext>
            </a:extLst>
          </p:cNvPr>
          <p:cNvGrpSpPr/>
          <p:nvPr/>
        </p:nvGrpSpPr>
        <p:grpSpPr>
          <a:xfrm>
            <a:off x="3339927" y="4636468"/>
            <a:ext cx="2074327" cy="660984"/>
            <a:chOff x="4965551" y="1736224"/>
            <a:chExt cx="2074327" cy="660984"/>
          </a:xfrm>
        </p:grpSpPr>
        <p:sp>
          <p:nvSpPr>
            <p:cNvPr id="20" name="TextBox 15">
              <a:extLst>
                <a:ext uri="{FF2B5EF4-FFF2-40B4-BE49-F238E27FC236}">
                  <a16:creationId xmlns:a16="http://schemas.microsoft.com/office/drawing/2014/main" id="{F5052C98-F89C-CD57-930C-850B0D1A059E}"/>
                </a:ext>
              </a:extLst>
            </p:cNvPr>
            <p:cNvSpPr txBox="1"/>
            <p:nvPr/>
          </p:nvSpPr>
          <p:spPr>
            <a:xfrm>
              <a:off x="4991406" y="2089431"/>
              <a:ext cx="17596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a:ln>
                  <a:noFill/>
                </a:ln>
                <a:solidFill>
                  <a:schemeClr val="bg2">
                    <a:lumMod val="10000"/>
                  </a:schemeClr>
                </a:solidFill>
                <a:effectLst/>
                <a:uLnTx/>
                <a:uFillTx/>
                <a:latin typeface="Segoe UI Light"/>
                <a:ea typeface="+mn-ea"/>
                <a:cs typeface="Arial" pitchFamily="34" charset="0"/>
              </a:endParaRPr>
            </a:p>
          </p:txBody>
        </p:sp>
        <p:sp>
          <p:nvSpPr>
            <p:cNvPr id="21" name="TextBox 16">
              <a:extLst>
                <a:ext uri="{FF2B5EF4-FFF2-40B4-BE49-F238E27FC236}">
                  <a16:creationId xmlns:a16="http://schemas.microsoft.com/office/drawing/2014/main" id="{9E13E2CB-6E91-F889-D131-B1DD8FC1332F}"/>
                </a:ext>
              </a:extLst>
            </p:cNvPr>
            <p:cNvSpPr txBox="1"/>
            <p:nvPr/>
          </p:nvSpPr>
          <p:spPr>
            <a:xfrm>
              <a:off x="4965551" y="1736224"/>
              <a:ext cx="207432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a:ln>
                  <a:noFill/>
                </a:ln>
                <a:solidFill>
                  <a:srgbClr val="4472C4"/>
                </a:solidFill>
                <a:effectLst/>
                <a:uLnTx/>
                <a:uFillTx/>
                <a:latin typeface="Segoe UI Light"/>
                <a:ea typeface="+mn-ea"/>
                <a:cs typeface="Arial" pitchFamily="34" charset="0"/>
              </a:endParaRPr>
            </a:p>
          </p:txBody>
        </p:sp>
      </p:grpSp>
      <p:grpSp>
        <p:nvGrpSpPr>
          <p:cNvPr id="29" name="Groupe 5">
            <a:extLst>
              <a:ext uri="{FF2B5EF4-FFF2-40B4-BE49-F238E27FC236}">
                <a16:creationId xmlns:a16="http://schemas.microsoft.com/office/drawing/2014/main" id="{433F8DD0-E38E-B715-8A9A-62A567A862F3}"/>
              </a:ext>
            </a:extLst>
          </p:cNvPr>
          <p:cNvGrpSpPr/>
          <p:nvPr/>
        </p:nvGrpSpPr>
        <p:grpSpPr>
          <a:xfrm>
            <a:off x="543985" y="3767921"/>
            <a:ext cx="944386" cy="368424"/>
            <a:chOff x="1558171" y="3913061"/>
            <a:chExt cx="944386" cy="368424"/>
          </a:xfrm>
        </p:grpSpPr>
        <p:sp>
          <p:nvSpPr>
            <p:cNvPr id="30" name="Oval 26">
              <a:extLst>
                <a:ext uri="{FF2B5EF4-FFF2-40B4-BE49-F238E27FC236}">
                  <a16:creationId xmlns:a16="http://schemas.microsoft.com/office/drawing/2014/main" id="{91BABBCE-3BC9-48D3-A502-8C4C56F1317F}"/>
                </a:ext>
              </a:extLst>
            </p:cNvPr>
            <p:cNvSpPr/>
            <p:nvPr/>
          </p:nvSpPr>
          <p:spPr>
            <a:xfrm>
              <a:off x="1558171"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31" name="Oval 27">
              <a:extLst>
                <a:ext uri="{FF2B5EF4-FFF2-40B4-BE49-F238E27FC236}">
                  <a16:creationId xmlns:a16="http://schemas.microsoft.com/office/drawing/2014/main" id="{EAC545FE-9449-423E-E72D-03E969A704FE}"/>
                </a:ext>
              </a:extLst>
            </p:cNvPr>
            <p:cNvSpPr/>
            <p:nvPr/>
          </p:nvSpPr>
          <p:spPr>
            <a:xfrm>
              <a:off x="1846152"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32" name="Oval 48">
              <a:extLst>
                <a:ext uri="{FF2B5EF4-FFF2-40B4-BE49-F238E27FC236}">
                  <a16:creationId xmlns:a16="http://schemas.microsoft.com/office/drawing/2014/main" id="{B406EC05-B1FB-8B85-507B-4AE337254452}"/>
                </a:ext>
              </a:extLst>
            </p:cNvPr>
            <p:cNvSpPr/>
            <p:nvPr/>
          </p:nvSpPr>
          <p:spPr>
            <a:xfrm>
              <a:off x="2134133" y="3913061"/>
              <a:ext cx="368424" cy="368424"/>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grpSp>
      <p:grpSp>
        <p:nvGrpSpPr>
          <p:cNvPr id="33" name="Groupe 46">
            <a:extLst>
              <a:ext uri="{FF2B5EF4-FFF2-40B4-BE49-F238E27FC236}">
                <a16:creationId xmlns:a16="http://schemas.microsoft.com/office/drawing/2014/main" id="{5FA2A2B7-C738-D4D6-EFA1-69F48970DF8E}"/>
              </a:ext>
            </a:extLst>
          </p:cNvPr>
          <p:cNvGrpSpPr/>
          <p:nvPr/>
        </p:nvGrpSpPr>
        <p:grpSpPr>
          <a:xfrm>
            <a:off x="1560328" y="3767921"/>
            <a:ext cx="1808329" cy="368424"/>
            <a:chOff x="2574514" y="3913061"/>
            <a:chExt cx="1808329" cy="368424"/>
          </a:xfrm>
        </p:grpSpPr>
        <p:sp>
          <p:nvSpPr>
            <p:cNvPr id="34" name="Oval 28">
              <a:extLst>
                <a:ext uri="{FF2B5EF4-FFF2-40B4-BE49-F238E27FC236}">
                  <a16:creationId xmlns:a16="http://schemas.microsoft.com/office/drawing/2014/main" id="{5F6E9D14-E56E-3DEC-8BB2-D1CB3747C595}"/>
                </a:ext>
              </a:extLst>
            </p:cNvPr>
            <p:cNvSpPr/>
            <p:nvPr/>
          </p:nvSpPr>
          <p:spPr>
            <a:xfrm>
              <a:off x="2574514"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35" name="Oval 29">
              <a:extLst>
                <a:ext uri="{FF2B5EF4-FFF2-40B4-BE49-F238E27FC236}">
                  <a16:creationId xmlns:a16="http://schemas.microsoft.com/office/drawing/2014/main" id="{30609AC7-8DFA-72C1-69EE-3987DE7472A9}"/>
                </a:ext>
              </a:extLst>
            </p:cNvPr>
            <p:cNvSpPr/>
            <p:nvPr/>
          </p:nvSpPr>
          <p:spPr>
            <a:xfrm>
              <a:off x="3150476"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36" name="Oval 30">
              <a:extLst>
                <a:ext uri="{FF2B5EF4-FFF2-40B4-BE49-F238E27FC236}">
                  <a16:creationId xmlns:a16="http://schemas.microsoft.com/office/drawing/2014/main" id="{6EBE2ECE-0DD6-6371-FECD-22AA0517D340}"/>
                </a:ext>
              </a:extLst>
            </p:cNvPr>
            <p:cNvSpPr/>
            <p:nvPr/>
          </p:nvSpPr>
          <p:spPr>
            <a:xfrm>
              <a:off x="3438457"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37" name="Oval 31">
              <a:extLst>
                <a:ext uri="{FF2B5EF4-FFF2-40B4-BE49-F238E27FC236}">
                  <a16:creationId xmlns:a16="http://schemas.microsoft.com/office/drawing/2014/main" id="{72C926B6-D11B-5D45-1223-8E9733948430}"/>
                </a:ext>
              </a:extLst>
            </p:cNvPr>
            <p:cNvSpPr/>
            <p:nvPr/>
          </p:nvSpPr>
          <p:spPr>
            <a:xfrm>
              <a:off x="3726438"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38" name="Oval 49">
              <a:extLst>
                <a:ext uri="{FF2B5EF4-FFF2-40B4-BE49-F238E27FC236}">
                  <a16:creationId xmlns:a16="http://schemas.microsoft.com/office/drawing/2014/main" id="{2EAB76F7-4AAC-B834-8267-FA63617BA6BC}"/>
                </a:ext>
              </a:extLst>
            </p:cNvPr>
            <p:cNvSpPr/>
            <p:nvPr/>
          </p:nvSpPr>
          <p:spPr>
            <a:xfrm>
              <a:off x="4014419" y="3913061"/>
              <a:ext cx="368424" cy="36842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39" name="Oval 5">
              <a:extLst>
                <a:ext uri="{FF2B5EF4-FFF2-40B4-BE49-F238E27FC236}">
                  <a16:creationId xmlns:a16="http://schemas.microsoft.com/office/drawing/2014/main" id="{3EBE8494-43BF-879D-6CAD-8B17E61B1AF1}"/>
                </a:ext>
              </a:extLst>
            </p:cNvPr>
            <p:cNvSpPr/>
            <p:nvPr/>
          </p:nvSpPr>
          <p:spPr>
            <a:xfrm>
              <a:off x="2862495"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grpSp>
      <p:grpSp>
        <p:nvGrpSpPr>
          <p:cNvPr id="40" name="Groupe 47">
            <a:extLst>
              <a:ext uri="{FF2B5EF4-FFF2-40B4-BE49-F238E27FC236}">
                <a16:creationId xmlns:a16="http://schemas.microsoft.com/office/drawing/2014/main" id="{00D9A906-46F7-4FC5-6705-54BDBE372B16}"/>
              </a:ext>
            </a:extLst>
          </p:cNvPr>
          <p:cNvGrpSpPr/>
          <p:nvPr/>
        </p:nvGrpSpPr>
        <p:grpSpPr>
          <a:xfrm>
            <a:off x="3440614" y="3767921"/>
            <a:ext cx="1808329" cy="368424"/>
            <a:chOff x="4454800" y="3913061"/>
            <a:chExt cx="1808329" cy="368424"/>
          </a:xfrm>
        </p:grpSpPr>
        <p:sp>
          <p:nvSpPr>
            <p:cNvPr id="41" name="Oval 32">
              <a:extLst>
                <a:ext uri="{FF2B5EF4-FFF2-40B4-BE49-F238E27FC236}">
                  <a16:creationId xmlns:a16="http://schemas.microsoft.com/office/drawing/2014/main" id="{15E6E726-BA3F-D8BB-F244-AC5D96252B8D}"/>
                </a:ext>
              </a:extLst>
            </p:cNvPr>
            <p:cNvSpPr/>
            <p:nvPr/>
          </p:nvSpPr>
          <p:spPr>
            <a:xfrm>
              <a:off x="4454800"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42" name="Oval 33">
              <a:extLst>
                <a:ext uri="{FF2B5EF4-FFF2-40B4-BE49-F238E27FC236}">
                  <a16:creationId xmlns:a16="http://schemas.microsoft.com/office/drawing/2014/main" id="{F0381942-C4AF-7014-7DA1-4AE1B273E591}"/>
                </a:ext>
              </a:extLst>
            </p:cNvPr>
            <p:cNvSpPr/>
            <p:nvPr/>
          </p:nvSpPr>
          <p:spPr>
            <a:xfrm>
              <a:off x="5043781"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43" name="Oval 34">
              <a:extLst>
                <a:ext uri="{FF2B5EF4-FFF2-40B4-BE49-F238E27FC236}">
                  <a16:creationId xmlns:a16="http://schemas.microsoft.com/office/drawing/2014/main" id="{28D1C129-F0F1-FEA8-848B-DE20F2148B26}"/>
                </a:ext>
              </a:extLst>
            </p:cNvPr>
            <p:cNvSpPr/>
            <p:nvPr/>
          </p:nvSpPr>
          <p:spPr>
            <a:xfrm>
              <a:off x="5318743"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44" name="Oval 35">
              <a:extLst>
                <a:ext uri="{FF2B5EF4-FFF2-40B4-BE49-F238E27FC236}">
                  <a16:creationId xmlns:a16="http://schemas.microsoft.com/office/drawing/2014/main" id="{DD8572B1-B8E4-2854-98FF-21931ABD4F53}"/>
                </a:ext>
              </a:extLst>
            </p:cNvPr>
            <p:cNvSpPr/>
            <p:nvPr/>
          </p:nvSpPr>
          <p:spPr>
            <a:xfrm>
              <a:off x="5606724"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45" name="Oval 50">
              <a:extLst>
                <a:ext uri="{FF2B5EF4-FFF2-40B4-BE49-F238E27FC236}">
                  <a16:creationId xmlns:a16="http://schemas.microsoft.com/office/drawing/2014/main" id="{DC6B59E3-840D-6F83-299C-FFDDA2654AAF}"/>
                </a:ext>
              </a:extLst>
            </p:cNvPr>
            <p:cNvSpPr/>
            <p:nvPr/>
          </p:nvSpPr>
          <p:spPr>
            <a:xfrm>
              <a:off x="5894705" y="3913061"/>
              <a:ext cx="368424" cy="36842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46" name="Oval 9">
              <a:extLst>
                <a:ext uri="{FF2B5EF4-FFF2-40B4-BE49-F238E27FC236}">
                  <a16:creationId xmlns:a16="http://schemas.microsoft.com/office/drawing/2014/main" id="{FC6B3BE7-796D-7708-4861-B07A46846BCD}"/>
                </a:ext>
              </a:extLst>
            </p:cNvPr>
            <p:cNvSpPr/>
            <p:nvPr/>
          </p:nvSpPr>
          <p:spPr>
            <a:xfrm>
              <a:off x="4742781"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grpSp>
      <p:grpSp>
        <p:nvGrpSpPr>
          <p:cNvPr id="47" name="Groupe 48">
            <a:extLst>
              <a:ext uri="{FF2B5EF4-FFF2-40B4-BE49-F238E27FC236}">
                <a16:creationId xmlns:a16="http://schemas.microsoft.com/office/drawing/2014/main" id="{0505D52B-8286-8204-B4CF-D437D1521E54}"/>
              </a:ext>
            </a:extLst>
          </p:cNvPr>
          <p:cNvGrpSpPr/>
          <p:nvPr/>
        </p:nvGrpSpPr>
        <p:grpSpPr>
          <a:xfrm>
            <a:off x="5320900" y="3767921"/>
            <a:ext cx="1808329" cy="368424"/>
            <a:chOff x="6335086" y="3913061"/>
            <a:chExt cx="1808329" cy="368424"/>
          </a:xfrm>
        </p:grpSpPr>
        <p:sp>
          <p:nvSpPr>
            <p:cNvPr id="48" name="Oval 36">
              <a:extLst>
                <a:ext uri="{FF2B5EF4-FFF2-40B4-BE49-F238E27FC236}">
                  <a16:creationId xmlns:a16="http://schemas.microsoft.com/office/drawing/2014/main" id="{FEF3EBA7-BA2F-4A4C-E577-B57DC9D22D80}"/>
                </a:ext>
              </a:extLst>
            </p:cNvPr>
            <p:cNvSpPr/>
            <p:nvPr/>
          </p:nvSpPr>
          <p:spPr>
            <a:xfrm>
              <a:off x="6335086"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49" name="Oval 37">
              <a:extLst>
                <a:ext uri="{FF2B5EF4-FFF2-40B4-BE49-F238E27FC236}">
                  <a16:creationId xmlns:a16="http://schemas.microsoft.com/office/drawing/2014/main" id="{D80FF6AB-B3ED-7C8D-23DA-87E9EB4E7B48}"/>
                </a:ext>
              </a:extLst>
            </p:cNvPr>
            <p:cNvSpPr/>
            <p:nvPr/>
          </p:nvSpPr>
          <p:spPr>
            <a:xfrm>
              <a:off x="6911048"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50" name="Oval 38">
              <a:extLst>
                <a:ext uri="{FF2B5EF4-FFF2-40B4-BE49-F238E27FC236}">
                  <a16:creationId xmlns:a16="http://schemas.microsoft.com/office/drawing/2014/main" id="{DEE486D4-2A9E-C4E1-5A1C-00F7317CE7AD}"/>
                </a:ext>
              </a:extLst>
            </p:cNvPr>
            <p:cNvSpPr/>
            <p:nvPr/>
          </p:nvSpPr>
          <p:spPr>
            <a:xfrm>
              <a:off x="7199029"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51" name="Oval 39">
              <a:extLst>
                <a:ext uri="{FF2B5EF4-FFF2-40B4-BE49-F238E27FC236}">
                  <a16:creationId xmlns:a16="http://schemas.microsoft.com/office/drawing/2014/main" id="{F33F51AD-8414-78F9-B13C-044AF18CFAB6}"/>
                </a:ext>
              </a:extLst>
            </p:cNvPr>
            <p:cNvSpPr/>
            <p:nvPr/>
          </p:nvSpPr>
          <p:spPr>
            <a:xfrm>
              <a:off x="7487010"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52" name="Oval 51">
              <a:extLst>
                <a:ext uri="{FF2B5EF4-FFF2-40B4-BE49-F238E27FC236}">
                  <a16:creationId xmlns:a16="http://schemas.microsoft.com/office/drawing/2014/main" id="{EFEAEAF8-7AFE-F8EB-FFB9-839A59A3D9BE}"/>
                </a:ext>
              </a:extLst>
            </p:cNvPr>
            <p:cNvSpPr/>
            <p:nvPr/>
          </p:nvSpPr>
          <p:spPr>
            <a:xfrm>
              <a:off x="7774991" y="3913061"/>
              <a:ext cx="368424" cy="36842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53" name="Oval 13">
              <a:extLst>
                <a:ext uri="{FF2B5EF4-FFF2-40B4-BE49-F238E27FC236}">
                  <a16:creationId xmlns:a16="http://schemas.microsoft.com/office/drawing/2014/main" id="{49688AE2-6408-A140-5BDA-0881A690C8AE}"/>
                </a:ext>
              </a:extLst>
            </p:cNvPr>
            <p:cNvSpPr/>
            <p:nvPr/>
          </p:nvSpPr>
          <p:spPr>
            <a:xfrm>
              <a:off x="6623067"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grpSp>
      <p:grpSp>
        <p:nvGrpSpPr>
          <p:cNvPr id="54" name="Groupe 66">
            <a:extLst>
              <a:ext uri="{FF2B5EF4-FFF2-40B4-BE49-F238E27FC236}">
                <a16:creationId xmlns:a16="http://schemas.microsoft.com/office/drawing/2014/main" id="{B2D13878-12E8-321A-31AE-CDFB247C4337}"/>
              </a:ext>
            </a:extLst>
          </p:cNvPr>
          <p:cNvGrpSpPr/>
          <p:nvPr/>
        </p:nvGrpSpPr>
        <p:grpSpPr>
          <a:xfrm>
            <a:off x="7201186" y="3767921"/>
            <a:ext cx="2384291" cy="368424"/>
            <a:chOff x="8215372" y="3913061"/>
            <a:chExt cx="2384291" cy="368424"/>
          </a:xfrm>
        </p:grpSpPr>
        <p:sp>
          <p:nvSpPr>
            <p:cNvPr id="55" name="Oval 40">
              <a:extLst>
                <a:ext uri="{FF2B5EF4-FFF2-40B4-BE49-F238E27FC236}">
                  <a16:creationId xmlns:a16="http://schemas.microsoft.com/office/drawing/2014/main" id="{76C1CCA5-35C2-4B63-C32F-AD8C4DB50F14}"/>
                </a:ext>
              </a:extLst>
            </p:cNvPr>
            <p:cNvSpPr/>
            <p:nvPr/>
          </p:nvSpPr>
          <p:spPr>
            <a:xfrm>
              <a:off x="8215372"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56" name="Oval 41">
              <a:extLst>
                <a:ext uri="{FF2B5EF4-FFF2-40B4-BE49-F238E27FC236}">
                  <a16:creationId xmlns:a16="http://schemas.microsoft.com/office/drawing/2014/main" id="{0E9B66E2-599A-16F6-F344-9566EEF6FCEA}"/>
                </a:ext>
              </a:extLst>
            </p:cNvPr>
            <p:cNvSpPr/>
            <p:nvPr/>
          </p:nvSpPr>
          <p:spPr>
            <a:xfrm>
              <a:off x="8791334"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57" name="Oval 42">
              <a:extLst>
                <a:ext uri="{FF2B5EF4-FFF2-40B4-BE49-F238E27FC236}">
                  <a16:creationId xmlns:a16="http://schemas.microsoft.com/office/drawing/2014/main" id="{382301FF-615C-A481-D0D8-2006098215A3}"/>
                </a:ext>
              </a:extLst>
            </p:cNvPr>
            <p:cNvSpPr/>
            <p:nvPr/>
          </p:nvSpPr>
          <p:spPr>
            <a:xfrm>
              <a:off x="9079315"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58" name="Oval 43">
              <a:extLst>
                <a:ext uri="{FF2B5EF4-FFF2-40B4-BE49-F238E27FC236}">
                  <a16:creationId xmlns:a16="http://schemas.microsoft.com/office/drawing/2014/main" id="{DFD1FD56-6A89-5825-0481-B0EBB76331D9}"/>
                </a:ext>
              </a:extLst>
            </p:cNvPr>
            <p:cNvSpPr/>
            <p:nvPr/>
          </p:nvSpPr>
          <p:spPr>
            <a:xfrm>
              <a:off x="9367296"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59" name="Oval 44">
              <a:extLst>
                <a:ext uri="{FF2B5EF4-FFF2-40B4-BE49-F238E27FC236}">
                  <a16:creationId xmlns:a16="http://schemas.microsoft.com/office/drawing/2014/main" id="{22F6965F-DC26-5F50-CF7E-257927783243}"/>
                </a:ext>
              </a:extLst>
            </p:cNvPr>
            <p:cNvSpPr/>
            <p:nvPr/>
          </p:nvSpPr>
          <p:spPr>
            <a:xfrm>
              <a:off x="10095658"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60" name="Oval 52">
              <a:extLst>
                <a:ext uri="{FF2B5EF4-FFF2-40B4-BE49-F238E27FC236}">
                  <a16:creationId xmlns:a16="http://schemas.microsoft.com/office/drawing/2014/main" id="{462C7741-4E90-D34F-FC96-C10F5387F0F3}"/>
                </a:ext>
              </a:extLst>
            </p:cNvPr>
            <p:cNvSpPr/>
            <p:nvPr/>
          </p:nvSpPr>
          <p:spPr>
            <a:xfrm>
              <a:off x="9655277" y="3913061"/>
              <a:ext cx="368424" cy="368424"/>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61" name="Oval 17">
              <a:extLst>
                <a:ext uri="{FF2B5EF4-FFF2-40B4-BE49-F238E27FC236}">
                  <a16:creationId xmlns:a16="http://schemas.microsoft.com/office/drawing/2014/main" id="{212A4768-0551-61DA-06A3-6AF337A8F070}"/>
                </a:ext>
              </a:extLst>
            </p:cNvPr>
            <p:cNvSpPr/>
            <p:nvPr/>
          </p:nvSpPr>
          <p:spPr>
            <a:xfrm>
              <a:off x="8503353"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62" name="Oval 21">
              <a:extLst>
                <a:ext uri="{FF2B5EF4-FFF2-40B4-BE49-F238E27FC236}">
                  <a16:creationId xmlns:a16="http://schemas.microsoft.com/office/drawing/2014/main" id="{224EBC2F-C2ED-5B1D-440D-0E7A71CBA3D4}"/>
                </a:ext>
              </a:extLst>
            </p:cNvPr>
            <p:cNvSpPr/>
            <p:nvPr/>
          </p:nvSpPr>
          <p:spPr>
            <a:xfrm>
              <a:off x="10383639"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grpSp>
      <p:grpSp>
        <p:nvGrpSpPr>
          <p:cNvPr id="63" name="Groupe 67">
            <a:extLst>
              <a:ext uri="{FF2B5EF4-FFF2-40B4-BE49-F238E27FC236}">
                <a16:creationId xmlns:a16="http://schemas.microsoft.com/office/drawing/2014/main" id="{7334A411-BDEB-F2F6-69A4-AC6AEEE7DBA6}"/>
              </a:ext>
            </a:extLst>
          </p:cNvPr>
          <p:cNvGrpSpPr/>
          <p:nvPr/>
        </p:nvGrpSpPr>
        <p:grpSpPr>
          <a:xfrm>
            <a:off x="101398" y="1480734"/>
            <a:ext cx="2313246" cy="2302774"/>
            <a:chOff x="1115584" y="1625874"/>
            <a:chExt cx="2313246" cy="2302774"/>
          </a:xfrm>
        </p:grpSpPr>
        <p:cxnSp>
          <p:nvCxnSpPr>
            <p:cNvPr id="64" name="Straight Connector 1">
              <a:extLst>
                <a:ext uri="{FF2B5EF4-FFF2-40B4-BE49-F238E27FC236}">
                  <a16:creationId xmlns:a16="http://schemas.microsoft.com/office/drawing/2014/main" id="{668C773C-C1ED-8B6C-6490-DEC0C74041E1}"/>
                </a:ext>
              </a:extLst>
            </p:cNvPr>
            <p:cNvCxnSpPr>
              <a:cxnSpLocks/>
            </p:cNvCxnSpPr>
            <p:nvPr/>
          </p:nvCxnSpPr>
          <p:spPr>
            <a:xfrm flipH="1" flipV="1">
              <a:off x="2306724" y="2834491"/>
              <a:ext cx="9627" cy="1094157"/>
            </a:xfrm>
            <a:prstGeom prst="line">
              <a:avLst/>
            </a:prstGeom>
            <a:solidFill>
              <a:schemeClr val="accent5">
                <a:lumMod val="50000"/>
              </a:schemeClr>
            </a:solidFill>
            <a:ln w="25400">
              <a:solidFill>
                <a:schemeClr val="accent5">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65" name="ZoneTexte 64">
              <a:extLst>
                <a:ext uri="{FF2B5EF4-FFF2-40B4-BE49-F238E27FC236}">
                  <a16:creationId xmlns:a16="http://schemas.microsoft.com/office/drawing/2014/main" id="{E6AB7CD2-2D42-94E0-EDC7-BA14180DDCCF}"/>
                </a:ext>
              </a:extLst>
            </p:cNvPr>
            <p:cNvSpPr txBox="1"/>
            <p:nvPr/>
          </p:nvSpPr>
          <p:spPr>
            <a:xfrm>
              <a:off x="1115584" y="1625874"/>
              <a:ext cx="2313246" cy="830997"/>
            </a:xfrm>
            <a:prstGeom prst="rect">
              <a:avLst/>
            </a:prstGeom>
            <a:noFill/>
          </p:spPr>
          <p:txBody>
            <a:bodyPr wrap="square" rtlCol="0">
              <a:spAutoFit/>
            </a:bodyPr>
            <a:lstStyle/>
            <a:p>
              <a:pPr algn="ctr"/>
              <a:r>
                <a:rPr lang="fr-FR" sz="2400">
                  <a:solidFill>
                    <a:schemeClr val="accent5">
                      <a:lumMod val="50000"/>
                    </a:schemeClr>
                  </a:solidFill>
                  <a:latin typeface="Gill Sans MT" panose="020B0502020104020203" pitchFamily="34" charset="0"/>
                </a:rPr>
                <a:t>Définition du processus S&amp;OP</a:t>
              </a:r>
            </a:p>
          </p:txBody>
        </p:sp>
      </p:grpSp>
      <p:grpSp>
        <p:nvGrpSpPr>
          <p:cNvPr id="66" name="Groupe 70">
            <a:extLst>
              <a:ext uri="{FF2B5EF4-FFF2-40B4-BE49-F238E27FC236}">
                <a16:creationId xmlns:a16="http://schemas.microsoft.com/office/drawing/2014/main" id="{A09B88B4-8237-3776-A6DD-8918B96C039E}"/>
              </a:ext>
            </a:extLst>
          </p:cNvPr>
          <p:cNvGrpSpPr/>
          <p:nvPr/>
        </p:nvGrpSpPr>
        <p:grpSpPr>
          <a:xfrm>
            <a:off x="1811998" y="4136345"/>
            <a:ext cx="2743198" cy="1701326"/>
            <a:chOff x="2826184" y="4281485"/>
            <a:chExt cx="2743198" cy="1701326"/>
          </a:xfrm>
        </p:grpSpPr>
        <p:cxnSp>
          <p:nvCxnSpPr>
            <p:cNvPr id="67" name="Straight Connector 13">
              <a:extLst>
                <a:ext uri="{FF2B5EF4-FFF2-40B4-BE49-F238E27FC236}">
                  <a16:creationId xmlns:a16="http://schemas.microsoft.com/office/drawing/2014/main" id="{F0D0D623-A964-9CD7-1282-ED52465B780C}"/>
                </a:ext>
              </a:extLst>
            </p:cNvPr>
            <p:cNvCxnSpPr>
              <a:cxnSpLocks/>
            </p:cNvCxnSpPr>
            <p:nvPr/>
          </p:nvCxnSpPr>
          <p:spPr>
            <a:xfrm flipV="1">
              <a:off x="4197783" y="4281485"/>
              <a:ext cx="0" cy="1150010"/>
            </a:xfrm>
            <a:prstGeom prst="line">
              <a:avLst/>
            </a:prstGeom>
            <a:solidFill>
              <a:schemeClr val="accent5">
                <a:lumMod val="60000"/>
                <a:lumOff val="40000"/>
              </a:schemeClr>
            </a:solidFill>
            <a:ln w="25400">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68" name="ZoneTexte 65">
              <a:extLst>
                <a:ext uri="{FF2B5EF4-FFF2-40B4-BE49-F238E27FC236}">
                  <a16:creationId xmlns:a16="http://schemas.microsoft.com/office/drawing/2014/main" id="{968A995F-72C8-E02C-B872-E1F98D038EBE}"/>
                </a:ext>
              </a:extLst>
            </p:cNvPr>
            <p:cNvSpPr txBox="1"/>
            <p:nvPr/>
          </p:nvSpPr>
          <p:spPr>
            <a:xfrm>
              <a:off x="2826184" y="5521146"/>
              <a:ext cx="2743198" cy="461665"/>
            </a:xfrm>
            <a:prstGeom prst="rect">
              <a:avLst/>
            </a:prstGeom>
            <a:noFill/>
          </p:spPr>
          <p:txBody>
            <a:bodyPr wrap="square" rtlCol="0">
              <a:spAutoFit/>
            </a:bodyPr>
            <a:lstStyle/>
            <a:p>
              <a:pPr algn="ctr"/>
              <a:r>
                <a:rPr lang="fr-FR" sz="2400">
                  <a:solidFill>
                    <a:schemeClr val="accent5">
                      <a:lumMod val="50000"/>
                    </a:schemeClr>
                  </a:solidFill>
                  <a:latin typeface="Gill Sans MT" panose="020B0502020104020203" pitchFamily="34" charset="0"/>
                </a:rPr>
                <a:t>Modèle Marché</a:t>
              </a:r>
            </a:p>
          </p:txBody>
        </p:sp>
      </p:grpSp>
      <p:grpSp>
        <p:nvGrpSpPr>
          <p:cNvPr id="69" name="Groupe 69">
            <a:extLst>
              <a:ext uri="{FF2B5EF4-FFF2-40B4-BE49-F238E27FC236}">
                <a16:creationId xmlns:a16="http://schemas.microsoft.com/office/drawing/2014/main" id="{EF6A38B4-A039-F0AA-733C-2445B546E98A}"/>
              </a:ext>
            </a:extLst>
          </p:cNvPr>
          <p:cNvGrpSpPr/>
          <p:nvPr/>
        </p:nvGrpSpPr>
        <p:grpSpPr>
          <a:xfrm>
            <a:off x="3469087" y="1493040"/>
            <a:ext cx="3210133" cy="2290468"/>
            <a:chOff x="4483273" y="1638180"/>
            <a:chExt cx="3210133" cy="2290468"/>
          </a:xfrm>
        </p:grpSpPr>
        <p:cxnSp>
          <p:nvCxnSpPr>
            <p:cNvPr id="70" name="Straight Connector 5">
              <a:extLst>
                <a:ext uri="{FF2B5EF4-FFF2-40B4-BE49-F238E27FC236}">
                  <a16:creationId xmlns:a16="http://schemas.microsoft.com/office/drawing/2014/main" id="{EC809E81-BC43-50A6-59D0-F444D972911A}"/>
                </a:ext>
              </a:extLst>
            </p:cNvPr>
            <p:cNvCxnSpPr>
              <a:cxnSpLocks/>
            </p:cNvCxnSpPr>
            <p:nvPr/>
          </p:nvCxnSpPr>
          <p:spPr>
            <a:xfrm flipV="1">
              <a:off x="6077479" y="2834491"/>
              <a:ext cx="1438" cy="1094157"/>
            </a:xfrm>
            <a:prstGeom prst="line">
              <a:avLst/>
            </a:prstGeom>
            <a:ln w="25400">
              <a:solidFill>
                <a:schemeClr val="accent5">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71" name="ZoneTexte 68">
              <a:extLst>
                <a:ext uri="{FF2B5EF4-FFF2-40B4-BE49-F238E27FC236}">
                  <a16:creationId xmlns:a16="http://schemas.microsoft.com/office/drawing/2014/main" id="{934C8697-3B43-B7D3-90F8-70020B412F01}"/>
                </a:ext>
              </a:extLst>
            </p:cNvPr>
            <p:cNvSpPr txBox="1"/>
            <p:nvPr/>
          </p:nvSpPr>
          <p:spPr>
            <a:xfrm>
              <a:off x="4483273" y="1638180"/>
              <a:ext cx="3210133" cy="830997"/>
            </a:xfrm>
            <a:prstGeom prst="rect">
              <a:avLst/>
            </a:prstGeom>
            <a:noFill/>
          </p:spPr>
          <p:txBody>
            <a:bodyPr wrap="square" rtlCol="0">
              <a:spAutoFit/>
            </a:bodyPr>
            <a:lstStyle/>
            <a:p>
              <a:pPr algn="ctr"/>
              <a:r>
                <a:rPr lang="fr-FR" sz="2400">
                  <a:solidFill>
                    <a:schemeClr val="accent5">
                      <a:lumMod val="50000"/>
                    </a:schemeClr>
                  </a:solidFill>
                  <a:latin typeface="Gill Sans MT" panose="020B0502020104020203" pitchFamily="34" charset="0"/>
                </a:rPr>
                <a:t>Modèle supply </a:t>
              </a:r>
            </a:p>
            <a:p>
              <a:pPr algn="ctr"/>
              <a:r>
                <a:rPr lang="fr-FR" sz="2400">
                  <a:solidFill>
                    <a:schemeClr val="accent5">
                      <a:lumMod val="50000"/>
                    </a:schemeClr>
                  </a:solidFill>
                  <a:latin typeface="Gill Sans MT" panose="020B0502020104020203" pitchFamily="34" charset="0"/>
                </a:rPr>
                <a:t>&amp; Evaluation financière </a:t>
              </a:r>
            </a:p>
          </p:txBody>
        </p:sp>
      </p:grpSp>
      <p:grpSp>
        <p:nvGrpSpPr>
          <p:cNvPr id="72" name="Groupe 72">
            <a:extLst>
              <a:ext uri="{FF2B5EF4-FFF2-40B4-BE49-F238E27FC236}">
                <a16:creationId xmlns:a16="http://schemas.microsoft.com/office/drawing/2014/main" id="{1606A465-9728-CFDF-53AE-AAA0EB00D984}"/>
              </a:ext>
            </a:extLst>
          </p:cNvPr>
          <p:cNvGrpSpPr/>
          <p:nvPr/>
        </p:nvGrpSpPr>
        <p:grpSpPr>
          <a:xfrm>
            <a:off x="7944535" y="1308373"/>
            <a:ext cx="1756626" cy="2475135"/>
            <a:chOff x="8958721" y="1453513"/>
            <a:chExt cx="1756626" cy="2475135"/>
          </a:xfrm>
        </p:grpSpPr>
        <p:cxnSp>
          <p:nvCxnSpPr>
            <p:cNvPr id="73" name="Straight Connector 9">
              <a:extLst>
                <a:ext uri="{FF2B5EF4-FFF2-40B4-BE49-F238E27FC236}">
                  <a16:creationId xmlns:a16="http://schemas.microsoft.com/office/drawing/2014/main" id="{6E5C687C-8113-E6B7-01D6-5A1599B52712}"/>
                </a:ext>
              </a:extLst>
            </p:cNvPr>
            <p:cNvCxnSpPr>
              <a:cxnSpLocks/>
            </p:cNvCxnSpPr>
            <p:nvPr/>
          </p:nvCxnSpPr>
          <p:spPr>
            <a:xfrm flipV="1">
              <a:off x="9837034" y="2763000"/>
              <a:ext cx="1017" cy="1165648"/>
            </a:xfrm>
            <a:prstGeom prst="line">
              <a:avLst/>
            </a:prstGeom>
            <a:solidFill>
              <a:schemeClr val="accent5">
                <a:lumMod val="20000"/>
                <a:lumOff val="80000"/>
              </a:schemeClr>
            </a:solidFill>
            <a:ln w="25400">
              <a:solidFill>
                <a:schemeClr val="accent5">
                  <a:lumMod val="20000"/>
                  <a:lumOff val="8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74" name="ZoneTexte 73">
              <a:extLst>
                <a:ext uri="{FF2B5EF4-FFF2-40B4-BE49-F238E27FC236}">
                  <a16:creationId xmlns:a16="http://schemas.microsoft.com/office/drawing/2014/main" id="{234ED0C8-FA2A-099D-5DA3-513B50F059FF}"/>
                </a:ext>
              </a:extLst>
            </p:cNvPr>
            <p:cNvSpPr txBox="1"/>
            <p:nvPr/>
          </p:nvSpPr>
          <p:spPr>
            <a:xfrm>
              <a:off x="8958721" y="1453513"/>
              <a:ext cx="1756626" cy="830997"/>
            </a:xfrm>
            <a:prstGeom prst="rect">
              <a:avLst/>
            </a:prstGeom>
            <a:noFill/>
          </p:spPr>
          <p:txBody>
            <a:bodyPr wrap="square" rtlCol="0">
              <a:spAutoFit/>
            </a:bodyPr>
            <a:lstStyle/>
            <a:p>
              <a:pPr algn="ctr"/>
              <a:endParaRPr lang="fr-FR" sz="2400">
                <a:solidFill>
                  <a:schemeClr val="accent5">
                    <a:lumMod val="50000"/>
                  </a:schemeClr>
                </a:solidFill>
                <a:latin typeface="Gill Sans MT" panose="020B0502020104020203" pitchFamily="34" charset="0"/>
              </a:endParaRPr>
            </a:p>
            <a:p>
              <a:pPr algn="ctr"/>
              <a:r>
                <a:rPr lang="fr-FR" sz="2400">
                  <a:solidFill>
                    <a:schemeClr val="accent5">
                      <a:lumMod val="50000"/>
                    </a:schemeClr>
                  </a:solidFill>
                  <a:latin typeface="Gill Sans MT" panose="020B0502020104020203" pitchFamily="34" charset="0"/>
                </a:rPr>
                <a:t>Interface</a:t>
              </a:r>
            </a:p>
          </p:txBody>
        </p:sp>
      </p:grpSp>
      <p:grpSp>
        <p:nvGrpSpPr>
          <p:cNvPr id="75" name="Groupe 71">
            <a:extLst>
              <a:ext uri="{FF2B5EF4-FFF2-40B4-BE49-F238E27FC236}">
                <a16:creationId xmlns:a16="http://schemas.microsoft.com/office/drawing/2014/main" id="{4529ED88-2FFD-A7A0-5CB4-44A05C4F8FA1}"/>
              </a:ext>
            </a:extLst>
          </p:cNvPr>
          <p:cNvGrpSpPr/>
          <p:nvPr/>
        </p:nvGrpSpPr>
        <p:grpSpPr>
          <a:xfrm>
            <a:off x="5608881" y="4136345"/>
            <a:ext cx="2672272" cy="2179030"/>
            <a:chOff x="6623067" y="4281485"/>
            <a:chExt cx="2672272" cy="2179030"/>
          </a:xfrm>
        </p:grpSpPr>
        <p:cxnSp>
          <p:nvCxnSpPr>
            <p:cNvPr id="76" name="Straight Connector 17">
              <a:extLst>
                <a:ext uri="{FF2B5EF4-FFF2-40B4-BE49-F238E27FC236}">
                  <a16:creationId xmlns:a16="http://schemas.microsoft.com/office/drawing/2014/main" id="{6AFEE420-236A-23D3-9667-8A1E69D1339F}"/>
                </a:ext>
              </a:extLst>
            </p:cNvPr>
            <p:cNvCxnSpPr>
              <a:cxnSpLocks/>
            </p:cNvCxnSpPr>
            <p:nvPr/>
          </p:nvCxnSpPr>
          <p:spPr>
            <a:xfrm flipV="1">
              <a:off x="7957175" y="4281485"/>
              <a:ext cx="0" cy="1239661"/>
            </a:xfrm>
            <a:prstGeom prst="line">
              <a:avLst/>
            </a:prstGeom>
            <a:ln w="25400">
              <a:solidFill>
                <a:schemeClr val="accent5">
                  <a:lumMod val="40000"/>
                  <a:lumOff val="60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77" name="ZoneTexte 74">
              <a:extLst>
                <a:ext uri="{FF2B5EF4-FFF2-40B4-BE49-F238E27FC236}">
                  <a16:creationId xmlns:a16="http://schemas.microsoft.com/office/drawing/2014/main" id="{5038B063-C8B5-DE14-AED7-828E4D1863DF}"/>
                </a:ext>
              </a:extLst>
            </p:cNvPr>
            <p:cNvSpPr txBox="1"/>
            <p:nvPr/>
          </p:nvSpPr>
          <p:spPr>
            <a:xfrm>
              <a:off x="6623067" y="5629518"/>
              <a:ext cx="2672272" cy="830997"/>
            </a:xfrm>
            <a:prstGeom prst="rect">
              <a:avLst/>
            </a:prstGeom>
            <a:noFill/>
          </p:spPr>
          <p:txBody>
            <a:bodyPr wrap="square" rtlCol="0">
              <a:spAutoFit/>
            </a:bodyPr>
            <a:lstStyle/>
            <a:p>
              <a:pPr algn="ctr"/>
              <a:r>
                <a:rPr lang="fr-FR" sz="2400">
                  <a:solidFill>
                    <a:schemeClr val="accent5">
                      <a:lumMod val="50000"/>
                    </a:schemeClr>
                  </a:solidFill>
                  <a:latin typeface="Gill Sans MT" panose="020B0502020104020203" pitchFamily="34" charset="0"/>
                </a:rPr>
                <a:t>Tests sur les données historiques</a:t>
              </a:r>
            </a:p>
          </p:txBody>
        </p:sp>
      </p:grpSp>
      <p:sp>
        <p:nvSpPr>
          <p:cNvPr id="78" name="Triangle 78">
            <a:extLst>
              <a:ext uri="{FF2B5EF4-FFF2-40B4-BE49-F238E27FC236}">
                <a16:creationId xmlns:a16="http://schemas.microsoft.com/office/drawing/2014/main" id="{0F118647-8F2B-DF3B-9414-0D2B67E453E0}"/>
              </a:ext>
            </a:extLst>
          </p:cNvPr>
          <p:cNvSpPr/>
          <p:nvPr/>
        </p:nvSpPr>
        <p:spPr>
          <a:xfrm rot="2494838">
            <a:off x="-826445" y="5621357"/>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135">
            <a:extLst>
              <a:ext uri="{FF2B5EF4-FFF2-40B4-BE49-F238E27FC236}">
                <a16:creationId xmlns:a16="http://schemas.microsoft.com/office/drawing/2014/main" id="{73778C2C-557A-0447-88CE-54C555BE3274}"/>
              </a:ext>
            </a:extLst>
          </p:cNvPr>
          <p:cNvSpPr/>
          <p:nvPr/>
        </p:nvSpPr>
        <p:spPr>
          <a:xfrm rot="8214943" flipV="1">
            <a:off x="11558165" y="1579921"/>
            <a:ext cx="2014710" cy="3633963"/>
          </a:xfrm>
          <a:prstGeom prst="triangle">
            <a:avLst>
              <a:gd name="adj" fmla="val 53006"/>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Triangle 136">
            <a:extLst>
              <a:ext uri="{FF2B5EF4-FFF2-40B4-BE49-F238E27FC236}">
                <a16:creationId xmlns:a16="http://schemas.microsoft.com/office/drawing/2014/main" id="{3ECC0F2B-FAA8-8343-2335-C21051F9FCAC}"/>
              </a:ext>
            </a:extLst>
          </p:cNvPr>
          <p:cNvSpPr/>
          <p:nvPr/>
        </p:nvSpPr>
        <p:spPr>
          <a:xfrm rot="1882868" flipV="1">
            <a:off x="11308923" y="231055"/>
            <a:ext cx="1538758" cy="3796381"/>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Titre 1">
            <a:extLst>
              <a:ext uri="{FF2B5EF4-FFF2-40B4-BE49-F238E27FC236}">
                <a16:creationId xmlns:a16="http://schemas.microsoft.com/office/drawing/2014/main" id="{78EA00EE-7443-0C0A-633F-34F2984B0D6F}"/>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Plan</a:t>
            </a:r>
          </a:p>
        </p:txBody>
      </p:sp>
      <p:grpSp>
        <p:nvGrpSpPr>
          <p:cNvPr id="2" name="Groupe 48">
            <a:extLst>
              <a:ext uri="{FF2B5EF4-FFF2-40B4-BE49-F238E27FC236}">
                <a16:creationId xmlns:a16="http://schemas.microsoft.com/office/drawing/2014/main" id="{D0A6FEEC-5107-D307-277D-A6077C9815B8}"/>
              </a:ext>
            </a:extLst>
          </p:cNvPr>
          <p:cNvGrpSpPr/>
          <p:nvPr/>
        </p:nvGrpSpPr>
        <p:grpSpPr>
          <a:xfrm>
            <a:off x="9076926" y="3759984"/>
            <a:ext cx="1808329" cy="368424"/>
            <a:chOff x="6335086" y="3913061"/>
            <a:chExt cx="1808329" cy="368424"/>
          </a:xfrm>
        </p:grpSpPr>
        <p:sp>
          <p:nvSpPr>
            <p:cNvPr id="3" name="Oval 36">
              <a:extLst>
                <a:ext uri="{FF2B5EF4-FFF2-40B4-BE49-F238E27FC236}">
                  <a16:creationId xmlns:a16="http://schemas.microsoft.com/office/drawing/2014/main" id="{6047989D-5B55-8C4E-BA19-A45693C4B08E}"/>
                </a:ext>
              </a:extLst>
            </p:cNvPr>
            <p:cNvSpPr/>
            <p:nvPr/>
          </p:nvSpPr>
          <p:spPr>
            <a:xfrm>
              <a:off x="6335086"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6" name="Oval 37">
              <a:extLst>
                <a:ext uri="{FF2B5EF4-FFF2-40B4-BE49-F238E27FC236}">
                  <a16:creationId xmlns:a16="http://schemas.microsoft.com/office/drawing/2014/main" id="{EEF17C5B-D845-B7FD-BD3C-365C245BE8BB}"/>
                </a:ext>
              </a:extLst>
            </p:cNvPr>
            <p:cNvSpPr/>
            <p:nvPr/>
          </p:nvSpPr>
          <p:spPr>
            <a:xfrm>
              <a:off x="6911048"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13" name="Oval 38">
              <a:extLst>
                <a:ext uri="{FF2B5EF4-FFF2-40B4-BE49-F238E27FC236}">
                  <a16:creationId xmlns:a16="http://schemas.microsoft.com/office/drawing/2014/main" id="{985BD0FF-7670-A7AD-441A-A440BF875D94}"/>
                </a:ext>
              </a:extLst>
            </p:cNvPr>
            <p:cNvSpPr/>
            <p:nvPr/>
          </p:nvSpPr>
          <p:spPr>
            <a:xfrm>
              <a:off x="7199029"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25" name="Oval 39">
              <a:extLst>
                <a:ext uri="{FF2B5EF4-FFF2-40B4-BE49-F238E27FC236}">
                  <a16:creationId xmlns:a16="http://schemas.microsoft.com/office/drawing/2014/main" id="{185D5B20-B5BF-F2FA-9E04-82D3D54DA3E7}"/>
                </a:ext>
              </a:extLst>
            </p:cNvPr>
            <p:cNvSpPr/>
            <p:nvPr/>
          </p:nvSpPr>
          <p:spPr>
            <a:xfrm>
              <a:off x="7487010"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26" name="Oval 25">
              <a:extLst>
                <a:ext uri="{FF2B5EF4-FFF2-40B4-BE49-F238E27FC236}">
                  <a16:creationId xmlns:a16="http://schemas.microsoft.com/office/drawing/2014/main" id="{FB5149C7-AC77-8274-CB49-4AB453CDD915}"/>
                </a:ext>
              </a:extLst>
            </p:cNvPr>
            <p:cNvSpPr/>
            <p:nvPr/>
          </p:nvSpPr>
          <p:spPr>
            <a:xfrm>
              <a:off x="7774991" y="3913061"/>
              <a:ext cx="368424" cy="36842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sp>
          <p:nvSpPr>
            <p:cNvPr id="27" name="Oval 13">
              <a:extLst>
                <a:ext uri="{FF2B5EF4-FFF2-40B4-BE49-F238E27FC236}">
                  <a16:creationId xmlns:a16="http://schemas.microsoft.com/office/drawing/2014/main" id="{407536A9-011A-5EC1-93F1-A77414EF2BF2}"/>
                </a:ext>
              </a:extLst>
            </p:cNvPr>
            <p:cNvSpPr/>
            <p:nvPr/>
          </p:nvSpPr>
          <p:spPr>
            <a:xfrm>
              <a:off x="6623067" y="3989261"/>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Segoe UI Light"/>
                <a:ea typeface="+mn-ea"/>
                <a:cs typeface="+mn-cs"/>
              </a:endParaRPr>
            </a:p>
          </p:txBody>
        </p:sp>
      </p:grpSp>
      <p:grpSp>
        <p:nvGrpSpPr>
          <p:cNvPr id="28" name="Groupe 71">
            <a:extLst>
              <a:ext uri="{FF2B5EF4-FFF2-40B4-BE49-F238E27FC236}">
                <a16:creationId xmlns:a16="http://schemas.microsoft.com/office/drawing/2014/main" id="{B502F7D7-D866-7BCF-DF0C-DCF29943507F}"/>
              </a:ext>
            </a:extLst>
          </p:cNvPr>
          <p:cNvGrpSpPr/>
          <p:nvPr/>
        </p:nvGrpSpPr>
        <p:grpSpPr>
          <a:xfrm>
            <a:off x="9364907" y="4128408"/>
            <a:ext cx="2672272" cy="2179030"/>
            <a:chOff x="6623067" y="4281485"/>
            <a:chExt cx="2672272" cy="2179030"/>
          </a:xfrm>
        </p:grpSpPr>
        <p:cxnSp>
          <p:nvCxnSpPr>
            <p:cNvPr id="82" name="Straight Connector 17">
              <a:extLst>
                <a:ext uri="{FF2B5EF4-FFF2-40B4-BE49-F238E27FC236}">
                  <a16:creationId xmlns:a16="http://schemas.microsoft.com/office/drawing/2014/main" id="{A343EEF9-D2F8-94A9-BED4-FD082AF57276}"/>
                </a:ext>
              </a:extLst>
            </p:cNvPr>
            <p:cNvCxnSpPr>
              <a:cxnSpLocks/>
            </p:cNvCxnSpPr>
            <p:nvPr/>
          </p:nvCxnSpPr>
          <p:spPr>
            <a:xfrm flipV="1">
              <a:off x="7957175" y="4281485"/>
              <a:ext cx="0" cy="1239661"/>
            </a:xfrm>
            <a:prstGeom prst="line">
              <a:avLst/>
            </a:prstGeom>
            <a:ln w="25400">
              <a:solidFill>
                <a:schemeClr val="accent5">
                  <a:lumMod val="40000"/>
                  <a:lumOff val="60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83" name="ZoneTexte 74">
              <a:extLst>
                <a:ext uri="{FF2B5EF4-FFF2-40B4-BE49-F238E27FC236}">
                  <a16:creationId xmlns:a16="http://schemas.microsoft.com/office/drawing/2014/main" id="{07C3DA11-49FE-FED5-591A-66043A689318}"/>
                </a:ext>
              </a:extLst>
            </p:cNvPr>
            <p:cNvSpPr txBox="1"/>
            <p:nvPr/>
          </p:nvSpPr>
          <p:spPr>
            <a:xfrm>
              <a:off x="6623067" y="5629518"/>
              <a:ext cx="2672272" cy="830997"/>
            </a:xfrm>
            <a:prstGeom prst="rect">
              <a:avLst/>
            </a:prstGeom>
            <a:noFill/>
          </p:spPr>
          <p:txBody>
            <a:bodyPr wrap="square" rtlCol="0">
              <a:spAutoFit/>
            </a:bodyPr>
            <a:lstStyle/>
            <a:p>
              <a:pPr algn="ctr"/>
              <a:r>
                <a:rPr lang="fr-FR" sz="2400">
                  <a:solidFill>
                    <a:schemeClr val="accent5">
                      <a:lumMod val="50000"/>
                    </a:schemeClr>
                  </a:solidFill>
                  <a:latin typeface="Gill Sans MT" panose="020B0502020104020203" pitchFamily="34" charset="0"/>
                </a:rPr>
                <a:t>Conclusion &amp; Perspectives</a:t>
              </a:r>
            </a:p>
          </p:txBody>
        </p:sp>
      </p:grpSp>
      <p:sp>
        <p:nvSpPr>
          <p:cNvPr id="85" name="Espace réservé du numéro de diapositive 9">
            <a:extLst>
              <a:ext uri="{FF2B5EF4-FFF2-40B4-BE49-F238E27FC236}">
                <a16:creationId xmlns:a16="http://schemas.microsoft.com/office/drawing/2014/main" id="{56221D7A-D2CC-BFC0-7A35-BC4F32F0BA55}"/>
              </a:ext>
            </a:extLst>
          </p:cNvPr>
          <p:cNvSpPr txBox="1">
            <a:spLocks/>
          </p:cNvSpPr>
          <p:nvPr/>
        </p:nvSpPr>
        <p:spPr>
          <a:xfrm>
            <a:off x="8647442"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12</a:t>
            </a:r>
          </a:p>
        </p:txBody>
      </p:sp>
    </p:spTree>
    <p:extLst>
      <p:ext uri="{BB962C8B-B14F-4D97-AF65-F5344CB8AC3E}">
        <p14:creationId xmlns:p14="http://schemas.microsoft.com/office/powerpoint/2010/main" val="150885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250"/>
                                        <p:tgtEl>
                                          <p:spTgt spid="33"/>
                                        </p:tgtEl>
                                      </p:cBhvr>
                                    </p:animEffect>
                                  </p:childTnLst>
                                </p:cTn>
                              </p:par>
                            </p:childTnLst>
                          </p:cTn>
                        </p:par>
                        <p:par>
                          <p:cTn id="16" fill="hold">
                            <p:stCondLst>
                              <p:cond delay="250"/>
                            </p:stCondLst>
                            <p:childTnLst>
                              <p:par>
                                <p:cTn id="17" presetID="22" presetClass="entr" presetSubtype="1"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up)">
                                      <p:cBhvr>
                                        <p:cTn id="19" dur="500"/>
                                        <p:tgtEl>
                                          <p:spTgt spid="6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250"/>
                                        <p:tgtEl>
                                          <p:spTgt spid="40"/>
                                        </p:tgtEl>
                                      </p:cBhvr>
                                    </p:animEffect>
                                  </p:childTnLst>
                                </p:cTn>
                              </p:par>
                            </p:childTnLst>
                          </p:cTn>
                        </p:par>
                        <p:par>
                          <p:cTn id="25" fill="hold">
                            <p:stCondLst>
                              <p:cond delay="250"/>
                            </p:stCondLst>
                            <p:childTnLst>
                              <p:par>
                                <p:cTn id="26" presetID="22" presetClass="entr" presetSubtype="4"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down)">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250"/>
                                        <p:tgtEl>
                                          <p:spTgt spid="47"/>
                                        </p:tgtEl>
                                      </p:cBhvr>
                                    </p:animEffect>
                                  </p:childTnLst>
                                </p:cTn>
                              </p:par>
                            </p:childTnLst>
                          </p:cTn>
                        </p:par>
                        <p:par>
                          <p:cTn id="34" fill="hold">
                            <p:stCondLst>
                              <p:cond delay="250"/>
                            </p:stCondLst>
                            <p:childTnLst>
                              <p:par>
                                <p:cTn id="35" presetID="22" presetClass="entr" presetSubtype="1"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up)">
                                      <p:cBhvr>
                                        <p:cTn id="37" dur="500"/>
                                        <p:tgtEl>
                                          <p:spTgt spid="7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left)">
                                      <p:cBhvr>
                                        <p:cTn id="42" dur="250"/>
                                        <p:tgtEl>
                                          <p:spTgt spid="54"/>
                                        </p:tgtEl>
                                      </p:cBhvr>
                                    </p:animEffect>
                                  </p:childTnLst>
                                </p:cTn>
                              </p:par>
                            </p:childTnLst>
                          </p:cTn>
                        </p:par>
                        <p:par>
                          <p:cTn id="43" fill="hold">
                            <p:stCondLst>
                              <p:cond delay="250"/>
                            </p:stCondLst>
                            <p:childTnLst>
                              <p:par>
                                <p:cTn id="44" presetID="22" presetClass="entr" presetSubtype="4"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250"/>
                                        <p:tgtEl>
                                          <p:spTgt spid="2"/>
                                        </p:tgtEl>
                                      </p:cBhvr>
                                    </p:animEffect>
                                  </p:childTnLst>
                                </p:cTn>
                              </p:par>
                            </p:childTnLst>
                          </p:cTn>
                        </p:par>
                        <p:par>
                          <p:cTn id="52" fill="hold">
                            <p:stCondLst>
                              <p:cond delay="250"/>
                            </p:stCondLst>
                            <p:childTnLst>
                              <p:par>
                                <p:cTn id="53" presetID="22" presetClass="entr" presetSubtype="1"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up)">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grpSp>
        <p:nvGrpSpPr>
          <p:cNvPr id="12" name="Groupe 42">
            <a:extLst>
              <a:ext uri="{FF2B5EF4-FFF2-40B4-BE49-F238E27FC236}">
                <a16:creationId xmlns:a16="http://schemas.microsoft.com/office/drawing/2014/main" id="{BE12C6F2-3EA1-0871-0E23-D2AD8364589F}"/>
              </a:ext>
            </a:extLst>
          </p:cNvPr>
          <p:cNvGrpSpPr/>
          <p:nvPr/>
        </p:nvGrpSpPr>
        <p:grpSpPr>
          <a:xfrm>
            <a:off x="664727" y="1461926"/>
            <a:ext cx="10746832" cy="5526137"/>
            <a:chOff x="788113" y="1343088"/>
            <a:chExt cx="10746832" cy="5526137"/>
          </a:xfrm>
        </p:grpSpPr>
        <p:grpSp>
          <p:nvGrpSpPr>
            <p:cNvPr id="13" name="Groupe 8">
              <a:extLst>
                <a:ext uri="{FF2B5EF4-FFF2-40B4-BE49-F238E27FC236}">
                  <a16:creationId xmlns:a16="http://schemas.microsoft.com/office/drawing/2014/main" id="{F9E36A6F-0CEE-CDE9-9C6D-45821C10F884}"/>
                </a:ext>
              </a:extLst>
            </p:cNvPr>
            <p:cNvGrpSpPr/>
            <p:nvPr/>
          </p:nvGrpSpPr>
          <p:grpSpPr>
            <a:xfrm>
              <a:off x="3244227" y="2391844"/>
              <a:ext cx="1574800" cy="1516742"/>
              <a:chOff x="812800" y="1234328"/>
              <a:chExt cx="1574800" cy="1516742"/>
            </a:xfrm>
          </p:grpSpPr>
          <p:sp>
            <p:nvSpPr>
              <p:cNvPr id="46" name="Organigramme : Connecteur 9">
                <a:extLst>
                  <a:ext uri="{FF2B5EF4-FFF2-40B4-BE49-F238E27FC236}">
                    <a16:creationId xmlns:a16="http://schemas.microsoft.com/office/drawing/2014/main" id="{559864B8-A3D6-877E-2446-246D7E837093}"/>
                  </a:ext>
                </a:extLst>
              </p:cNvPr>
              <p:cNvSpPr/>
              <p:nvPr/>
            </p:nvSpPr>
            <p:spPr>
              <a:xfrm>
                <a:off x="812800" y="1234328"/>
                <a:ext cx="1574800" cy="1516742"/>
              </a:xfrm>
              <a:prstGeom prst="flowChartConnector">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Gill Sans MT" panose="020B0502020104020203" pitchFamily="34" charset="0"/>
                </a:endParaRPr>
              </a:p>
            </p:txBody>
          </p:sp>
          <p:sp>
            <p:nvSpPr>
              <p:cNvPr id="47" name="ZoneTexte 10">
                <a:extLst>
                  <a:ext uri="{FF2B5EF4-FFF2-40B4-BE49-F238E27FC236}">
                    <a16:creationId xmlns:a16="http://schemas.microsoft.com/office/drawing/2014/main" id="{76776DFB-8F08-4803-3845-4E4687CA2224}"/>
                  </a:ext>
                </a:extLst>
              </p:cNvPr>
              <p:cNvSpPr txBox="1"/>
              <p:nvPr/>
            </p:nvSpPr>
            <p:spPr>
              <a:xfrm>
                <a:off x="990600" y="1669534"/>
                <a:ext cx="1219200" cy="584775"/>
              </a:xfrm>
              <a:prstGeom prst="rect">
                <a:avLst/>
              </a:prstGeom>
              <a:noFill/>
            </p:spPr>
            <p:txBody>
              <a:bodyPr wrap="square" rtlCol="0">
                <a:spAutoFit/>
              </a:bodyPr>
              <a:lstStyle/>
              <a:p>
                <a:pPr algn="ctr"/>
                <a:r>
                  <a:rPr lang="fr-FR" sz="1600" b="1">
                    <a:solidFill>
                      <a:srgbClr val="3B6BC1"/>
                    </a:solidFill>
                    <a:latin typeface="Gill Sans MT" panose="020B0502020104020203" pitchFamily="34" charset="0"/>
                  </a:rPr>
                  <a:t>Demand planning</a:t>
                </a:r>
              </a:p>
            </p:txBody>
          </p:sp>
        </p:grpSp>
        <p:grpSp>
          <p:nvGrpSpPr>
            <p:cNvPr id="14" name="Groupe 14">
              <a:extLst>
                <a:ext uri="{FF2B5EF4-FFF2-40B4-BE49-F238E27FC236}">
                  <a16:creationId xmlns:a16="http://schemas.microsoft.com/office/drawing/2014/main" id="{A15500C3-DAE2-DA2F-8977-DFE5B278798A}"/>
                </a:ext>
              </a:extLst>
            </p:cNvPr>
            <p:cNvGrpSpPr/>
            <p:nvPr/>
          </p:nvGrpSpPr>
          <p:grpSpPr>
            <a:xfrm>
              <a:off x="5369860" y="2399272"/>
              <a:ext cx="1574800" cy="1516742"/>
              <a:chOff x="812800" y="1234328"/>
              <a:chExt cx="1574800" cy="1516742"/>
            </a:xfrm>
          </p:grpSpPr>
          <p:sp>
            <p:nvSpPr>
              <p:cNvPr id="44" name="Organigramme : Connecteur 15">
                <a:extLst>
                  <a:ext uri="{FF2B5EF4-FFF2-40B4-BE49-F238E27FC236}">
                    <a16:creationId xmlns:a16="http://schemas.microsoft.com/office/drawing/2014/main" id="{1441A21F-CCA2-DFD7-14ED-B5ED9F09E6AC}"/>
                  </a:ext>
                </a:extLst>
              </p:cNvPr>
              <p:cNvSpPr/>
              <p:nvPr/>
            </p:nvSpPr>
            <p:spPr>
              <a:xfrm>
                <a:off x="812800" y="1234328"/>
                <a:ext cx="1574800" cy="1516742"/>
              </a:xfrm>
              <a:prstGeom prst="flowChartConnector">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Gill Sans MT" panose="020B0502020104020203" pitchFamily="34" charset="0"/>
                </a:endParaRPr>
              </a:p>
            </p:txBody>
          </p:sp>
          <p:sp>
            <p:nvSpPr>
              <p:cNvPr id="45" name="ZoneTexte 16">
                <a:extLst>
                  <a:ext uri="{FF2B5EF4-FFF2-40B4-BE49-F238E27FC236}">
                    <a16:creationId xmlns:a16="http://schemas.microsoft.com/office/drawing/2014/main" id="{45A1890E-DD57-2F76-6A61-151DE83F5006}"/>
                  </a:ext>
                </a:extLst>
              </p:cNvPr>
              <p:cNvSpPr txBox="1"/>
              <p:nvPr/>
            </p:nvSpPr>
            <p:spPr>
              <a:xfrm>
                <a:off x="990600" y="1669534"/>
                <a:ext cx="1219200" cy="584775"/>
              </a:xfrm>
              <a:prstGeom prst="rect">
                <a:avLst/>
              </a:prstGeom>
              <a:noFill/>
            </p:spPr>
            <p:txBody>
              <a:bodyPr wrap="square" rtlCol="0">
                <a:spAutoFit/>
              </a:bodyPr>
              <a:lstStyle/>
              <a:p>
                <a:pPr algn="ctr"/>
                <a:r>
                  <a:rPr lang="fr-FR" sz="1600" b="1">
                    <a:solidFill>
                      <a:srgbClr val="3B6BC1"/>
                    </a:solidFill>
                    <a:latin typeface="Gill Sans MT" panose="020B0502020104020203" pitchFamily="34" charset="0"/>
                  </a:rPr>
                  <a:t>Supply planning</a:t>
                </a:r>
              </a:p>
            </p:txBody>
          </p:sp>
        </p:grpSp>
        <p:grpSp>
          <p:nvGrpSpPr>
            <p:cNvPr id="15" name="Groupe 17">
              <a:extLst>
                <a:ext uri="{FF2B5EF4-FFF2-40B4-BE49-F238E27FC236}">
                  <a16:creationId xmlns:a16="http://schemas.microsoft.com/office/drawing/2014/main" id="{594011FA-D751-AB0D-1657-0FAF0CE3D54B}"/>
                </a:ext>
              </a:extLst>
            </p:cNvPr>
            <p:cNvGrpSpPr/>
            <p:nvPr/>
          </p:nvGrpSpPr>
          <p:grpSpPr>
            <a:xfrm>
              <a:off x="7495493" y="2391844"/>
              <a:ext cx="1574800" cy="1516742"/>
              <a:chOff x="812800" y="1234328"/>
              <a:chExt cx="1574800" cy="1516742"/>
            </a:xfrm>
          </p:grpSpPr>
          <p:sp>
            <p:nvSpPr>
              <p:cNvPr id="42" name="Organigramme : Connecteur 18">
                <a:extLst>
                  <a:ext uri="{FF2B5EF4-FFF2-40B4-BE49-F238E27FC236}">
                    <a16:creationId xmlns:a16="http://schemas.microsoft.com/office/drawing/2014/main" id="{9999FE29-A9E2-4BB1-EF75-D069966781D1}"/>
                  </a:ext>
                </a:extLst>
              </p:cNvPr>
              <p:cNvSpPr/>
              <p:nvPr/>
            </p:nvSpPr>
            <p:spPr>
              <a:xfrm>
                <a:off x="812800" y="1234328"/>
                <a:ext cx="1574800" cy="1516742"/>
              </a:xfrm>
              <a:prstGeom prst="flowChartConnector">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Gill Sans MT" panose="020B0502020104020203" pitchFamily="34" charset="0"/>
                </a:endParaRPr>
              </a:p>
            </p:txBody>
          </p:sp>
          <p:sp>
            <p:nvSpPr>
              <p:cNvPr id="43" name="ZoneTexte 19">
                <a:extLst>
                  <a:ext uri="{FF2B5EF4-FFF2-40B4-BE49-F238E27FC236}">
                    <a16:creationId xmlns:a16="http://schemas.microsoft.com/office/drawing/2014/main" id="{6AE42ABF-1730-1052-2689-911FB6C6EC31}"/>
                  </a:ext>
                </a:extLst>
              </p:cNvPr>
              <p:cNvSpPr txBox="1"/>
              <p:nvPr/>
            </p:nvSpPr>
            <p:spPr>
              <a:xfrm>
                <a:off x="990600" y="1669534"/>
                <a:ext cx="1219200" cy="584775"/>
              </a:xfrm>
              <a:prstGeom prst="rect">
                <a:avLst/>
              </a:prstGeom>
              <a:noFill/>
            </p:spPr>
            <p:txBody>
              <a:bodyPr wrap="square" rtlCol="0">
                <a:spAutoFit/>
              </a:bodyPr>
              <a:lstStyle/>
              <a:p>
                <a:pPr algn="ctr"/>
                <a:r>
                  <a:rPr lang="fr-FR" sz="1600" b="1">
                    <a:solidFill>
                      <a:srgbClr val="3B6BC1"/>
                    </a:solidFill>
                    <a:latin typeface="Gill Sans MT" panose="020B0502020104020203" pitchFamily="34" charset="0"/>
                  </a:rPr>
                  <a:t>Réunion Pre-S&amp;OP</a:t>
                </a:r>
              </a:p>
            </p:txBody>
          </p:sp>
        </p:grpSp>
        <p:grpSp>
          <p:nvGrpSpPr>
            <p:cNvPr id="16" name="Groupe 20">
              <a:extLst>
                <a:ext uri="{FF2B5EF4-FFF2-40B4-BE49-F238E27FC236}">
                  <a16:creationId xmlns:a16="http://schemas.microsoft.com/office/drawing/2014/main" id="{86F3A01F-BE6F-D2D4-4C41-08F6FD06B5BA}"/>
                </a:ext>
              </a:extLst>
            </p:cNvPr>
            <p:cNvGrpSpPr/>
            <p:nvPr/>
          </p:nvGrpSpPr>
          <p:grpSpPr>
            <a:xfrm>
              <a:off x="9621126" y="2391844"/>
              <a:ext cx="1574800" cy="1516742"/>
              <a:chOff x="812800" y="1234328"/>
              <a:chExt cx="1574800" cy="1516742"/>
            </a:xfrm>
          </p:grpSpPr>
          <p:sp>
            <p:nvSpPr>
              <p:cNvPr id="40" name="Organigramme : Connecteur 21">
                <a:extLst>
                  <a:ext uri="{FF2B5EF4-FFF2-40B4-BE49-F238E27FC236}">
                    <a16:creationId xmlns:a16="http://schemas.microsoft.com/office/drawing/2014/main" id="{916EBA84-522D-78C6-4750-92C4C22477A6}"/>
                  </a:ext>
                </a:extLst>
              </p:cNvPr>
              <p:cNvSpPr/>
              <p:nvPr/>
            </p:nvSpPr>
            <p:spPr>
              <a:xfrm>
                <a:off x="812800" y="1234328"/>
                <a:ext cx="1574800" cy="1516742"/>
              </a:xfrm>
              <a:prstGeom prst="flowChartConnector">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Gill Sans MT" panose="020B0502020104020203" pitchFamily="34" charset="0"/>
                </a:endParaRPr>
              </a:p>
            </p:txBody>
          </p:sp>
          <p:sp>
            <p:nvSpPr>
              <p:cNvPr id="41" name="ZoneTexte 22">
                <a:extLst>
                  <a:ext uri="{FF2B5EF4-FFF2-40B4-BE49-F238E27FC236}">
                    <a16:creationId xmlns:a16="http://schemas.microsoft.com/office/drawing/2014/main" id="{A6A06B5D-6A81-A3DC-0851-AA5BFA58DC49}"/>
                  </a:ext>
                </a:extLst>
              </p:cNvPr>
              <p:cNvSpPr txBox="1"/>
              <p:nvPr/>
            </p:nvSpPr>
            <p:spPr>
              <a:xfrm>
                <a:off x="990600" y="1669534"/>
                <a:ext cx="1219200" cy="584775"/>
              </a:xfrm>
              <a:prstGeom prst="rect">
                <a:avLst/>
              </a:prstGeom>
              <a:noFill/>
            </p:spPr>
            <p:txBody>
              <a:bodyPr wrap="square" rtlCol="0">
                <a:spAutoFit/>
              </a:bodyPr>
              <a:lstStyle/>
              <a:p>
                <a:pPr algn="ctr"/>
                <a:r>
                  <a:rPr lang="fr-FR" sz="1600" b="1">
                    <a:solidFill>
                      <a:srgbClr val="3B6BC1"/>
                    </a:solidFill>
                    <a:latin typeface="Gill Sans MT" panose="020B0502020104020203" pitchFamily="34" charset="0"/>
                  </a:rPr>
                  <a:t>Réunion exécutive</a:t>
                </a:r>
              </a:p>
            </p:txBody>
          </p:sp>
        </p:grpSp>
        <p:sp>
          <p:nvSpPr>
            <p:cNvPr id="17" name="ZoneTexte 23">
              <a:extLst>
                <a:ext uri="{FF2B5EF4-FFF2-40B4-BE49-F238E27FC236}">
                  <a16:creationId xmlns:a16="http://schemas.microsoft.com/office/drawing/2014/main" id="{658AB7CD-14D8-151C-96D2-41D164E51CDC}"/>
                </a:ext>
              </a:extLst>
            </p:cNvPr>
            <p:cNvSpPr txBox="1"/>
            <p:nvPr/>
          </p:nvSpPr>
          <p:spPr>
            <a:xfrm>
              <a:off x="3214914" y="4029986"/>
              <a:ext cx="1854344" cy="2839239"/>
            </a:xfrm>
            <a:prstGeom prst="rect">
              <a:avLst/>
            </a:prstGeom>
          </p:spPr>
          <p:txBody>
            <a:bodyPr wrap="square" rtlCol="0">
              <a:spAutoFit/>
            </a:bodyPr>
            <a:lstStyle/>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Générer le plan de demande </a:t>
              </a:r>
            </a:p>
            <a:p>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Etablir une projection du besoin en consommation à base de l’historique</a:t>
              </a:r>
            </a:p>
            <a:p>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Incorporer les données relatives aux ventes et aux clients</a:t>
              </a:r>
            </a:p>
            <a:p>
              <a:pPr marL="171450" indent="-171450">
                <a:buFont typeface="Arial" panose="020B0604020202020204" pitchFamily="34" charset="0"/>
                <a:buChar char="•"/>
              </a:pPr>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Générer les projections des revenus selon les prévisions de la demande élaborée</a:t>
              </a:r>
            </a:p>
            <a:p>
              <a:endParaRPr lang="fr-FR" sz="1050" b="1">
                <a:solidFill>
                  <a:schemeClr val="accent1">
                    <a:lumMod val="50000"/>
                  </a:schemeClr>
                </a:solidFill>
                <a:latin typeface="Gill Sans MT" panose="020B0502020104020203" pitchFamily="34" charset="0"/>
              </a:endParaRPr>
            </a:p>
          </p:txBody>
        </p:sp>
        <p:sp>
          <p:nvSpPr>
            <p:cNvPr id="18" name="ZoneTexte 24">
              <a:extLst>
                <a:ext uri="{FF2B5EF4-FFF2-40B4-BE49-F238E27FC236}">
                  <a16:creationId xmlns:a16="http://schemas.microsoft.com/office/drawing/2014/main" id="{3650F561-2D63-B672-7E1F-FDD80027630D}"/>
                </a:ext>
              </a:extLst>
            </p:cNvPr>
            <p:cNvSpPr txBox="1"/>
            <p:nvPr/>
          </p:nvSpPr>
          <p:spPr>
            <a:xfrm>
              <a:off x="5370143" y="4029985"/>
              <a:ext cx="1854344" cy="1869743"/>
            </a:xfrm>
            <a:prstGeom prst="rect">
              <a:avLst/>
            </a:prstGeom>
          </p:spPr>
          <p:txBody>
            <a:bodyPr wrap="square" rtlCol="0">
              <a:spAutoFit/>
            </a:bodyPr>
            <a:lstStyle/>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Calculer les besoins en MP/PI et le plan de production</a:t>
              </a:r>
            </a:p>
            <a:p>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Elaborer le plan de production à la base du modèle supply </a:t>
              </a:r>
              <a:r>
                <a:rPr lang="fr-FR" sz="1050" b="1" err="1">
                  <a:solidFill>
                    <a:schemeClr val="accent1">
                      <a:lumMod val="50000"/>
                    </a:schemeClr>
                  </a:solidFill>
                  <a:latin typeface="Gill Sans MT" panose="020B0502020104020203" pitchFamily="34" charset="0"/>
                </a:rPr>
                <a:t>chain</a:t>
              </a:r>
              <a:endParaRPr lang="fr-FR" sz="1050" b="1">
                <a:solidFill>
                  <a:schemeClr val="accent1">
                    <a:lumMod val="50000"/>
                  </a:schemeClr>
                </a:solidFill>
                <a:latin typeface="Gill Sans MT" panose="020B0502020104020203" pitchFamily="34" charset="0"/>
              </a:endParaRPr>
            </a:p>
            <a:p>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Elaborer le plan de vente</a:t>
              </a:r>
            </a:p>
            <a:p>
              <a:pPr marL="171450" indent="-171450">
                <a:buFont typeface="Arial" panose="020B0604020202020204" pitchFamily="34" charset="0"/>
                <a:buChar char="•"/>
              </a:pPr>
              <a:endParaRPr lang="fr-FR" sz="1050" b="1">
                <a:solidFill>
                  <a:schemeClr val="accent1">
                    <a:lumMod val="50000"/>
                  </a:schemeClr>
                </a:solidFill>
                <a:latin typeface="Gill Sans MT" panose="020B0502020104020203" pitchFamily="34" charset="0"/>
              </a:endParaRPr>
            </a:p>
          </p:txBody>
        </p:sp>
        <p:sp>
          <p:nvSpPr>
            <p:cNvPr id="19" name="ZoneTexte 25">
              <a:extLst>
                <a:ext uri="{FF2B5EF4-FFF2-40B4-BE49-F238E27FC236}">
                  <a16:creationId xmlns:a16="http://schemas.microsoft.com/office/drawing/2014/main" id="{BB92EA38-F2B3-4F27-0205-8D07D4FCFA76}"/>
                </a:ext>
              </a:extLst>
            </p:cNvPr>
            <p:cNvSpPr txBox="1"/>
            <p:nvPr/>
          </p:nvSpPr>
          <p:spPr>
            <a:xfrm>
              <a:off x="7525372" y="4060764"/>
              <a:ext cx="1854344" cy="2354491"/>
            </a:xfrm>
            <a:prstGeom prst="rect">
              <a:avLst/>
            </a:prstGeom>
          </p:spPr>
          <p:txBody>
            <a:bodyPr wrap="square" rtlCol="0">
              <a:spAutoFit/>
            </a:bodyPr>
            <a:lstStyle/>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Présentation des résultats du modèle S&amp;OP et les KPIs</a:t>
              </a:r>
            </a:p>
            <a:p>
              <a:pPr marL="171450" indent="-171450">
                <a:buFont typeface="Arial" panose="020B0604020202020204" pitchFamily="34" charset="0"/>
                <a:buChar char="•"/>
              </a:pPr>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Revue des hypothèses et réajustement des résultats selon les derniers mis-à-jour</a:t>
              </a:r>
            </a:p>
            <a:p>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Regrouper les recommandations et les points d’arbitrage et établir l'ordre du jour de la réunion exécutive</a:t>
              </a:r>
            </a:p>
          </p:txBody>
        </p:sp>
        <p:sp>
          <p:nvSpPr>
            <p:cNvPr id="20" name="ZoneTexte 26">
              <a:extLst>
                <a:ext uri="{FF2B5EF4-FFF2-40B4-BE49-F238E27FC236}">
                  <a16:creationId xmlns:a16="http://schemas.microsoft.com/office/drawing/2014/main" id="{3907A609-9883-3282-8115-5CB54B74D6CF}"/>
                </a:ext>
              </a:extLst>
            </p:cNvPr>
            <p:cNvSpPr txBox="1"/>
            <p:nvPr/>
          </p:nvSpPr>
          <p:spPr>
            <a:xfrm>
              <a:off x="9680601" y="4060764"/>
              <a:ext cx="1854344" cy="2031325"/>
            </a:xfrm>
            <a:prstGeom prst="rect">
              <a:avLst/>
            </a:prstGeom>
          </p:spPr>
          <p:txBody>
            <a:bodyPr wrap="square" rtlCol="0">
              <a:spAutoFit/>
            </a:bodyPr>
            <a:lstStyle/>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Examiner les recommandations et prendre des décisions</a:t>
              </a:r>
            </a:p>
            <a:p>
              <a:pPr marL="171450" indent="-171450">
                <a:buFont typeface="Arial" panose="020B0604020202020204" pitchFamily="34" charset="0"/>
                <a:buChar char="•"/>
              </a:pPr>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Trancher sur  les points d’arbitrage</a:t>
              </a:r>
            </a:p>
            <a:p>
              <a:pPr marL="171450" indent="-171450">
                <a:buFont typeface="Arial" panose="020B0604020202020204" pitchFamily="34" charset="0"/>
                <a:buChar char="•"/>
              </a:pPr>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Examiner les KPI</a:t>
              </a:r>
            </a:p>
            <a:p>
              <a:pPr marL="171450" indent="-171450">
                <a:buFont typeface="Arial" panose="020B0604020202020204" pitchFamily="34" charset="0"/>
                <a:buChar char="•"/>
              </a:pPr>
              <a:endParaRPr lang="fr-FR" sz="1050" b="1">
                <a:solidFill>
                  <a:schemeClr val="accent1">
                    <a:lumMod val="50000"/>
                  </a:schemeClr>
                </a:solidFill>
                <a:latin typeface="Gill Sans MT" panose="020B0502020104020203" pitchFamily="34" charset="0"/>
              </a:endParaRPr>
            </a:p>
            <a:p>
              <a:pPr marL="171450" indent="-171450">
                <a:buFont typeface="Arial" panose="020B0604020202020204" pitchFamily="34" charset="0"/>
                <a:buChar char="•"/>
              </a:pPr>
              <a:r>
                <a:rPr lang="fr-FR" sz="1050" b="1">
                  <a:solidFill>
                    <a:schemeClr val="accent1">
                      <a:lumMod val="50000"/>
                    </a:schemeClr>
                  </a:solidFill>
                  <a:latin typeface="Gill Sans MT" panose="020B0502020104020203" pitchFamily="34" charset="0"/>
                </a:rPr>
                <a:t>Effectuer des ajustements et approuver le plan</a:t>
              </a:r>
            </a:p>
          </p:txBody>
        </p:sp>
        <p:grpSp>
          <p:nvGrpSpPr>
            <p:cNvPr id="21" name="Groupe 31">
              <a:extLst>
                <a:ext uri="{FF2B5EF4-FFF2-40B4-BE49-F238E27FC236}">
                  <a16:creationId xmlns:a16="http://schemas.microsoft.com/office/drawing/2014/main" id="{6E8B8910-B653-5D2A-BF98-EF1FDC7E8C24}"/>
                </a:ext>
              </a:extLst>
            </p:cNvPr>
            <p:cNvGrpSpPr/>
            <p:nvPr/>
          </p:nvGrpSpPr>
          <p:grpSpPr>
            <a:xfrm>
              <a:off x="788113" y="1343088"/>
              <a:ext cx="1574800" cy="1516742"/>
              <a:chOff x="812800" y="1297139"/>
              <a:chExt cx="1574800" cy="1516742"/>
            </a:xfrm>
          </p:grpSpPr>
          <p:grpSp>
            <p:nvGrpSpPr>
              <p:cNvPr id="36" name="Groupe 4">
                <a:extLst>
                  <a:ext uri="{FF2B5EF4-FFF2-40B4-BE49-F238E27FC236}">
                    <a16:creationId xmlns:a16="http://schemas.microsoft.com/office/drawing/2014/main" id="{CD00C653-CE93-543F-0A88-61F5C972812D}"/>
                  </a:ext>
                </a:extLst>
              </p:cNvPr>
              <p:cNvGrpSpPr/>
              <p:nvPr/>
            </p:nvGrpSpPr>
            <p:grpSpPr>
              <a:xfrm>
                <a:off x="812800" y="1297139"/>
                <a:ext cx="1574800" cy="1516742"/>
                <a:chOff x="812800" y="1297139"/>
                <a:chExt cx="1574800" cy="1516742"/>
              </a:xfrm>
            </p:grpSpPr>
            <p:sp>
              <p:nvSpPr>
                <p:cNvPr id="38" name="Organigramme : Connecteur 2">
                  <a:extLst>
                    <a:ext uri="{FF2B5EF4-FFF2-40B4-BE49-F238E27FC236}">
                      <a16:creationId xmlns:a16="http://schemas.microsoft.com/office/drawing/2014/main" id="{96DC332D-E712-F250-E18A-EDDAE2DE8250}"/>
                    </a:ext>
                  </a:extLst>
                </p:cNvPr>
                <p:cNvSpPr/>
                <p:nvPr/>
              </p:nvSpPr>
              <p:spPr>
                <a:xfrm>
                  <a:off x="812800" y="1297139"/>
                  <a:ext cx="1574800" cy="1516742"/>
                </a:xfrm>
                <a:prstGeom prst="flowChartConnector">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Gill Sans MT" panose="020B0502020104020203" pitchFamily="34" charset="0"/>
                  </a:endParaRPr>
                </a:p>
              </p:txBody>
            </p:sp>
            <p:sp>
              <p:nvSpPr>
                <p:cNvPr id="39" name="ZoneTexte 3">
                  <a:extLst>
                    <a:ext uri="{FF2B5EF4-FFF2-40B4-BE49-F238E27FC236}">
                      <a16:creationId xmlns:a16="http://schemas.microsoft.com/office/drawing/2014/main" id="{93DD160E-49B0-F435-3A57-E6DAF7B6B5B9}"/>
                    </a:ext>
                  </a:extLst>
                </p:cNvPr>
                <p:cNvSpPr txBox="1"/>
                <p:nvPr/>
              </p:nvSpPr>
              <p:spPr>
                <a:xfrm>
                  <a:off x="1023710" y="2223822"/>
                  <a:ext cx="1219200" cy="338554"/>
                </a:xfrm>
                <a:prstGeom prst="rect">
                  <a:avLst/>
                </a:prstGeom>
                <a:noFill/>
              </p:spPr>
              <p:txBody>
                <a:bodyPr wrap="square" rtlCol="0">
                  <a:spAutoFit/>
                </a:bodyPr>
                <a:lstStyle/>
                <a:p>
                  <a:pPr algn="ctr"/>
                  <a:r>
                    <a:rPr lang="fr-FR" sz="1600" b="1" err="1">
                      <a:solidFill>
                        <a:srgbClr val="3B6BC1"/>
                      </a:solidFill>
                      <a:latin typeface="Gill Sans MT" panose="020B0502020104020203" pitchFamily="34" charset="0"/>
                    </a:rPr>
                    <a:t>Demand</a:t>
                  </a:r>
                  <a:endParaRPr lang="fr-FR" sz="1600" b="1">
                    <a:solidFill>
                      <a:srgbClr val="3B6BC1"/>
                    </a:solidFill>
                    <a:latin typeface="Gill Sans MT" panose="020B0502020104020203" pitchFamily="34" charset="0"/>
                  </a:endParaRPr>
                </a:p>
              </p:txBody>
            </p:sp>
          </p:grpSp>
          <p:pic>
            <p:nvPicPr>
              <p:cNvPr id="37" name="Graphique 28" descr="Graphique à barres avec tendance à la hausse">
                <a:extLst>
                  <a:ext uri="{FF2B5EF4-FFF2-40B4-BE49-F238E27FC236}">
                    <a16:creationId xmlns:a16="http://schemas.microsoft.com/office/drawing/2014/main" id="{B884DA11-B21C-7F46-2A3F-B4B028A21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7882" y="1439753"/>
                <a:ext cx="855890" cy="855890"/>
              </a:xfrm>
              <a:prstGeom prst="rect">
                <a:avLst/>
              </a:prstGeom>
            </p:spPr>
          </p:pic>
        </p:grpSp>
        <p:grpSp>
          <p:nvGrpSpPr>
            <p:cNvPr id="22" name="Groupe 32">
              <a:extLst>
                <a:ext uri="{FF2B5EF4-FFF2-40B4-BE49-F238E27FC236}">
                  <a16:creationId xmlns:a16="http://schemas.microsoft.com/office/drawing/2014/main" id="{F6E45C11-EC85-1196-727C-B005B4E950C4}"/>
                </a:ext>
              </a:extLst>
            </p:cNvPr>
            <p:cNvGrpSpPr/>
            <p:nvPr/>
          </p:nvGrpSpPr>
          <p:grpSpPr>
            <a:xfrm>
              <a:off x="788113" y="3506390"/>
              <a:ext cx="1574800" cy="1516742"/>
              <a:chOff x="812800" y="3354326"/>
              <a:chExt cx="1574800" cy="1516742"/>
            </a:xfrm>
          </p:grpSpPr>
          <p:grpSp>
            <p:nvGrpSpPr>
              <p:cNvPr id="32" name="Groupe 5">
                <a:extLst>
                  <a:ext uri="{FF2B5EF4-FFF2-40B4-BE49-F238E27FC236}">
                    <a16:creationId xmlns:a16="http://schemas.microsoft.com/office/drawing/2014/main" id="{87E98212-6441-138B-C3F5-49F5711E2C07}"/>
                  </a:ext>
                </a:extLst>
              </p:cNvPr>
              <p:cNvGrpSpPr/>
              <p:nvPr/>
            </p:nvGrpSpPr>
            <p:grpSpPr>
              <a:xfrm>
                <a:off x="812800" y="3354326"/>
                <a:ext cx="1574800" cy="1516742"/>
                <a:chOff x="812800" y="963096"/>
                <a:chExt cx="1574800" cy="1516742"/>
              </a:xfrm>
            </p:grpSpPr>
            <p:sp>
              <p:nvSpPr>
                <p:cNvPr id="34" name="Organigramme : Connecteur 6">
                  <a:extLst>
                    <a:ext uri="{FF2B5EF4-FFF2-40B4-BE49-F238E27FC236}">
                      <a16:creationId xmlns:a16="http://schemas.microsoft.com/office/drawing/2014/main" id="{051D18C0-3F6F-B8DE-0E9E-62EA22003888}"/>
                    </a:ext>
                  </a:extLst>
                </p:cNvPr>
                <p:cNvSpPr/>
                <p:nvPr/>
              </p:nvSpPr>
              <p:spPr>
                <a:xfrm>
                  <a:off x="812800" y="963096"/>
                  <a:ext cx="1574800" cy="1516742"/>
                </a:xfrm>
                <a:prstGeom prst="flowChartConnector">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Gill Sans MT" panose="020B0502020104020203" pitchFamily="34" charset="0"/>
                  </a:endParaRPr>
                </a:p>
              </p:txBody>
            </p:sp>
            <p:sp>
              <p:nvSpPr>
                <p:cNvPr id="35" name="ZoneTexte 7">
                  <a:extLst>
                    <a:ext uri="{FF2B5EF4-FFF2-40B4-BE49-F238E27FC236}">
                      <a16:creationId xmlns:a16="http://schemas.microsoft.com/office/drawing/2014/main" id="{4E43D597-9212-BFC7-287A-5DFBC7210DE6}"/>
                    </a:ext>
                  </a:extLst>
                </p:cNvPr>
                <p:cNvSpPr txBox="1"/>
                <p:nvPr/>
              </p:nvSpPr>
              <p:spPr>
                <a:xfrm>
                  <a:off x="990600" y="1874337"/>
                  <a:ext cx="1219200" cy="338554"/>
                </a:xfrm>
                <a:prstGeom prst="rect">
                  <a:avLst/>
                </a:prstGeom>
                <a:noFill/>
              </p:spPr>
              <p:txBody>
                <a:bodyPr wrap="square" rtlCol="0">
                  <a:spAutoFit/>
                </a:bodyPr>
                <a:lstStyle/>
                <a:p>
                  <a:pPr algn="ctr"/>
                  <a:r>
                    <a:rPr lang="fr-FR" sz="1600" b="1">
                      <a:solidFill>
                        <a:srgbClr val="3B6BC1"/>
                      </a:solidFill>
                      <a:latin typeface="Gill Sans MT" panose="020B0502020104020203" pitchFamily="34" charset="0"/>
                    </a:rPr>
                    <a:t>Supply</a:t>
                  </a:r>
                </a:p>
              </p:txBody>
            </p:sp>
          </p:grpSp>
          <p:pic>
            <p:nvPicPr>
              <p:cNvPr id="33" name="Graphique 30" descr="Usine">
                <a:extLst>
                  <a:ext uri="{FF2B5EF4-FFF2-40B4-BE49-F238E27FC236}">
                    <a16:creationId xmlns:a16="http://schemas.microsoft.com/office/drawing/2014/main" id="{43F94074-0C3C-F2D4-7B4A-623F839E74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82" y="3500086"/>
                <a:ext cx="855890" cy="855890"/>
              </a:xfrm>
              <a:prstGeom prst="rect">
                <a:avLst/>
              </a:prstGeom>
            </p:spPr>
          </p:pic>
        </p:grpSp>
        <p:cxnSp>
          <p:nvCxnSpPr>
            <p:cNvPr id="23" name="Connecteur droit 34">
              <a:extLst>
                <a:ext uri="{FF2B5EF4-FFF2-40B4-BE49-F238E27FC236}">
                  <a16:creationId xmlns:a16="http://schemas.microsoft.com/office/drawing/2014/main" id="{182F0C53-7A84-678C-7E9E-7701BA62291B}"/>
                </a:ext>
              </a:extLst>
            </p:cNvPr>
            <p:cNvCxnSpPr>
              <a:cxnSpLocks/>
              <a:stCxn id="34" idx="0"/>
              <a:endCxn id="38" idx="4"/>
            </p:cNvCxnSpPr>
            <p:nvPr/>
          </p:nvCxnSpPr>
          <p:spPr>
            <a:xfrm flipV="1">
              <a:off x="1575513" y="2859830"/>
              <a:ext cx="0" cy="64656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4" name="Connecteur droit 36">
              <a:extLst>
                <a:ext uri="{FF2B5EF4-FFF2-40B4-BE49-F238E27FC236}">
                  <a16:creationId xmlns:a16="http://schemas.microsoft.com/office/drawing/2014/main" id="{14346D69-5AD7-9106-AF7D-1AC82951B905}"/>
                </a:ext>
              </a:extLst>
            </p:cNvPr>
            <p:cNvCxnSpPr>
              <a:cxnSpLocks/>
              <a:endCxn id="46" idx="2"/>
            </p:cNvCxnSpPr>
            <p:nvPr/>
          </p:nvCxnSpPr>
          <p:spPr>
            <a:xfrm>
              <a:off x="1575513" y="3148821"/>
              <a:ext cx="1668714" cy="1394"/>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Organigramme : Fusion 39">
              <a:extLst>
                <a:ext uri="{FF2B5EF4-FFF2-40B4-BE49-F238E27FC236}">
                  <a16:creationId xmlns:a16="http://schemas.microsoft.com/office/drawing/2014/main" id="{0CC0035E-6E69-C457-A9EB-6B36E5D5C99A}"/>
                </a:ext>
              </a:extLst>
            </p:cNvPr>
            <p:cNvSpPr/>
            <p:nvPr/>
          </p:nvSpPr>
          <p:spPr>
            <a:xfrm rot="16200000">
              <a:off x="4887545" y="3012378"/>
              <a:ext cx="471714" cy="239485"/>
            </a:xfrm>
            <a:prstGeom prst="flowChartMerg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Gill Sans MT" panose="020B0502020104020203" pitchFamily="34" charset="0"/>
              </a:endParaRPr>
            </a:p>
          </p:txBody>
        </p:sp>
        <p:sp>
          <p:nvSpPr>
            <p:cNvPr id="30" name="Organigramme : Fusion 40">
              <a:extLst>
                <a:ext uri="{FF2B5EF4-FFF2-40B4-BE49-F238E27FC236}">
                  <a16:creationId xmlns:a16="http://schemas.microsoft.com/office/drawing/2014/main" id="{7A79F858-4FB6-F3B9-9852-7A5A32270749}"/>
                </a:ext>
              </a:extLst>
            </p:cNvPr>
            <p:cNvSpPr/>
            <p:nvPr/>
          </p:nvSpPr>
          <p:spPr>
            <a:xfrm rot="16200000">
              <a:off x="7019971" y="3012378"/>
              <a:ext cx="471714" cy="239485"/>
            </a:xfrm>
            <a:prstGeom prst="flowChartMerg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Gill Sans MT" panose="020B0502020104020203" pitchFamily="34" charset="0"/>
              </a:endParaRPr>
            </a:p>
          </p:txBody>
        </p:sp>
        <p:sp>
          <p:nvSpPr>
            <p:cNvPr id="31" name="Organigramme : Fusion 41">
              <a:extLst>
                <a:ext uri="{FF2B5EF4-FFF2-40B4-BE49-F238E27FC236}">
                  <a16:creationId xmlns:a16="http://schemas.microsoft.com/office/drawing/2014/main" id="{04F29E9E-AA88-A51E-3B6D-736D94DC8D05}"/>
                </a:ext>
              </a:extLst>
            </p:cNvPr>
            <p:cNvSpPr/>
            <p:nvPr/>
          </p:nvSpPr>
          <p:spPr>
            <a:xfrm rot="16200000">
              <a:off x="9143859" y="3012380"/>
              <a:ext cx="471714" cy="239485"/>
            </a:xfrm>
            <a:prstGeom prst="flowChartMerg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Gill Sans MT" panose="020B0502020104020203" pitchFamily="34" charset="0"/>
              </a:endParaRPr>
            </a:p>
          </p:txBody>
        </p:sp>
      </p:grpSp>
      <p:grpSp>
        <p:nvGrpSpPr>
          <p:cNvPr id="49" name="Groupe 1">
            <a:extLst>
              <a:ext uri="{FF2B5EF4-FFF2-40B4-BE49-F238E27FC236}">
                <a16:creationId xmlns:a16="http://schemas.microsoft.com/office/drawing/2014/main" id="{012B5C5B-1A33-3B00-1715-27DA5E04F8C6}"/>
              </a:ext>
            </a:extLst>
          </p:cNvPr>
          <p:cNvGrpSpPr/>
          <p:nvPr/>
        </p:nvGrpSpPr>
        <p:grpSpPr>
          <a:xfrm>
            <a:off x="2160286" y="373059"/>
            <a:ext cx="7693537" cy="691247"/>
            <a:chOff x="2160286" y="373059"/>
            <a:chExt cx="7693537" cy="691247"/>
          </a:xfrm>
        </p:grpSpPr>
        <p:grpSp>
          <p:nvGrpSpPr>
            <p:cNvPr id="50" name="Groupe 50">
              <a:extLst>
                <a:ext uri="{FF2B5EF4-FFF2-40B4-BE49-F238E27FC236}">
                  <a16:creationId xmlns:a16="http://schemas.microsoft.com/office/drawing/2014/main" id="{A9CE372F-355E-36E7-3BF7-5F706A924476}"/>
                </a:ext>
              </a:extLst>
            </p:cNvPr>
            <p:cNvGrpSpPr/>
            <p:nvPr/>
          </p:nvGrpSpPr>
          <p:grpSpPr>
            <a:xfrm>
              <a:off x="2160286" y="373059"/>
              <a:ext cx="6833786" cy="691247"/>
              <a:chOff x="2160286" y="373059"/>
              <a:chExt cx="6833786" cy="691247"/>
            </a:xfrm>
          </p:grpSpPr>
          <p:grpSp>
            <p:nvGrpSpPr>
              <p:cNvPr id="52" name="Groupe 51">
                <a:extLst>
                  <a:ext uri="{FF2B5EF4-FFF2-40B4-BE49-F238E27FC236}">
                    <a16:creationId xmlns:a16="http://schemas.microsoft.com/office/drawing/2014/main" id="{18E371A5-2A6E-A373-D446-C68E3ECC69D0}"/>
                  </a:ext>
                </a:extLst>
              </p:cNvPr>
              <p:cNvGrpSpPr/>
              <p:nvPr/>
            </p:nvGrpSpPr>
            <p:grpSpPr>
              <a:xfrm>
                <a:off x="3046203" y="728752"/>
                <a:ext cx="5947869" cy="335554"/>
                <a:chOff x="2452561" y="722435"/>
                <a:chExt cx="5947869" cy="335554"/>
              </a:xfrm>
            </p:grpSpPr>
            <p:cxnSp>
              <p:nvCxnSpPr>
                <p:cNvPr id="54" name="Connecteur droit 54">
                  <a:extLst>
                    <a:ext uri="{FF2B5EF4-FFF2-40B4-BE49-F238E27FC236}">
                      <a16:creationId xmlns:a16="http://schemas.microsoft.com/office/drawing/2014/main" id="{D4D98095-3AD8-1DCF-3000-AC1B29E2F39C}"/>
                    </a:ext>
                  </a:extLst>
                </p:cNvPr>
                <p:cNvCxnSpPr>
                  <a:cxnSpLocks/>
                  <a:stCxn id="55" idx="6"/>
                  <a:endCxn id="56" idx="2"/>
                </p:cNvCxnSpPr>
                <p:nvPr/>
              </p:nvCxnSpPr>
              <p:spPr>
                <a:xfrm flipV="1">
                  <a:off x="2830561" y="887054"/>
                  <a:ext cx="5191869" cy="6317"/>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5" name="Ellipse 55">
                  <a:extLst>
                    <a:ext uri="{FF2B5EF4-FFF2-40B4-BE49-F238E27FC236}">
                      <a16:creationId xmlns:a16="http://schemas.microsoft.com/office/drawing/2014/main" id="{87580176-EE6A-36CF-FC02-D9B6C26E1852}"/>
                    </a:ext>
                  </a:extLst>
                </p:cNvPr>
                <p:cNvSpPr>
                  <a:spLocks noChangeAspect="1"/>
                </p:cNvSpPr>
                <p:nvPr/>
              </p:nvSpPr>
              <p:spPr>
                <a:xfrm>
                  <a:off x="2452561" y="728752"/>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56" name="Ellipse 56">
                  <a:extLst>
                    <a:ext uri="{FF2B5EF4-FFF2-40B4-BE49-F238E27FC236}">
                      <a16:creationId xmlns:a16="http://schemas.microsoft.com/office/drawing/2014/main" id="{D3D2AC81-1484-5B00-08E6-DE684E2DBA1F}"/>
                    </a:ext>
                  </a:extLst>
                </p:cNvPr>
                <p:cNvSpPr>
                  <a:spLocks noChangeAspect="1"/>
                </p:cNvSpPr>
                <p:nvPr/>
              </p:nvSpPr>
              <p:spPr>
                <a:xfrm>
                  <a:off x="8022430" y="722435"/>
                  <a:ext cx="378000" cy="329237"/>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57">
                  <a:extLst>
                    <a:ext uri="{FF2B5EF4-FFF2-40B4-BE49-F238E27FC236}">
                      <a16:creationId xmlns:a16="http://schemas.microsoft.com/office/drawing/2014/main" id="{20C71F0C-5EC2-5578-8B91-DC2C3E49D7AA}"/>
                    </a:ext>
                  </a:extLst>
                </p:cNvPr>
                <p:cNvCxnSpPr>
                  <a:cxnSpLocks/>
                  <a:stCxn id="55" idx="6"/>
                </p:cNvCxnSpPr>
                <p:nvPr/>
              </p:nvCxnSpPr>
              <p:spPr>
                <a:xfrm flipV="1">
                  <a:off x="2830561" y="887054"/>
                  <a:ext cx="2671797" cy="6317"/>
                </a:xfrm>
                <a:prstGeom prst="line">
                  <a:avLst/>
                </a:prstGeom>
                <a:solidFill>
                  <a:srgbClr val="4CB479"/>
                </a:solidFill>
                <a:ln w="28575">
                  <a:solidFill>
                    <a:srgbClr val="4CB479"/>
                  </a:solidFill>
                </a:ln>
              </p:spPr>
              <p:style>
                <a:lnRef idx="1">
                  <a:schemeClr val="accent1"/>
                </a:lnRef>
                <a:fillRef idx="0">
                  <a:schemeClr val="accent1"/>
                </a:fillRef>
                <a:effectRef idx="0">
                  <a:schemeClr val="accent1"/>
                </a:effectRef>
                <a:fontRef idx="minor">
                  <a:schemeClr val="tx1"/>
                </a:fontRef>
              </p:style>
            </p:cxnSp>
          </p:grpSp>
          <p:sp>
            <p:nvSpPr>
              <p:cNvPr id="53" name="ZoneTexte 52">
                <a:extLst>
                  <a:ext uri="{FF2B5EF4-FFF2-40B4-BE49-F238E27FC236}">
                    <a16:creationId xmlns:a16="http://schemas.microsoft.com/office/drawing/2014/main" id="{A8EEF43A-3D13-7280-3BDD-1AC6D61C371D}"/>
                  </a:ext>
                </a:extLst>
              </p:cNvPr>
              <p:cNvSpPr txBox="1"/>
              <p:nvPr/>
            </p:nvSpPr>
            <p:spPr>
              <a:xfrm>
                <a:off x="2160286" y="373059"/>
                <a:ext cx="2108911" cy="369332"/>
              </a:xfrm>
              <a:prstGeom prst="rect">
                <a:avLst/>
              </a:prstGeom>
              <a:noFill/>
            </p:spPr>
            <p:txBody>
              <a:bodyPr wrap="none" rtlCol="0">
                <a:spAutoFit/>
              </a:bodyPr>
              <a:lstStyle/>
              <a:p>
                <a:r>
                  <a:rPr lang="fr-FR" b="1">
                    <a:solidFill>
                      <a:srgbClr val="4CB479"/>
                    </a:solidFill>
                    <a:latin typeface="Gill Sans MT" panose="020B0502020104020203" pitchFamily="34" charset="77"/>
                  </a:rPr>
                  <a:t>Processus typique</a:t>
                </a:r>
              </a:p>
            </p:txBody>
          </p:sp>
        </p:grpSp>
        <p:sp>
          <p:nvSpPr>
            <p:cNvPr id="51" name="ZoneTexte 66">
              <a:extLst>
                <a:ext uri="{FF2B5EF4-FFF2-40B4-BE49-F238E27FC236}">
                  <a16:creationId xmlns:a16="http://schemas.microsoft.com/office/drawing/2014/main" id="{1EE8583B-613A-A6F1-FC2C-25371A47BDAB}"/>
                </a:ext>
              </a:extLst>
            </p:cNvPr>
            <p:cNvSpPr txBox="1"/>
            <p:nvPr/>
          </p:nvSpPr>
          <p:spPr>
            <a:xfrm>
              <a:off x="7753568" y="387262"/>
              <a:ext cx="2100255" cy="369332"/>
            </a:xfrm>
            <a:prstGeom prst="rect">
              <a:avLst/>
            </a:prstGeom>
            <a:noFill/>
          </p:spPr>
          <p:txBody>
            <a:bodyPr wrap="none" rtlCol="0">
              <a:spAutoFit/>
            </a:bodyPr>
            <a:lstStyle/>
            <a:p>
              <a:r>
                <a:rPr lang="fr-FR" b="1">
                  <a:solidFill>
                    <a:srgbClr val="D6DCE5"/>
                  </a:solidFill>
                  <a:latin typeface="Gill Sans MT" panose="020B0502020104020203" pitchFamily="34" charset="77"/>
                </a:rPr>
                <a:t>Processus adapté </a:t>
              </a:r>
            </a:p>
          </p:txBody>
        </p:sp>
      </p:grpSp>
      <p:sp>
        <p:nvSpPr>
          <p:cNvPr id="66" name="Triangle 135">
            <a:extLst>
              <a:ext uri="{FF2B5EF4-FFF2-40B4-BE49-F238E27FC236}">
                <a16:creationId xmlns:a16="http://schemas.microsoft.com/office/drawing/2014/main" id="{30D5A315-3B7D-EE2A-910A-9EACB2F08F08}"/>
              </a:ext>
            </a:extLst>
          </p:cNvPr>
          <p:cNvSpPr/>
          <p:nvPr/>
        </p:nvSpPr>
        <p:spPr>
          <a:xfrm rot="8214943" flipV="1">
            <a:off x="11901069" y="1579921"/>
            <a:ext cx="2014710" cy="3633963"/>
          </a:xfrm>
          <a:prstGeom prst="triangle">
            <a:avLst>
              <a:gd name="adj" fmla="val 53006"/>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Triangle 136">
            <a:extLst>
              <a:ext uri="{FF2B5EF4-FFF2-40B4-BE49-F238E27FC236}">
                <a16:creationId xmlns:a16="http://schemas.microsoft.com/office/drawing/2014/main" id="{5FD82F65-12C7-3C97-A791-9D6118C03E2D}"/>
              </a:ext>
            </a:extLst>
          </p:cNvPr>
          <p:cNvSpPr/>
          <p:nvPr/>
        </p:nvSpPr>
        <p:spPr>
          <a:xfrm rot="1882868" flipV="1">
            <a:off x="11651827" y="231055"/>
            <a:ext cx="1538758" cy="3796381"/>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 name="Group 2">
            <a:extLst>
              <a:ext uri="{FF2B5EF4-FFF2-40B4-BE49-F238E27FC236}">
                <a16:creationId xmlns:a16="http://schemas.microsoft.com/office/drawing/2014/main" id="{BF1AF13A-5BE1-98FD-26E4-418CC2F06806}"/>
              </a:ext>
            </a:extLst>
          </p:cNvPr>
          <p:cNvGrpSpPr/>
          <p:nvPr/>
        </p:nvGrpSpPr>
        <p:grpSpPr>
          <a:xfrm>
            <a:off x="-89" y="-21546"/>
            <a:ext cx="12195097" cy="379528"/>
            <a:chOff x="-89" y="-2496"/>
            <a:chExt cx="12195097" cy="379528"/>
          </a:xfrm>
        </p:grpSpPr>
        <p:grpSp>
          <p:nvGrpSpPr>
            <p:cNvPr id="4" name="Group 3">
              <a:extLst>
                <a:ext uri="{FF2B5EF4-FFF2-40B4-BE49-F238E27FC236}">
                  <a16:creationId xmlns:a16="http://schemas.microsoft.com/office/drawing/2014/main" id="{758C98F9-80CE-BEE0-D4F9-A90A04F93ADF}"/>
                </a:ext>
              </a:extLst>
            </p:cNvPr>
            <p:cNvGrpSpPr/>
            <p:nvPr/>
          </p:nvGrpSpPr>
          <p:grpSpPr>
            <a:xfrm>
              <a:off x="-89" y="-2496"/>
              <a:ext cx="9523346" cy="379528"/>
              <a:chOff x="-89" y="-2496"/>
              <a:chExt cx="9523346" cy="379528"/>
            </a:xfrm>
          </p:grpSpPr>
          <p:sp>
            <p:nvSpPr>
              <p:cNvPr id="6" name="Rectangle 5">
                <a:extLst>
                  <a:ext uri="{FF2B5EF4-FFF2-40B4-BE49-F238E27FC236}">
                    <a16:creationId xmlns:a16="http://schemas.microsoft.com/office/drawing/2014/main" id="{3C7A8AF4-7410-FAA0-D1C7-AD03D23994B3}"/>
                  </a:ext>
                </a:extLst>
              </p:cNvPr>
              <p:cNvSpPr/>
              <p:nvPr/>
            </p:nvSpPr>
            <p:spPr>
              <a:xfrm>
                <a:off x="-89" y="-2496"/>
                <a:ext cx="2436451"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Processus S&amp;OP</a:t>
                </a:r>
              </a:p>
            </p:txBody>
          </p:sp>
          <p:sp>
            <p:nvSpPr>
              <p:cNvPr id="7" name="Rectangle 6">
                <a:extLst>
                  <a:ext uri="{FF2B5EF4-FFF2-40B4-BE49-F238E27FC236}">
                    <a16:creationId xmlns:a16="http://schemas.microsoft.com/office/drawing/2014/main" id="{C8E12346-B347-C02C-D775-68240A6D6AC2}"/>
                  </a:ext>
                </a:extLst>
              </p:cNvPr>
              <p:cNvSpPr/>
              <p:nvPr/>
            </p:nvSpPr>
            <p:spPr>
              <a:xfrm>
                <a:off x="2440309" y="-2496"/>
                <a:ext cx="167990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march</a:t>
                </a:r>
                <a:r>
                  <a:rPr lang="fr-FR">
                    <a:solidFill>
                      <a:srgbClr val="3FA762"/>
                    </a:solidFill>
                    <a:latin typeface="Gill Sans MT" panose="020B0502020104020203" pitchFamily="34" charset="0"/>
                    <a:cs typeface="Times New Roman" panose="02020603050405020304" pitchFamily="18" charset="0"/>
                  </a:rPr>
                  <a:t>é</a:t>
                </a:r>
                <a:endParaRPr lang="en-US">
                  <a:solidFill>
                    <a:srgbClr val="3FA762"/>
                  </a:solidFill>
                  <a:latin typeface="Gill Sans MT" panose="020B0502020104020203"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C28B0600-9672-C56D-1CDA-E4551B0D6748}"/>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9" name="Rectangle 8">
                <a:extLst>
                  <a:ext uri="{FF2B5EF4-FFF2-40B4-BE49-F238E27FC236}">
                    <a16:creationId xmlns:a16="http://schemas.microsoft.com/office/drawing/2014/main" id="{5829D29C-17DE-594B-B9D9-3EF0E4F77B51}"/>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25" name="Rectangle 24">
                <a:extLst>
                  <a:ext uri="{FF2B5EF4-FFF2-40B4-BE49-F238E27FC236}">
                    <a16:creationId xmlns:a16="http://schemas.microsoft.com/office/drawing/2014/main" id="{50F92C40-DFCA-46C4-26A9-80B9D907927E}"/>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5" name="Rectangle 4">
              <a:extLst>
                <a:ext uri="{FF2B5EF4-FFF2-40B4-BE49-F238E27FC236}">
                  <a16:creationId xmlns:a16="http://schemas.microsoft.com/office/drawing/2014/main" id="{57521F4D-F50F-CDA4-C792-E4828B02411A}"/>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
        <p:nvSpPr>
          <p:cNvPr id="26" name="Espace réservé du numéro de diapositive 9">
            <a:extLst>
              <a:ext uri="{FF2B5EF4-FFF2-40B4-BE49-F238E27FC236}">
                <a16:creationId xmlns:a16="http://schemas.microsoft.com/office/drawing/2014/main" id="{8936CDDD-919E-ECFC-7BE6-76974E8752D9}"/>
              </a:ext>
            </a:extLst>
          </p:cNvPr>
          <p:cNvSpPr txBox="1">
            <a:spLocks/>
          </p:cNvSpPr>
          <p:nvPr/>
        </p:nvSpPr>
        <p:spPr>
          <a:xfrm>
            <a:off x="8647442"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13</a:t>
            </a:r>
          </a:p>
        </p:txBody>
      </p:sp>
    </p:spTree>
    <p:extLst>
      <p:ext uri="{BB962C8B-B14F-4D97-AF65-F5344CB8AC3E}">
        <p14:creationId xmlns:p14="http://schemas.microsoft.com/office/powerpoint/2010/main" val="52000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14</a:t>
            </a:r>
          </a:p>
        </p:txBody>
      </p:sp>
      <p:grpSp>
        <p:nvGrpSpPr>
          <p:cNvPr id="77" name="Group 76">
            <a:extLst>
              <a:ext uri="{FF2B5EF4-FFF2-40B4-BE49-F238E27FC236}">
                <a16:creationId xmlns:a16="http://schemas.microsoft.com/office/drawing/2014/main" id="{CE788801-D1FC-4A99-F963-D9E32AE86880}"/>
              </a:ext>
            </a:extLst>
          </p:cNvPr>
          <p:cNvGrpSpPr/>
          <p:nvPr/>
        </p:nvGrpSpPr>
        <p:grpSpPr>
          <a:xfrm>
            <a:off x="667863" y="904577"/>
            <a:ext cx="10501374" cy="5319547"/>
            <a:chOff x="920049" y="846521"/>
            <a:chExt cx="10501374" cy="5319547"/>
          </a:xfrm>
        </p:grpSpPr>
        <p:grpSp>
          <p:nvGrpSpPr>
            <p:cNvPr id="30" name="Groupe 2">
              <a:extLst>
                <a:ext uri="{FF2B5EF4-FFF2-40B4-BE49-F238E27FC236}">
                  <a16:creationId xmlns:a16="http://schemas.microsoft.com/office/drawing/2014/main" id="{7C4AE79F-4552-F98A-330F-0740CA76114D}"/>
                </a:ext>
              </a:extLst>
            </p:cNvPr>
            <p:cNvGrpSpPr/>
            <p:nvPr/>
          </p:nvGrpSpPr>
          <p:grpSpPr>
            <a:xfrm>
              <a:off x="920049" y="2072446"/>
              <a:ext cx="7672391" cy="3842086"/>
              <a:chOff x="1998093" y="2083073"/>
              <a:chExt cx="6575807" cy="3166359"/>
            </a:xfrm>
          </p:grpSpPr>
          <p:sp>
            <p:nvSpPr>
              <p:cNvPr id="31" name="Google Shape;185;p20">
                <a:extLst>
                  <a:ext uri="{FF2B5EF4-FFF2-40B4-BE49-F238E27FC236}">
                    <a16:creationId xmlns:a16="http://schemas.microsoft.com/office/drawing/2014/main" id="{5A6B96A5-C5BD-A3FE-65C6-279CF32B55C1}"/>
                  </a:ext>
                </a:extLst>
              </p:cNvPr>
              <p:cNvSpPr/>
              <p:nvPr/>
            </p:nvSpPr>
            <p:spPr>
              <a:xfrm>
                <a:off x="7136851" y="2083082"/>
                <a:ext cx="1437049" cy="2691835"/>
              </a:xfrm>
              <a:custGeom>
                <a:avLst/>
                <a:gdLst/>
                <a:ahLst/>
                <a:cxnLst/>
                <a:rect l="l" t="t" r="r" b="b"/>
                <a:pathLst>
                  <a:path w="61590" h="139059" extrusionOk="0">
                    <a:moveTo>
                      <a:pt x="0" y="0"/>
                    </a:moveTo>
                    <a:lnTo>
                      <a:pt x="18384" y="38"/>
                    </a:lnTo>
                    <a:lnTo>
                      <a:pt x="61590" y="70496"/>
                    </a:lnTo>
                    <a:lnTo>
                      <a:pt x="18381" y="139059"/>
                    </a:lnTo>
                    <a:lnTo>
                      <a:pt x="15" y="139035"/>
                    </a:lnTo>
                    <a:lnTo>
                      <a:pt x="43099" y="70496"/>
                    </a:lnTo>
                    <a:close/>
                  </a:path>
                </a:pathLst>
              </a:custGeom>
              <a:solidFill>
                <a:schemeClr val="accent3"/>
              </a:solidFill>
              <a:ln w="9525" cap="flat" cmpd="sng">
                <a:solidFill>
                  <a:srgbClr val="EEEEEE"/>
                </a:solidFill>
                <a:prstDash val="solid"/>
                <a:round/>
                <a:headEnd type="none" w="med" len="med"/>
                <a:tailEnd type="none" w="med" len="med"/>
              </a:ln>
            </p:spPr>
            <p:txBody>
              <a:bodyPr/>
              <a:lstStyle/>
              <a:p>
                <a:endParaRPr lang="fr-FR"/>
              </a:p>
            </p:txBody>
          </p:sp>
          <p:sp>
            <p:nvSpPr>
              <p:cNvPr id="32" name="Google Shape;187;p20">
                <a:extLst>
                  <a:ext uri="{FF2B5EF4-FFF2-40B4-BE49-F238E27FC236}">
                    <a16:creationId xmlns:a16="http://schemas.microsoft.com/office/drawing/2014/main" id="{E96A1F6D-EB1B-F689-08BF-C18D4B45A3DD}"/>
                  </a:ext>
                </a:extLst>
              </p:cNvPr>
              <p:cNvSpPr/>
              <p:nvPr/>
            </p:nvSpPr>
            <p:spPr>
              <a:xfrm>
                <a:off x="2042500" y="2768943"/>
                <a:ext cx="6071491" cy="672952"/>
              </a:xfrm>
              <a:custGeom>
                <a:avLst/>
                <a:gdLst>
                  <a:gd name="connsiteX0" fmla="*/ 0 w 259901"/>
                  <a:gd name="connsiteY0" fmla="*/ 13 h 17464"/>
                  <a:gd name="connsiteX1" fmla="*/ 32 w 259901"/>
                  <a:gd name="connsiteY1" fmla="*/ 17403 h 17464"/>
                  <a:gd name="connsiteX2" fmla="*/ 259901 w 259901"/>
                  <a:gd name="connsiteY2" fmla="*/ 17464 h 17464"/>
                  <a:gd name="connsiteX3" fmla="*/ 239445 w 259901"/>
                  <a:gd name="connsiteY3" fmla="*/ 0 h 17464"/>
                  <a:gd name="connsiteX4" fmla="*/ 0 w 259901"/>
                  <a:gd name="connsiteY4" fmla="*/ 13 h 17464"/>
                  <a:gd name="connsiteX0" fmla="*/ 0 w 260216"/>
                  <a:gd name="connsiteY0" fmla="*/ 13 h 17432"/>
                  <a:gd name="connsiteX1" fmla="*/ 32 w 260216"/>
                  <a:gd name="connsiteY1" fmla="*/ 17403 h 17432"/>
                  <a:gd name="connsiteX2" fmla="*/ 260216 w 260216"/>
                  <a:gd name="connsiteY2" fmla="*/ 17432 h 17432"/>
                  <a:gd name="connsiteX3" fmla="*/ 239445 w 260216"/>
                  <a:gd name="connsiteY3" fmla="*/ 0 h 17432"/>
                  <a:gd name="connsiteX4" fmla="*/ 0 w 260216"/>
                  <a:gd name="connsiteY4" fmla="*/ 13 h 1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16" h="17432" extrusionOk="0">
                    <a:moveTo>
                      <a:pt x="0" y="13"/>
                    </a:moveTo>
                    <a:cubicBezTo>
                      <a:pt x="11" y="5810"/>
                      <a:pt x="21" y="11606"/>
                      <a:pt x="32" y="17403"/>
                    </a:cubicBezTo>
                    <a:lnTo>
                      <a:pt x="260216" y="17432"/>
                    </a:lnTo>
                    <a:lnTo>
                      <a:pt x="239445" y="0"/>
                    </a:lnTo>
                    <a:lnTo>
                      <a:pt x="0" y="13"/>
                    </a:lnTo>
                    <a:close/>
                  </a:path>
                </a:pathLst>
              </a:custGeom>
              <a:solidFill>
                <a:srgbClr val="EBEBEB"/>
              </a:solidFill>
              <a:ln w="9525" cap="flat" cmpd="sng">
                <a:solidFill>
                  <a:srgbClr val="FFFFFF"/>
                </a:solidFill>
                <a:prstDash val="solid"/>
                <a:round/>
                <a:headEnd type="none" w="med" len="med"/>
                <a:tailEnd type="none" w="med" len="med"/>
              </a:ln>
            </p:spPr>
            <p:txBody>
              <a:bodyPr/>
              <a:lstStyle/>
              <a:p>
                <a:endParaRPr lang="fr-FR"/>
              </a:p>
            </p:txBody>
          </p:sp>
          <p:sp>
            <p:nvSpPr>
              <p:cNvPr id="33" name="Google Shape;189;p20">
                <a:extLst>
                  <a:ext uri="{FF2B5EF4-FFF2-40B4-BE49-F238E27FC236}">
                    <a16:creationId xmlns:a16="http://schemas.microsoft.com/office/drawing/2014/main" id="{0210B1E1-B583-73FD-5D65-0B83D6C92551}"/>
                  </a:ext>
                </a:extLst>
              </p:cNvPr>
              <p:cNvSpPr/>
              <p:nvPr/>
            </p:nvSpPr>
            <p:spPr>
              <a:xfrm>
                <a:off x="2042501" y="2083073"/>
                <a:ext cx="5582464" cy="683196"/>
              </a:xfrm>
              <a:custGeom>
                <a:avLst/>
                <a:gdLst>
                  <a:gd name="connsiteX0" fmla="*/ 0 w 238732"/>
                  <a:gd name="connsiteY0" fmla="*/ 0 h 17574"/>
                  <a:gd name="connsiteX1" fmla="*/ 29 w 238732"/>
                  <a:gd name="connsiteY1" fmla="*/ 17390 h 17574"/>
                  <a:gd name="connsiteX2" fmla="*/ 238732 w 238732"/>
                  <a:gd name="connsiteY2" fmla="*/ 17574 h 17574"/>
                  <a:gd name="connsiteX3" fmla="*/ 218047 w 238732"/>
                  <a:gd name="connsiteY3" fmla="*/ 60 h 17574"/>
                  <a:gd name="connsiteX4" fmla="*/ 0 w 238732"/>
                  <a:gd name="connsiteY4" fmla="*/ 0 h 17574"/>
                  <a:gd name="connsiteX0" fmla="*/ 0 w 239152"/>
                  <a:gd name="connsiteY0" fmla="*/ 0 h 17574"/>
                  <a:gd name="connsiteX1" fmla="*/ 29 w 239152"/>
                  <a:gd name="connsiteY1" fmla="*/ 17390 h 17574"/>
                  <a:gd name="connsiteX2" fmla="*/ 239152 w 239152"/>
                  <a:gd name="connsiteY2" fmla="*/ 17574 h 17574"/>
                  <a:gd name="connsiteX3" fmla="*/ 218047 w 239152"/>
                  <a:gd name="connsiteY3" fmla="*/ 60 h 17574"/>
                  <a:gd name="connsiteX4" fmla="*/ 0 w 239152"/>
                  <a:gd name="connsiteY4" fmla="*/ 0 h 17574"/>
                  <a:gd name="connsiteX0" fmla="*/ 0 w 239047"/>
                  <a:gd name="connsiteY0" fmla="*/ 0 h 17605"/>
                  <a:gd name="connsiteX1" fmla="*/ 29 w 239047"/>
                  <a:gd name="connsiteY1" fmla="*/ 17390 h 17605"/>
                  <a:gd name="connsiteX2" fmla="*/ 239047 w 239047"/>
                  <a:gd name="connsiteY2" fmla="*/ 17605 h 17605"/>
                  <a:gd name="connsiteX3" fmla="*/ 218047 w 239047"/>
                  <a:gd name="connsiteY3" fmla="*/ 60 h 17605"/>
                  <a:gd name="connsiteX4" fmla="*/ 0 w 239047"/>
                  <a:gd name="connsiteY4" fmla="*/ 0 h 17605"/>
                  <a:gd name="connsiteX0" fmla="*/ 0 w 239257"/>
                  <a:gd name="connsiteY0" fmla="*/ 0 h 17605"/>
                  <a:gd name="connsiteX1" fmla="*/ 29 w 239257"/>
                  <a:gd name="connsiteY1" fmla="*/ 17390 h 17605"/>
                  <a:gd name="connsiteX2" fmla="*/ 239257 w 239257"/>
                  <a:gd name="connsiteY2" fmla="*/ 17605 h 17605"/>
                  <a:gd name="connsiteX3" fmla="*/ 218047 w 239257"/>
                  <a:gd name="connsiteY3" fmla="*/ 60 h 17605"/>
                  <a:gd name="connsiteX4" fmla="*/ 0 w 239257"/>
                  <a:gd name="connsiteY4" fmla="*/ 0 h 17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57" h="17605" extrusionOk="0">
                    <a:moveTo>
                      <a:pt x="0" y="0"/>
                    </a:moveTo>
                    <a:cubicBezTo>
                      <a:pt x="10" y="5797"/>
                      <a:pt x="19" y="11593"/>
                      <a:pt x="29" y="17390"/>
                    </a:cubicBezTo>
                    <a:lnTo>
                      <a:pt x="239257" y="17605"/>
                    </a:lnTo>
                    <a:lnTo>
                      <a:pt x="218047" y="60"/>
                    </a:lnTo>
                    <a:lnTo>
                      <a:pt x="0" y="0"/>
                    </a:lnTo>
                    <a:close/>
                  </a:path>
                </a:pathLst>
              </a:custGeom>
              <a:solidFill>
                <a:srgbClr val="EBEBEB"/>
              </a:solidFill>
              <a:ln w="9525" cap="flat" cmpd="sng">
                <a:solidFill>
                  <a:srgbClr val="FFFFFF"/>
                </a:solidFill>
                <a:prstDash val="solid"/>
                <a:round/>
                <a:headEnd type="none" w="med" len="med"/>
                <a:tailEnd type="none" w="med" len="med"/>
              </a:ln>
            </p:spPr>
            <p:txBody>
              <a:bodyPr/>
              <a:lstStyle/>
              <a:p>
                <a:endParaRPr lang="fr-FR"/>
              </a:p>
            </p:txBody>
          </p:sp>
          <p:sp>
            <p:nvSpPr>
              <p:cNvPr id="34" name="Google Shape;190;p20">
                <a:extLst>
                  <a:ext uri="{FF2B5EF4-FFF2-40B4-BE49-F238E27FC236}">
                    <a16:creationId xmlns:a16="http://schemas.microsoft.com/office/drawing/2014/main" id="{75994335-B875-1DC7-5E8A-88C89C27F005}"/>
                  </a:ext>
                </a:extLst>
              </p:cNvPr>
              <p:cNvSpPr/>
              <p:nvPr/>
            </p:nvSpPr>
            <p:spPr>
              <a:xfrm>
                <a:off x="2054072" y="3448532"/>
                <a:ext cx="1711138" cy="1325400"/>
              </a:xfrm>
              <a:prstGeom prst="rect">
                <a:avLst/>
              </a:prstGeom>
              <a:solidFill>
                <a:schemeClr val="accent5">
                  <a:lumMod val="20000"/>
                  <a:lumOff val="80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Gill Sans MT" panose="020B0502020104020203" pitchFamily="34" charset="0"/>
                  <a:cs typeface="Arial"/>
                  <a:sym typeface="Arial"/>
                </a:endParaRPr>
              </a:p>
            </p:txBody>
          </p:sp>
          <p:sp>
            <p:nvSpPr>
              <p:cNvPr id="35" name="Google Shape;192;p20">
                <a:extLst>
                  <a:ext uri="{FF2B5EF4-FFF2-40B4-BE49-F238E27FC236}">
                    <a16:creationId xmlns:a16="http://schemas.microsoft.com/office/drawing/2014/main" id="{756BCEA5-AA20-D946-0A57-FFCC8E094A2C}"/>
                  </a:ext>
                </a:extLst>
              </p:cNvPr>
              <p:cNvSpPr/>
              <p:nvPr/>
            </p:nvSpPr>
            <p:spPr>
              <a:xfrm>
                <a:off x="3780185" y="3448532"/>
                <a:ext cx="1902654" cy="1325400"/>
              </a:xfrm>
              <a:prstGeom prst="rect">
                <a:avLst/>
              </a:prstGeom>
              <a:solidFill>
                <a:srgbClr val="9ECC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Gill Sans MT" panose="020B0502020104020203" pitchFamily="34" charset="0"/>
                  <a:cs typeface="Arial"/>
                  <a:sym typeface="Arial"/>
                </a:endParaRPr>
              </a:p>
            </p:txBody>
          </p:sp>
          <p:sp>
            <p:nvSpPr>
              <p:cNvPr id="36" name="Google Shape;194;p20">
                <a:extLst>
                  <a:ext uri="{FF2B5EF4-FFF2-40B4-BE49-F238E27FC236}">
                    <a16:creationId xmlns:a16="http://schemas.microsoft.com/office/drawing/2014/main" id="{583038D5-DCF7-EBA0-2747-D5C0C2A89088}"/>
                  </a:ext>
                </a:extLst>
              </p:cNvPr>
              <p:cNvSpPr/>
              <p:nvPr/>
            </p:nvSpPr>
            <p:spPr>
              <a:xfrm>
                <a:off x="5697815" y="3447893"/>
                <a:ext cx="2422921" cy="1325777"/>
              </a:xfrm>
              <a:custGeom>
                <a:avLst/>
                <a:gdLst>
                  <a:gd name="connsiteX0" fmla="*/ 39 w 69541"/>
                  <a:gd name="connsiteY0" fmla="*/ 27 h 68489"/>
                  <a:gd name="connsiteX1" fmla="*/ 0 w 69541"/>
                  <a:gd name="connsiteY1" fmla="*/ 68489 h 68489"/>
                  <a:gd name="connsiteX2" fmla="*/ 41187 w 69541"/>
                  <a:gd name="connsiteY2" fmla="*/ 68146 h 68489"/>
                  <a:gd name="connsiteX3" fmla="*/ 69541 w 69541"/>
                  <a:gd name="connsiteY3" fmla="*/ 0 h 68489"/>
                  <a:gd name="connsiteX4" fmla="*/ 39 w 69541"/>
                  <a:gd name="connsiteY4" fmla="*/ 27 h 68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41" h="68489" extrusionOk="0">
                    <a:moveTo>
                      <a:pt x="39" y="27"/>
                    </a:moveTo>
                    <a:cubicBezTo>
                      <a:pt x="26" y="22848"/>
                      <a:pt x="13" y="45668"/>
                      <a:pt x="0" y="68489"/>
                    </a:cubicBezTo>
                    <a:lnTo>
                      <a:pt x="41187" y="68146"/>
                    </a:lnTo>
                    <a:lnTo>
                      <a:pt x="69541" y="0"/>
                    </a:lnTo>
                    <a:lnTo>
                      <a:pt x="39" y="27"/>
                    </a:lnTo>
                    <a:close/>
                  </a:path>
                </a:pathLst>
              </a:custGeom>
              <a:solidFill>
                <a:srgbClr val="A8D3AD"/>
              </a:solidFill>
              <a:ln w="9525" cap="flat" cmpd="sng">
                <a:solidFill>
                  <a:srgbClr val="FFFFFF"/>
                </a:solidFill>
                <a:prstDash val="solid"/>
                <a:round/>
                <a:headEnd type="none" w="med" len="med"/>
                <a:tailEnd type="none" w="med" len="med"/>
              </a:ln>
            </p:spPr>
            <p:txBody>
              <a:bodyPr/>
              <a:lstStyle/>
              <a:p>
                <a:endParaRPr lang="fr-FR"/>
              </a:p>
            </p:txBody>
          </p:sp>
          <p:sp>
            <p:nvSpPr>
              <p:cNvPr id="58" name="Google Shape;195;p20">
                <a:extLst>
                  <a:ext uri="{FF2B5EF4-FFF2-40B4-BE49-F238E27FC236}">
                    <a16:creationId xmlns:a16="http://schemas.microsoft.com/office/drawing/2014/main" id="{4483978F-D630-BF83-D1DA-F206452FAA2F}"/>
                  </a:ext>
                </a:extLst>
              </p:cNvPr>
              <p:cNvSpPr txBox="1"/>
              <p:nvPr/>
            </p:nvSpPr>
            <p:spPr>
              <a:xfrm>
                <a:off x="2290569" y="2292056"/>
                <a:ext cx="5081100" cy="2607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fr-FR" sz="1200" b="1" kern="0">
                    <a:solidFill>
                      <a:schemeClr val="accent1">
                        <a:lumMod val="50000"/>
                      </a:schemeClr>
                    </a:solidFill>
                    <a:latin typeface="Gill Sans MT" panose="020B0502020104020203" pitchFamily="34" charset="0"/>
                    <a:ea typeface="Roboto Medium"/>
                    <a:cs typeface="Roboto Medium"/>
                    <a:sym typeface="Roboto Medium"/>
                  </a:rPr>
                  <a:t>Identification du besoin particulier de l’équipe dirigeante du processus à KOFERT </a:t>
                </a:r>
              </a:p>
            </p:txBody>
          </p:sp>
          <p:sp>
            <p:nvSpPr>
              <p:cNvPr id="59" name="Google Shape;197;p20">
                <a:extLst>
                  <a:ext uri="{FF2B5EF4-FFF2-40B4-BE49-F238E27FC236}">
                    <a16:creationId xmlns:a16="http://schemas.microsoft.com/office/drawing/2014/main" id="{C39C0BD7-DF42-27ED-6615-1FC533F428DD}"/>
                  </a:ext>
                </a:extLst>
              </p:cNvPr>
              <p:cNvSpPr txBox="1"/>
              <p:nvPr/>
            </p:nvSpPr>
            <p:spPr>
              <a:xfrm>
                <a:off x="2339792" y="2907448"/>
                <a:ext cx="5081100" cy="40954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200" b="1" kern="0">
                    <a:solidFill>
                      <a:schemeClr val="accent1">
                        <a:lumMod val="50000"/>
                      </a:schemeClr>
                    </a:solidFill>
                    <a:latin typeface="Gill Sans MT" panose="020B0502020104020203" pitchFamily="34" charset="0"/>
                    <a:ea typeface="Roboto Medium"/>
                    <a:cs typeface="Roboto Medium"/>
                    <a:sym typeface="Roboto Medium"/>
                  </a:rPr>
                  <a:t>Utilisation des </a:t>
                </a:r>
                <a:r>
                  <a:rPr lang="fr-FR" sz="1200" b="1" kern="0">
                    <a:solidFill>
                      <a:schemeClr val="accent1">
                        <a:lumMod val="50000"/>
                      </a:schemeClr>
                    </a:solidFill>
                    <a:latin typeface="Gill Sans MT" panose="020B0502020104020203" pitchFamily="34" charset="0"/>
                    <a:ea typeface="Roboto Medium"/>
                    <a:cs typeface="Roboto Medium"/>
                    <a:sym typeface="Roboto Medium"/>
                  </a:rPr>
                  <a:t>méthodes d'Analytics, de modèle d’optimisation et des outils technologiques (IA et Machine Learning)</a:t>
                </a:r>
                <a:endParaRPr sz="1200" b="1" kern="0">
                  <a:solidFill>
                    <a:schemeClr val="accent1">
                      <a:lumMod val="50000"/>
                    </a:schemeClr>
                  </a:solidFill>
                  <a:latin typeface="Gill Sans MT" panose="020B0502020104020203" pitchFamily="34" charset="0"/>
                  <a:ea typeface="Roboto Medium"/>
                  <a:cs typeface="Roboto Medium"/>
                  <a:sym typeface="Roboto Medium"/>
                </a:endParaRPr>
              </a:p>
            </p:txBody>
          </p:sp>
          <p:sp>
            <p:nvSpPr>
              <p:cNvPr id="60" name="Google Shape;199;p20">
                <a:extLst>
                  <a:ext uri="{FF2B5EF4-FFF2-40B4-BE49-F238E27FC236}">
                    <a16:creationId xmlns:a16="http://schemas.microsoft.com/office/drawing/2014/main" id="{67A23AA9-E4CE-135D-FE50-FD9EC00AC298}"/>
                  </a:ext>
                </a:extLst>
              </p:cNvPr>
              <p:cNvSpPr txBox="1"/>
              <p:nvPr/>
            </p:nvSpPr>
            <p:spPr>
              <a:xfrm>
                <a:off x="1998093" y="4402693"/>
                <a:ext cx="1845001" cy="846739"/>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fr-FR" sz="1200" b="1" kern="0">
                    <a:solidFill>
                      <a:schemeClr val="accent1">
                        <a:lumMod val="50000"/>
                      </a:schemeClr>
                    </a:solidFill>
                    <a:latin typeface="Gill Sans MT" panose="020B0502020104020203" pitchFamily="34" charset="0"/>
                    <a:ea typeface="Roboto Medium"/>
                    <a:cs typeface="Roboto Medium"/>
                    <a:sym typeface="Roboto Medium"/>
                  </a:rPr>
                  <a:t>Modèle marché</a:t>
                </a:r>
              </a:p>
            </p:txBody>
          </p:sp>
          <p:sp>
            <p:nvSpPr>
              <p:cNvPr id="61" name="Google Shape;201;p20">
                <a:extLst>
                  <a:ext uri="{FF2B5EF4-FFF2-40B4-BE49-F238E27FC236}">
                    <a16:creationId xmlns:a16="http://schemas.microsoft.com/office/drawing/2014/main" id="{01A72245-1B5B-5409-3C7E-9D232839D784}"/>
                  </a:ext>
                </a:extLst>
              </p:cNvPr>
              <p:cNvSpPr txBox="1"/>
              <p:nvPr/>
            </p:nvSpPr>
            <p:spPr>
              <a:xfrm>
                <a:off x="4178161" y="4402717"/>
                <a:ext cx="1106700" cy="846691"/>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fr-FR" sz="1200" b="1" kern="0">
                    <a:solidFill>
                      <a:schemeClr val="accent1">
                        <a:lumMod val="50000"/>
                      </a:schemeClr>
                    </a:solidFill>
                    <a:latin typeface="Gill Sans MT" panose="020B0502020104020203" pitchFamily="34" charset="0"/>
                    <a:ea typeface="Roboto Medium"/>
                    <a:cs typeface="Roboto Medium"/>
                    <a:sym typeface="Roboto Medium"/>
                  </a:rPr>
                  <a:t>Modèle</a:t>
                </a:r>
                <a:r>
                  <a:rPr lang="en" sz="1200" b="1" kern="0">
                    <a:solidFill>
                      <a:schemeClr val="accent1">
                        <a:lumMod val="50000"/>
                      </a:schemeClr>
                    </a:solidFill>
                    <a:latin typeface="Gill Sans MT" panose="020B0502020104020203" pitchFamily="34" charset="0"/>
                    <a:ea typeface="Roboto Medium"/>
                    <a:cs typeface="Roboto Medium"/>
                    <a:sym typeface="Roboto Medium"/>
                  </a:rPr>
                  <a:t> supply</a:t>
                </a:r>
                <a:endParaRPr sz="1200" b="1" kern="0">
                  <a:solidFill>
                    <a:schemeClr val="accent1">
                      <a:lumMod val="50000"/>
                    </a:schemeClr>
                  </a:solidFill>
                  <a:latin typeface="Gill Sans MT" panose="020B0502020104020203" pitchFamily="34" charset="0"/>
                  <a:ea typeface="Roboto Medium"/>
                  <a:cs typeface="Roboto Medium"/>
                  <a:sym typeface="Roboto Medium"/>
                </a:endParaRPr>
              </a:p>
            </p:txBody>
          </p:sp>
          <p:sp>
            <p:nvSpPr>
              <p:cNvPr id="62" name="Google Shape;203;p20">
                <a:extLst>
                  <a:ext uri="{FF2B5EF4-FFF2-40B4-BE49-F238E27FC236}">
                    <a16:creationId xmlns:a16="http://schemas.microsoft.com/office/drawing/2014/main" id="{4EFB6AE2-2155-A64B-4F0A-DA514A406CB5}"/>
                  </a:ext>
                </a:extLst>
              </p:cNvPr>
              <p:cNvSpPr txBox="1"/>
              <p:nvPr/>
            </p:nvSpPr>
            <p:spPr>
              <a:xfrm>
                <a:off x="5561416" y="4395129"/>
                <a:ext cx="1912010" cy="846739"/>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fr-FR" sz="1200" b="1" kern="0">
                    <a:solidFill>
                      <a:schemeClr val="accent1">
                        <a:lumMod val="50000"/>
                      </a:schemeClr>
                    </a:solidFill>
                    <a:latin typeface="Gill Sans MT" panose="020B0502020104020203" pitchFamily="34" charset="0"/>
                    <a:ea typeface="Roboto Medium"/>
                    <a:cs typeface="Roboto Medium"/>
                    <a:sym typeface="Roboto Medium"/>
                  </a:rPr>
                  <a:t>Evaluation financière</a:t>
                </a:r>
                <a:endParaRPr sz="1200" b="1" kern="0">
                  <a:solidFill>
                    <a:schemeClr val="accent1">
                      <a:lumMod val="50000"/>
                    </a:schemeClr>
                  </a:solidFill>
                  <a:latin typeface="Gill Sans MT" panose="020B0502020104020203" pitchFamily="34" charset="0"/>
                  <a:ea typeface="Roboto Medium"/>
                  <a:cs typeface="Roboto Medium"/>
                  <a:sym typeface="Roboto Medium"/>
                </a:endParaRPr>
              </a:p>
            </p:txBody>
          </p:sp>
        </p:grpSp>
        <p:sp>
          <p:nvSpPr>
            <p:cNvPr id="63" name="Google Shape;1213;p35">
              <a:extLst>
                <a:ext uri="{FF2B5EF4-FFF2-40B4-BE49-F238E27FC236}">
                  <a16:creationId xmlns:a16="http://schemas.microsoft.com/office/drawing/2014/main" id="{A7330D0F-1DEF-10F1-1765-0BDF595ADE5F}"/>
                </a:ext>
              </a:extLst>
            </p:cNvPr>
            <p:cNvSpPr/>
            <p:nvPr/>
          </p:nvSpPr>
          <p:spPr>
            <a:xfrm>
              <a:off x="9029726" y="1226282"/>
              <a:ext cx="2387315" cy="4835027"/>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ill Sans MT" panose="020B0502020104020203" pitchFamily="34" charset="0"/>
                <a:cs typeface="Arial"/>
                <a:sym typeface="Arial"/>
              </a:endParaRPr>
            </a:p>
          </p:txBody>
        </p:sp>
        <p:sp>
          <p:nvSpPr>
            <p:cNvPr id="64" name="Google Shape;1214;p35">
              <a:extLst>
                <a:ext uri="{FF2B5EF4-FFF2-40B4-BE49-F238E27FC236}">
                  <a16:creationId xmlns:a16="http://schemas.microsoft.com/office/drawing/2014/main" id="{ABEC52B5-FE0D-B979-FA74-64AB0796B792}"/>
                </a:ext>
              </a:extLst>
            </p:cNvPr>
            <p:cNvSpPr/>
            <p:nvPr/>
          </p:nvSpPr>
          <p:spPr>
            <a:xfrm>
              <a:off x="9021235" y="3559917"/>
              <a:ext cx="2386347" cy="743707"/>
            </a:xfrm>
            <a:custGeom>
              <a:avLst/>
              <a:gdLst/>
              <a:ahLst/>
              <a:cxnLst/>
              <a:rect l="l" t="t" r="r" b="b"/>
              <a:pathLst>
                <a:path w="2859" h="2246" extrusionOk="0">
                  <a:moveTo>
                    <a:pt x="0" y="2245"/>
                  </a:moveTo>
                  <a:lnTo>
                    <a:pt x="0" y="0"/>
                  </a:lnTo>
                  <a:lnTo>
                    <a:pt x="2858" y="0"/>
                  </a:lnTo>
                  <a:lnTo>
                    <a:pt x="2858" y="2245"/>
                  </a:lnTo>
                  <a:lnTo>
                    <a:pt x="0" y="2245"/>
                  </a:lnTo>
                </a:path>
              </a:pathLst>
            </a:custGeom>
            <a:solidFill>
              <a:schemeClr val="accent5">
                <a:lumMod val="40000"/>
                <a:lumOff val="60000"/>
              </a:scheme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999999"/>
                </a:solidFill>
                <a:effectLst/>
                <a:uLnTx/>
                <a:uFillTx/>
                <a:latin typeface="Gill Sans MT" panose="020B0502020104020203" pitchFamily="34" charset="0"/>
                <a:ea typeface="Calibri"/>
                <a:cs typeface="Calibri"/>
                <a:sym typeface="Calibri"/>
              </a:endParaRPr>
            </a:p>
          </p:txBody>
        </p:sp>
        <p:sp>
          <p:nvSpPr>
            <p:cNvPr id="65" name="Google Shape;1215;p35">
              <a:extLst>
                <a:ext uri="{FF2B5EF4-FFF2-40B4-BE49-F238E27FC236}">
                  <a16:creationId xmlns:a16="http://schemas.microsoft.com/office/drawing/2014/main" id="{1AD0ED11-C17B-99F2-0A18-2575AC57712D}"/>
                </a:ext>
              </a:extLst>
            </p:cNvPr>
            <p:cNvSpPr/>
            <p:nvPr/>
          </p:nvSpPr>
          <p:spPr>
            <a:xfrm>
              <a:off x="9691985" y="846521"/>
              <a:ext cx="1044848" cy="1030746"/>
            </a:xfrm>
            <a:custGeom>
              <a:avLst/>
              <a:gdLst/>
              <a:ahLst/>
              <a:cxnLst/>
              <a:rect l="l" t="t" r="r" b="b"/>
              <a:pathLst>
                <a:path w="1608" h="1600" extrusionOk="0">
                  <a:moveTo>
                    <a:pt x="1607" y="804"/>
                  </a:moveTo>
                  <a:lnTo>
                    <a:pt x="1607" y="804"/>
                  </a:lnTo>
                  <a:cubicBezTo>
                    <a:pt x="1607" y="1243"/>
                    <a:pt x="1251" y="1599"/>
                    <a:pt x="804" y="1599"/>
                  </a:cubicBezTo>
                  <a:cubicBezTo>
                    <a:pt x="365" y="1599"/>
                    <a:pt x="0" y="1243"/>
                    <a:pt x="0" y="804"/>
                  </a:cubicBezTo>
                  <a:cubicBezTo>
                    <a:pt x="0" y="357"/>
                    <a:pt x="365" y="0"/>
                    <a:pt x="804" y="0"/>
                  </a:cubicBezTo>
                  <a:cubicBezTo>
                    <a:pt x="1251" y="0"/>
                    <a:pt x="1607" y="357"/>
                    <a:pt x="1607" y="804"/>
                  </a:cubicBezTo>
                </a:path>
              </a:pathLst>
            </a:custGeom>
            <a:solidFill>
              <a:srgbClr val="9DC3E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999999"/>
                </a:solidFill>
                <a:effectLst/>
                <a:uLnTx/>
                <a:uFillTx/>
                <a:latin typeface="Gill Sans MT" panose="020B0502020104020203" pitchFamily="34" charset="0"/>
                <a:ea typeface="Calibri"/>
                <a:cs typeface="Calibri"/>
                <a:sym typeface="Calibri"/>
              </a:endParaRPr>
            </a:p>
          </p:txBody>
        </p:sp>
        <p:sp>
          <p:nvSpPr>
            <p:cNvPr id="66" name="Google Shape;1216;p35">
              <a:extLst>
                <a:ext uri="{FF2B5EF4-FFF2-40B4-BE49-F238E27FC236}">
                  <a16:creationId xmlns:a16="http://schemas.microsoft.com/office/drawing/2014/main" id="{183061C8-BB19-DC94-FDE4-EC70E13EB520}"/>
                </a:ext>
              </a:extLst>
            </p:cNvPr>
            <p:cNvSpPr txBox="1"/>
            <p:nvPr/>
          </p:nvSpPr>
          <p:spPr>
            <a:xfrm flipH="1">
              <a:off x="9029725" y="1941227"/>
              <a:ext cx="2387315" cy="819730"/>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fr-FR" sz="1400" b="1" i="0" u="none" strike="noStrike" kern="0" cap="none" spc="0" normalizeH="0" baseline="0" noProof="0">
                  <a:ln>
                    <a:noFill/>
                  </a:ln>
                  <a:solidFill>
                    <a:srgbClr val="006985"/>
                  </a:solidFill>
                  <a:effectLst/>
                  <a:uLnTx/>
                  <a:uFillTx/>
                  <a:latin typeface="Gill Sans MT" panose="020B0502020104020203" pitchFamily="34" charset="0"/>
                  <a:ea typeface="Fira Sans Extra Condensed"/>
                  <a:cs typeface="Fira Sans Extra Condensed"/>
                  <a:sym typeface="Fira Sans Extra Condensed"/>
                </a:rPr>
                <a:t>Mise en place des outils supports du processus S&amp;OP au sein de la </a:t>
              </a:r>
            </a:p>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lang="fr-FR" sz="1400" b="1" kern="0">
                  <a:solidFill>
                    <a:srgbClr val="006985"/>
                  </a:solidFill>
                  <a:latin typeface="Gill Sans MT" panose="020B0502020104020203" pitchFamily="34" charset="0"/>
                  <a:ea typeface="Fira Sans Extra Condensed"/>
                  <a:cs typeface="Fira Sans Extra Condensed"/>
                  <a:sym typeface="Fira Sans Extra Condensed"/>
                </a:rPr>
                <a:t>KOFERT</a:t>
              </a:r>
              <a:r>
                <a:rPr kumimoji="0" lang="fr-FR" sz="1400" b="1" i="0" u="none" strike="noStrike" kern="0" cap="none" spc="0" normalizeH="0" baseline="0" noProof="0">
                  <a:ln>
                    <a:noFill/>
                  </a:ln>
                  <a:solidFill>
                    <a:srgbClr val="006985"/>
                  </a:solidFill>
                  <a:effectLst/>
                  <a:uLnTx/>
                  <a:uFillTx/>
                  <a:latin typeface="Gill Sans MT" panose="020B0502020104020203" pitchFamily="34" charset="0"/>
                  <a:ea typeface="Fira Sans Extra Condensed"/>
                  <a:cs typeface="Fira Sans Extra Condensed"/>
                  <a:sym typeface="Fira Sans Extra Condensed"/>
                </a:rPr>
                <a:t> </a:t>
              </a:r>
            </a:p>
          </p:txBody>
        </p:sp>
        <p:sp>
          <p:nvSpPr>
            <p:cNvPr id="67" name="Google Shape;1218;p35">
              <a:extLst>
                <a:ext uri="{FF2B5EF4-FFF2-40B4-BE49-F238E27FC236}">
                  <a16:creationId xmlns:a16="http://schemas.microsoft.com/office/drawing/2014/main" id="{197CC0CD-E99D-B6EE-69DF-189BC8833C4B}"/>
                </a:ext>
              </a:extLst>
            </p:cNvPr>
            <p:cNvSpPr txBox="1"/>
            <p:nvPr/>
          </p:nvSpPr>
          <p:spPr>
            <a:xfrm>
              <a:off x="9025344" y="2752347"/>
              <a:ext cx="2396079" cy="866434"/>
            </a:xfrm>
            <a:prstGeom prst="rect">
              <a:avLst/>
            </a:prstGeom>
            <a:noFill/>
            <a:ln>
              <a:noFill/>
            </a:ln>
          </p:spPr>
          <p:txBody>
            <a:bodyPr spcFirstLastPara="1" wrap="square" lIns="91425" tIns="45700" rIns="91425" bIns="45700" anchor="ctr" anchorCtr="0">
              <a:noAutofit/>
            </a:bodyPr>
            <a:lstStyle/>
            <a:p>
              <a:pPr marL="228600" algn="ctr">
                <a:lnSpc>
                  <a:spcPct val="107000"/>
                </a:lnSpc>
                <a:spcAft>
                  <a:spcPts val="800"/>
                </a:spcAft>
              </a:pPr>
              <a:r>
                <a:rPr lang="fr-FR" sz="1200">
                  <a:latin typeface="Gill Sans MT" panose="020B0502020104020203" pitchFamily="34" charset="0"/>
                  <a:ea typeface="Calibri" panose="020F0502020204030204" pitchFamily="34" charset="0"/>
                  <a:cs typeface="Arial" panose="020B0604020202020204" pitchFamily="34" charset="0"/>
                </a:rPr>
                <a:t>D</a:t>
              </a:r>
              <a:r>
                <a:rPr lang="fr-FR" sz="1200">
                  <a:effectLst/>
                  <a:latin typeface="Gill Sans MT" panose="020B0502020104020203" pitchFamily="34" charset="0"/>
                  <a:ea typeface="Calibri" panose="020F0502020204030204" pitchFamily="34" charset="0"/>
                  <a:cs typeface="Arial" panose="020B0604020202020204" pitchFamily="34" charset="0"/>
                </a:rPr>
                <a:t>éroulement efficace et efficient du processus et la préparation de la réunion finale </a:t>
              </a:r>
            </a:p>
          </p:txBody>
        </p:sp>
        <p:grpSp>
          <p:nvGrpSpPr>
            <p:cNvPr id="68" name="Groupe 33">
              <a:extLst>
                <a:ext uri="{FF2B5EF4-FFF2-40B4-BE49-F238E27FC236}">
                  <a16:creationId xmlns:a16="http://schemas.microsoft.com/office/drawing/2014/main" id="{5DEE1243-0D78-7C9B-F8F6-4E4F27DC6613}"/>
                </a:ext>
              </a:extLst>
            </p:cNvPr>
            <p:cNvGrpSpPr/>
            <p:nvPr/>
          </p:nvGrpSpPr>
          <p:grpSpPr>
            <a:xfrm>
              <a:off x="9939090" y="3661107"/>
              <a:ext cx="550622" cy="506665"/>
              <a:chOff x="9827018" y="3892317"/>
              <a:chExt cx="774804" cy="741247"/>
            </a:xfrm>
          </p:grpSpPr>
          <p:sp>
            <p:nvSpPr>
              <p:cNvPr id="69" name="Google Shape;1220;p35">
                <a:extLst>
                  <a:ext uri="{FF2B5EF4-FFF2-40B4-BE49-F238E27FC236}">
                    <a16:creationId xmlns:a16="http://schemas.microsoft.com/office/drawing/2014/main" id="{A54287CD-9E2E-E9C0-9D6A-3D7D6CD3C36A}"/>
                  </a:ext>
                </a:extLst>
              </p:cNvPr>
              <p:cNvSpPr/>
              <p:nvPr/>
            </p:nvSpPr>
            <p:spPr>
              <a:xfrm>
                <a:off x="10249965" y="4152953"/>
                <a:ext cx="178011" cy="86308"/>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ill Sans MT" panose="020B0502020104020203" pitchFamily="34" charset="0"/>
                  <a:cs typeface="Arial"/>
                  <a:sym typeface="Arial"/>
                </a:endParaRPr>
              </a:p>
            </p:txBody>
          </p:sp>
          <p:sp>
            <p:nvSpPr>
              <p:cNvPr id="70" name="Google Shape;1221;p35">
                <a:extLst>
                  <a:ext uri="{FF2B5EF4-FFF2-40B4-BE49-F238E27FC236}">
                    <a16:creationId xmlns:a16="http://schemas.microsoft.com/office/drawing/2014/main" id="{AE012F99-606E-6522-108A-D2C28CE0640A}"/>
                  </a:ext>
                </a:extLst>
              </p:cNvPr>
              <p:cNvSpPr/>
              <p:nvPr/>
            </p:nvSpPr>
            <p:spPr>
              <a:xfrm>
                <a:off x="10294436" y="4024640"/>
                <a:ext cx="85027" cy="84271"/>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ill Sans MT" panose="020B0502020104020203" pitchFamily="34" charset="0"/>
                  <a:cs typeface="Arial"/>
                  <a:sym typeface="Arial"/>
                </a:endParaRPr>
              </a:p>
            </p:txBody>
          </p:sp>
          <p:sp>
            <p:nvSpPr>
              <p:cNvPr id="71" name="Google Shape;1222;p35">
                <a:extLst>
                  <a:ext uri="{FF2B5EF4-FFF2-40B4-BE49-F238E27FC236}">
                    <a16:creationId xmlns:a16="http://schemas.microsoft.com/office/drawing/2014/main" id="{001E3CC8-A464-40D5-93D4-899A1E6EDA22}"/>
                  </a:ext>
                </a:extLst>
              </p:cNvPr>
              <p:cNvSpPr/>
              <p:nvPr/>
            </p:nvSpPr>
            <p:spPr>
              <a:xfrm>
                <a:off x="9827018" y="3892317"/>
                <a:ext cx="774804" cy="741247"/>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ill Sans MT" panose="020B0502020104020203" pitchFamily="34" charset="0"/>
                  <a:cs typeface="Arial"/>
                  <a:sym typeface="Arial"/>
                </a:endParaRPr>
              </a:p>
            </p:txBody>
          </p:sp>
        </p:grpSp>
        <p:sp>
          <p:nvSpPr>
            <p:cNvPr id="72" name="ZoneTexte 38">
              <a:extLst>
                <a:ext uri="{FF2B5EF4-FFF2-40B4-BE49-F238E27FC236}">
                  <a16:creationId xmlns:a16="http://schemas.microsoft.com/office/drawing/2014/main" id="{7AD61FF0-D4D7-53C8-2DC5-EC81E1787CEF}"/>
                </a:ext>
              </a:extLst>
            </p:cNvPr>
            <p:cNvSpPr txBox="1"/>
            <p:nvPr/>
          </p:nvSpPr>
          <p:spPr>
            <a:xfrm>
              <a:off x="9089595" y="4550241"/>
              <a:ext cx="2267577" cy="1615827"/>
            </a:xfrm>
            <a:prstGeom prst="rect">
              <a:avLst/>
            </a:prstGeom>
            <a:noFill/>
          </p:spPr>
          <p:txBody>
            <a:bodyPr wrap="square">
              <a:spAutoFit/>
            </a:bodyPr>
            <a:lstStyle/>
            <a:p>
              <a:pPr marL="171450" indent="-171450">
                <a:buFont typeface="Arial" panose="020B0604020202020204" pitchFamily="34" charset="0"/>
                <a:buChar char="•"/>
              </a:pPr>
              <a:r>
                <a:rPr lang="fr-FR" sz="1100" b="1" kern="1200">
                  <a:solidFill>
                    <a:srgbClr val="203864"/>
                  </a:solidFill>
                  <a:effectLst/>
                  <a:latin typeface="Gill Sans MT" panose="020B0502020104020203" pitchFamily="34" charset="0"/>
                  <a:ea typeface="Open Sans" panose="020B0606030504020204" pitchFamily="34" charset="0"/>
                  <a:cs typeface="Open Sans" panose="020B0606030504020204" pitchFamily="34" charset="0"/>
                </a:rPr>
                <a:t>Minimiser le coût total / les coûts des MP</a:t>
              </a:r>
              <a:endParaRPr lang="fr-FR" sz="1100">
                <a:effectLst/>
                <a:latin typeface="Gill Sans MT" panose="020B0502020104020203" pitchFamily="34" charset="0"/>
              </a:endParaRPr>
            </a:p>
            <a:p>
              <a:endParaRPr lang="fr-FR" sz="11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fr-FR" sz="11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Maximiser l’utilisation de la capacité de production</a:t>
              </a:r>
            </a:p>
            <a:p>
              <a:pPr marL="171450" indent="-171450">
                <a:buFont typeface="Arial" panose="020B0604020202020204" pitchFamily="34" charset="0"/>
                <a:buChar char="•"/>
              </a:pPr>
              <a:endParaRPr lang="fr-FR" sz="11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fr-FR" sz="1100" b="1" kern="1200">
                  <a:solidFill>
                    <a:srgbClr val="203864"/>
                  </a:solidFill>
                  <a:effectLst/>
                  <a:latin typeface="Gill Sans MT" panose="020B0502020104020203" pitchFamily="34" charset="0"/>
                  <a:ea typeface="Open Sans" panose="020B0606030504020204" pitchFamily="34" charset="0"/>
                  <a:cs typeface="Open Sans" panose="020B0606030504020204" pitchFamily="34" charset="0"/>
                </a:rPr>
                <a:t>Augmenter le profit et/ou marge</a:t>
              </a:r>
            </a:p>
            <a:p>
              <a:pPr marL="171450" indent="-171450">
                <a:buFont typeface="Arial" panose="020B0604020202020204" pitchFamily="34" charset="0"/>
                <a:buChar char="•"/>
              </a:pPr>
              <a:endParaRPr lang="fr-FR" sz="1100">
                <a:effectLst/>
                <a:latin typeface="Gill Sans MT" panose="020B0502020104020203" pitchFamily="34" charset="0"/>
              </a:endParaRPr>
            </a:p>
          </p:txBody>
        </p:sp>
        <p:pic>
          <p:nvPicPr>
            <p:cNvPr id="73" name="Graphique 39" descr="Graphique à barres">
              <a:extLst>
                <a:ext uri="{FF2B5EF4-FFF2-40B4-BE49-F238E27FC236}">
                  <a16:creationId xmlns:a16="http://schemas.microsoft.com/office/drawing/2014/main" id="{F5E223F5-8B41-6F4E-4DAF-8B58A965D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1446" y="4059229"/>
              <a:ext cx="817481" cy="817481"/>
            </a:xfrm>
            <a:prstGeom prst="rect">
              <a:avLst/>
            </a:prstGeom>
          </p:spPr>
        </p:pic>
        <p:pic>
          <p:nvPicPr>
            <p:cNvPr id="74" name="Graphique 40" descr="Usine">
              <a:extLst>
                <a:ext uri="{FF2B5EF4-FFF2-40B4-BE49-F238E27FC236}">
                  <a16:creationId xmlns:a16="http://schemas.microsoft.com/office/drawing/2014/main" id="{AA64C61A-A1A2-2CB3-49DD-6BF02F06D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25340" y="3972692"/>
              <a:ext cx="914400" cy="914400"/>
            </a:xfrm>
            <a:prstGeom prst="rect">
              <a:avLst/>
            </a:prstGeom>
          </p:spPr>
        </p:pic>
        <p:pic>
          <p:nvPicPr>
            <p:cNvPr id="75" name="Graphique 41" descr="Argent">
              <a:extLst>
                <a:ext uri="{FF2B5EF4-FFF2-40B4-BE49-F238E27FC236}">
                  <a16:creationId xmlns:a16="http://schemas.microsoft.com/office/drawing/2014/main" id="{D2AF34F0-EEBC-51FF-7160-5D97C30A58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85593" y="4010992"/>
              <a:ext cx="914400" cy="914400"/>
            </a:xfrm>
            <a:prstGeom prst="rect">
              <a:avLst/>
            </a:prstGeom>
          </p:spPr>
        </p:pic>
        <p:pic>
          <p:nvPicPr>
            <p:cNvPr id="76" name="Graphique 37" descr="Rose des vents">
              <a:extLst>
                <a:ext uri="{FF2B5EF4-FFF2-40B4-BE49-F238E27FC236}">
                  <a16:creationId xmlns:a16="http://schemas.microsoft.com/office/drawing/2014/main" id="{0F189127-15C7-FD1C-CE84-4D802338D9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73360" y="904694"/>
              <a:ext cx="914400" cy="914400"/>
            </a:xfrm>
            <a:prstGeom prst="rect">
              <a:avLst/>
            </a:prstGeom>
          </p:spPr>
        </p:pic>
      </p:grpSp>
      <p:grpSp>
        <p:nvGrpSpPr>
          <p:cNvPr id="78" name="Groupe 1">
            <a:extLst>
              <a:ext uri="{FF2B5EF4-FFF2-40B4-BE49-F238E27FC236}">
                <a16:creationId xmlns:a16="http://schemas.microsoft.com/office/drawing/2014/main" id="{116148AF-30C6-DFAA-4414-7F45C7F5306A}"/>
              </a:ext>
            </a:extLst>
          </p:cNvPr>
          <p:cNvGrpSpPr/>
          <p:nvPr/>
        </p:nvGrpSpPr>
        <p:grpSpPr>
          <a:xfrm>
            <a:off x="2160286" y="373059"/>
            <a:ext cx="7693537" cy="691247"/>
            <a:chOff x="2160286" y="373059"/>
            <a:chExt cx="7693537" cy="691247"/>
          </a:xfrm>
        </p:grpSpPr>
        <p:grpSp>
          <p:nvGrpSpPr>
            <p:cNvPr id="79" name="Groupe 50">
              <a:extLst>
                <a:ext uri="{FF2B5EF4-FFF2-40B4-BE49-F238E27FC236}">
                  <a16:creationId xmlns:a16="http://schemas.microsoft.com/office/drawing/2014/main" id="{238D6BA9-3987-EAF4-3F08-C4F1F7498BB7}"/>
                </a:ext>
              </a:extLst>
            </p:cNvPr>
            <p:cNvGrpSpPr/>
            <p:nvPr/>
          </p:nvGrpSpPr>
          <p:grpSpPr>
            <a:xfrm>
              <a:off x="2160286" y="373059"/>
              <a:ext cx="6833786" cy="691247"/>
              <a:chOff x="2160286" y="373059"/>
              <a:chExt cx="6833786" cy="691247"/>
            </a:xfrm>
          </p:grpSpPr>
          <p:grpSp>
            <p:nvGrpSpPr>
              <p:cNvPr id="81" name="Groupe 51">
                <a:extLst>
                  <a:ext uri="{FF2B5EF4-FFF2-40B4-BE49-F238E27FC236}">
                    <a16:creationId xmlns:a16="http://schemas.microsoft.com/office/drawing/2014/main" id="{163BFF55-AF85-BC1D-CC12-2B6618ECCB64}"/>
                  </a:ext>
                </a:extLst>
              </p:cNvPr>
              <p:cNvGrpSpPr/>
              <p:nvPr/>
            </p:nvGrpSpPr>
            <p:grpSpPr>
              <a:xfrm>
                <a:off x="3046203" y="728752"/>
                <a:ext cx="5947869" cy="335554"/>
                <a:chOff x="2452561" y="722435"/>
                <a:chExt cx="5947869" cy="335554"/>
              </a:xfrm>
            </p:grpSpPr>
            <p:cxnSp>
              <p:nvCxnSpPr>
                <p:cNvPr id="83" name="Connecteur droit 54">
                  <a:extLst>
                    <a:ext uri="{FF2B5EF4-FFF2-40B4-BE49-F238E27FC236}">
                      <a16:creationId xmlns:a16="http://schemas.microsoft.com/office/drawing/2014/main" id="{466B4171-58EE-80A4-ABFE-9816DD10E981}"/>
                    </a:ext>
                  </a:extLst>
                </p:cNvPr>
                <p:cNvCxnSpPr>
                  <a:cxnSpLocks/>
                  <a:stCxn id="84" idx="6"/>
                  <a:endCxn id="85" idx="2"/>
                </p:cNvCxnSpPr>
                <p:nvPr/>
              </p:nvCxnSpPr>
              <p:spPr>
                <a:xfrm flipV="1">
                  <a:off x="2830561" y="887054"/>
                  <a:ext cx="5191869" cy="6317"/>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4" name="Ellipse 55">
                  <a:extLst>
                    <a:ext uri="{FF2B5EF4-FFF2-40B4-BE49-F238E27FC236}">
                      <a16:creationId xmlns:a16="http://schemas.microsoft.com/office/drawing/2014/main" id="{DAB0FE4E-93EC-D023-666B-E927A527D896}"/>
                    </a:ext>
                  </a:extLst>
                </p:cNvPr>
                <p:cNvSpPr>
                  <a:spLocks noChangeAspect="1"/>
                </p:cNvSpPr>
                <p:nvPr/>
              </p:nvSpPr>
              <p:spPr>
                <a:xfrm>
                  <a:off x="2452561" y="728752"/>
                  <a:ext cx="378000" cy="329237"/>
                </a:xfrm>
                <a:prstGeom prst="ellipse">
                  <a:avLst/>
                </a:prstGeom>
                <a:solidFill>
                  <a:srgbClr val="4CB479"/>
                </a:solidFill>
                <a:ln>
                  <a:solidFill>
                    <a:srgbClr val="4CB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85" name="Ellipse 56">
                  <a:extLst>
                    <a:ext uri="{FF2B5EF4-FFF2-40B4-BE49-F238E27FC236}">
                      <a16:creationId xmlns:a16="http://schemas.microsoft.com/office/drawing/2014/main" id="{77F176FF-EE7E-5C9B-B27F-A68D709F5B91}"/>
                    </a:ext>
                  </a:extLst>
                </p:cNvPr>
                <p:cNvSpPr>
                  <a:spLocks noChangeAspect="1"/>
                </p:cNvSpPr>
                <p:nvPr/>
              </p:nvSpPr>
              <p:spPr>
                <a:xfrm>
                  <a:off x="8022430" y="722435"/>
                  <a:ext cx="378000" cy="329237"/>
                </a:xfrm>
                <a:prstGeom prst="ellipse">
                  <a:avLst/>
                </a:prstGeom>
                <a:solidFill>
                  <a:srgbClr val="4CB479"/>
                </a:solidFill>
                <a:ln>
                  <a:solidFill>
                    <a:srgbClr val="4CB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6" name="Connecteur droit 57">
                  <a:extLst>
                    <a:ext uri="{FF2B5EF4-FFF2-40B4-BE49-F238E27FC236}">
                      <a16:creationId xmlns:a16="http://schemas.microsoft.com/office/drawing/2014/main" id="{5B8811AB-0D96-3F7B-25CF-7709387DBABF}"/>
                    </a:ext>
                  </a:extLst>
                </p:cNvPr>
                <p:cNvCxnSpPr>
                  <a:cxnSpLocks/>
                  <a:stCxn id="84" idx="6"/>
                  <a:endCxn id="85" idx="2"/>
                </p:cNvCxnSpPr>
                <p:nvPr/>
              </p:nvCxnSpPr>
              <p:spPr>
                <a:xfrm flipV="1">
                  <a:off x="2830561" y="887054"/>
                  <a:ext cx="5191869" cy="6317"/>
                </a:xfrm>
                <a:prstGeom prst="line">
                  <a:avLst/>
                </a:prstGeom>
                <a:ln w="28575">
                  <a:solidFill>
                    <a:srgbClr val="4CB479"/>
                  </a:solidFill>
                </a:ln>
              </p:spPr>
              <p:style>
                <a:lnRef idx="1">
                  <a:schemeClr val="accent1"/>
                </a:lnRef>
                <a:fillRef idx="0">
                  <a:schemeClr val="accent1"/>
                </a:fillRef>
                <a:effectRef idx="0">
                  <a:schemeClr val="accent1"/>
                </a:effectRef>
                <a:fontRef idx="minor">
                  <a:schemeClr val="tx1"/>
                </a:fontRef>
              </p:style>
            </p:cxnSp>
          </p:grpSp>
          <p:sp>
            <p:nvSpPr>
              <p:cNvPr id="82" name="ZoneTexte 52">
                <a:extLst>
                  <a:ext uri="{FF2B5EF4-FFF2-40B4-BE49-F238E27FC236}">
                    <a16:creationId xmlns:a16="http://schemas.microsoft.com/office/drawing/2014/main" id="{CDEA4528-A2D7-264C-FCEC-2EDE9ACC14F9}"/>
                  </a:ext>
                </a:extLst>
              </p:cNvPr>
              <p:cNvSpPr txBox="1"/>
              <p:nvPr/>
            </p:nvSpPr>
            <p:spPr>
              <a:xfrm>
                <a:off x="2160286" y="373059"/>
                <a:ext cx="2108911" cy="369332"/>
              </a:xfrm>
              <a:prstGeom prst="rect">
                <a:avLst/>
              </a:prstGeom>
              <a:noFill/>
            </p:spPr>
            <p:txBody>
              <a:bodyPr wrap="none" rtlCol="0">
                <a:spAutoFit/>
              </a:bodyPr>
              <a:lstStyle/>
              <a:p>
                <a:r>
                  <a:rPr lang="fr-FR" b="1">
                    <a:solidFill>
                      <a:srgbClr val="4CB479"/>
                    </a:solidFill>
                    <a:latin typeface="Gill Sans MT" panose="020B0502020104020203" pitchFamily="34" charset="77"/>
                  </a:rPr>
                  <a:t>Processus typique</a:t>
                </a:r>
              </a:p>
            </p:txBody>
          </p:sp>
        </p:grpSp>
        <p:sp>
          <p:nvSpPr>
            <p:cNvPr id="80" name="ZoneTexte 66">
              <a:extLst>
                <a:ext uri="{FF2B5EF4-FFF2-40B4-BE49-F238E27FC236}">
                  <a16:creationId xmlns:a16="http://schemas.microsoft.com/office/drawing/2014/main" id="{93F4E60D-7EB6-3D24-6392-344302CD92B4}"/>
                </a:ext>
              </a:extLst>
            </p:cNvPr>
            <p:cNvSpPr txBox="1"/>
            <p:nvPr/>
          </p:nvSpPr>
          <p:spPr>
            <a:xfrm>
              <a:off x="7753568" y="387262"/>
              <a:ext cx="2100255" cy="369332"/>
            </a:xfrm>
            <a:prstGeom prst="rect">
              <a:avLst/>
            </a:prstGeom>
            <a:noFill/>
          </p:spPr>
          <p:txBody>
            <a:bodyPr wrap="none" rtlCol="0">
              <a:spAutoFit/>
            </a:bodyPr>
            <a:lstStyle/>
            <a:p>
              <a:r>
                <a:rPr lang="fr-FR" b="1">
                  <a:solidFill>
                    <a:srgbClr val="4CB479"/>
                  </a:solidFill>
                  <a:latin typeface="Gill Sans MT" panose="020B0502020104020203" pitchFamily="34" charset="77"/>
                </a:rPr>
                <a:t>Processus adapté </a:t>
              </a:r>
            </a:p>
          </p:txBody>
        </p:sp>
      </p:grpSp>
      <p:grpSp>
        <p:nvGrpSpPr>
          <p:cNvPr id="3" name="Group 2">
            <a:extLst>
              <a:ext uri="{FF2B5EF4-FFF2-40B4-BE49-F238E27FC236}">
                <a16:creationId xmlns:a16="http://schemas.microsoft.com/office/drawing/2014/main" id="{E09B534D-7886-8D8F-298F-5C19064A8DF1}"/>
              </a:ext>
            </a:extLst>
          </p:cNvPr>
          <p:cNvGrpSpPr/>
          <p:nvPr/>
        </p:nvGrpSpPr>
        <p:grpSpPr>
          <a:xfrm>
            <a:off x="-89" y="-2496"/>
            <a:ext cx="12195097" cy="379528"/>
            <a:chOff x="-89" y="-2496"/>
            <a:chExt cx="12195097" cy="379528"/>
          </a:xfrm>
        </p:grpSpPr>
        <p:grpSp>
          <p:nvGrpSpPr>
            <p:cNvPr id="5" name="Group 4">
              <a:extLst>
                <a:ext uri="{FF2B5EF4-FFF2-40B4-BE49-F238E27FC236}">
                  <a16:creationId xmlns:a16="http://schemas.microsoft.com/office/drawing/2014/main" id="{A8FD6FF8-3466-C55C-22FE-6CE8D9C27E29}"/>
                </a:ext>
              </a:extLst>
            </p:cNvPr>
            <p:cNvGrpSpPr/>
            <p:nvPr/>
          </p:nvGrpSpPr>
          <p:grpSpPr>
            <a:xfrm>
              <a:off x="-89" y="-2496"/>
              <a:ext cx="9523346" cy="379528"/>
              <a:chOff x="-89" y="-2496"/>
              <a:chExt cx="9523346" cy="379528"/>
            </a:xfrm>
          </p:grpSpPr>
          <p:sp>
            <p:nvSpPr>
              <p:cNvPr id="7" name="Rectangle 6">
                <a:extLst>
                  <a:ext uri="{FF2B5EF4-FFF2-40B4-BE49-F238E27FC236}">
                    <a16:creationId xmlns:a16="http://schemas.microsoft.com/office/drawing/2014/main" id="{DD6BC39A-05AE-EFFF-C685-6E060D8B5AF4}"/>
                  </a:ext>
                </a:extLst>
              </p:cNvPr>
              <p:cNvSpPr/>
              <p:nvPr/>
            </p:nvSpPr>
            <p:spPr>
              <a:xfrm>
                <a:off x="-89" y="-2496"/>
                <a:ext cx="2436451"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Processus S&amp;OP</a:t>
                </a:r>
              </a:p>
            </p:txBody>
          </p:sp>
          <p:sp>
            <p:nvSpPr>
              <p:cNvPr id="8" name="Rectangle 7">
                <a:extLst>
                  <a:ext uri="{FF2B5EF4-FFF2-40B4-BE49-F238E27FC236}">
                    <a16:creationId xmlns:a16="http://schemas.microsoft.com/office/drawing/2014/main" id="{D6DC019B-806F-A4E7-5B8D-BA67780591FC}"/>
                  </a:ext>
                </a:extLst>
              </p:cNvPr>
              <p:cNvSpPr/>
              <p:nvPr/>
            </p:nvSpPr>
            <p:spPr>
              <a:xfrm>
                <a:off x="2440309" y="-2496"/>
                <a:ext cx="167990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march</a:t>
                </a:r>
                <a:r>
                  <a:rPr lang="fr-FR">
                    <a:solidFill>
                      <a:srgbClr val="3FA762"/>
                    </a:solidFill>
                    <a:latin typeface="Gill Sans MT" panose="020B0502020104020203" pitchFamily="34" charset="0"/>
                    <a:cs typeface="Times New Roman" panose="02020603050405020304" pitchFamily="18" charset="0"/>
                  </a:rPr>
                  <a:t>é</a:t>
                </a:r>
                <a:endParaRPr lang="en-US">
                  <a:solidFill>
                    <a:srgbClr val="3FA762"/>
                  </a:solidFill>
                  <a:latin typeface="Gill Sans MT" panose="020B0502020104020203"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1643BD9E-ADB3-F128-D8BC-054397D41085}"/>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10" name="Rectangle 9">
                <a:extLst>
                  <a:ext uri="{FF2B5EF4-FFF2-40B4-BE49-F238E27FC236}">
                    <a16:creationId xmlns:a16="http://schemas.microsoft.com/office/drawing/2014/main" id="{EC60826B-9C74-991D-DBB2-7D1CE067496A}"/>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1" name="Rectangle 10">
                <a:extLst>
                  <a:ext uri="{FF2B5EF4-FFF2-40B4-BE49-F238E27FC236}">
                    <a16:creationId xmlns:a16="http://schemas.microsoft.com/office/drawing/2014/main" id="{756BCD79-CF7B-8337-30D3-C06B162AFEC8}"/>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6" name="Rectangle 5">
              <a:extLst>
                <a:ext uri="{FF2B5EF4-FFF2-40B4-BE49-F238E27FC236}">
                  <a16:creationId xmlns:a16="http://schemas.microsoft.com/office/drawing/2014/main" id="{281773FA-E469-0C2E-650D-A0D9ECEB1FCB}"/>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139238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20472"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15</a:t>
            </a:r>
          </a:p>
        </p:txBody>
      </p:sp>
      <p:sp>
        <p:nvSpPr>
          <p:cNvPr id="60" name="Rectangle : coins arrondis 420">
            <a:extLst>
              <a:ext uri="{FF2B5EF4-FFF2-40B4-BE49-F238E27FC236}">
                <a16:creationId xmlns:a16="http://schemas.microsoft.com/office/drawing/2014/main" id="{6DD78165-5C8B-2088-965F-7A9E4F03EDEC}"/>
              </a:ext>
            </a:extLst>
          </p:cNvPr>
          <p:cNvSpPr/>
          <p:nvPr/>
        </p:nvSpPr>
        <p:spPr>
          <a:xfrm>
            <a:off x="7618991" y="2864370"/>
            <a:ext cx="2021785" cy="66243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Modèle marché</a:t>
            </a:r>
          </a:p>
        </p:txBody>
      </p:sp>
      <p:sp>
        <p:nvSpPr>
          <p:cNvPr id="61" name="Rectangle : coins arrondis 419">
            <a:extLst>
              <a:ext uri="{FF2B5EF4-FFF2-40B4-BE49-F238E27FC236}">
                <a16:creationId xmlns:a16="http://schemas.microsoft.com/office/drawing/2014/main" id="{8F9C1E93-AE3D-A186-DC24-D9E7A81E1980}"/>
              </a:ext>
            </a:extLst>
          </p:cNvPr>
          <p:cNvSpPr/>
          <p:nvPr/>
        </p:nvSpPr>
        <p:spPr>
          <a:xfrm>
            <a:off x="2682220" y="2284203"/>
            <a:ext cx="2021785" cy="66243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Modèle marché</a:t>
            </a:r>
          </a:p>
        </p:txBody>
      </p:sp>
      <p:sp>
        <p:nvSpPr>
          <p:cNvPr id="62" name="Rectangle : coins arrondis 26">
            <a:extLst>
              <a:ext uri="{FF2B5EF4-FFF2-40B4-BE49-F238E27FC236}">
                <a16:creationId xmlns:a16="http://schemas.microsoft.com/office/drawing/2014/main" id="{92A8BEEF-FD45-2D05-C000-8214AE096A2D}"/>
              </a:ext>
            </a:extLst>
          </p:cNvPr>
          <p:cNvSpPr/>
          <p:nvPr/>
        </p:nvSpPr>
        <p:spPr>
          <a:xfrm>
            <a:off x="246486" y="1226232"/>
            <a:ext cx="11693152" cy="265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63" name="ZoneTexte 33">
            <a:extLst>
              <a:ext uri="{FF2B5EF4-FFF2-40B4-BE49-F238E27FC236}">
                <a16:creationId xmlns:a16="http://schemas.microsoft.com/office/drawing/2014/main" id="{A6387A7E-116C-E30D-F8DB-7639E38BC41C}"/>
              </a:ext>
            </a:extLst>
          </p:cNvPr>
          <p:cNvSpPr txBox="1"/>
          <p:nvPr/>
        </p:nvSpPr>
        <p:spPr>
          <a:xfrm>
            <a:off x="10104738" y="1240378"/>
            <a:ext cx="1834898" cy="230832"/>
          </a:xfrm>
          <a:prstGeom prst="rect">
            <a:avLst/>
          </a:prstGeom>
          <a:noFill/>
        </p:spPr>
        <p:txBody>
          <a:bodyPr wrap="square">
            <a:spAutoFit/>
          </a:bodyPr>
          <a:lstStyle/>
          <a:p>
            <a:pPr algn="ctr"/>
            <a:r>
              <a:rPr lang="fr-FR" sz="9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Outputs</a:t>
            </a:r>
          </a:p>
        </p:txBody>
      </p:sp>
      <p:sp>
        <p:nvSpPr>
          <p:cNvPr id="64" name="ZoneTexte 36">
            <a:extLst>
              <a:ext uri="{FF2B5EF4-FFF2-40B4-BE49-F238E27FC236}">
                <a16:creationId xmlns:a16="http://schemas.microsoft.com/office/drawing/2014/main" id="{0ED4AED0-64A7-63FA-5E0F-5E55CEF2FC3A}"/>
              </a:ext>
            </a:extLst>
          </p:cNvPr>
          <p:cNvSpPr txBox="1"/>
          <p:nvPr/>
        </p:nvSpPr>
        <p:spPr>
          <a:xfrm>
            <a:off x="5126083" y="1234546"/>
            <a:ext cx="1821712" cy="230832"/>
          </a:xfrm>
          <a:prstGeom prst="rect">
            <a:avLst/>
          </a:prstGeom>
          <a:noFill/>
        </p:spPr>
        <p:txBody>
          <a:bodyPr wrap="square">
            <a:spAutoFit/>
          </a:bodyPr>
          <a:lstStyle/>
          <a:p>
            <a:pPr algn="ctr"/>
            <a:r>
              <a:rPr lang="fr-FR" sz="9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Outputs MM / Inputs MS</a:t>
            </a:r>
          </a:p>
        </p:txBody>
      </p:sp>
      <p:sp>
        <p:nvSpPr>
          <p:cNvPr id="65" name="Rectangle : coins arrondis 3">
            <a:extLst>
              <a:ext uri="{FF2B5EF4-FFF2-40B4-BE49-F238E27FC236}">
                <a16:creationId xmlns:a16="http://schemas.microsoft.com/office/drawing/2014/main" id="{38B3F167-DD52-94E4-4506-86E93A585F4C}"/>
              </a:ext>
            </a:extLst>
          </p:cNvPr>
          <p:cNvSpPr/>
          <p:nvPr/>
        </p:nvSpPr>
        <p:spPr>
          <a:xfrm>
            <a:off x="7556819" y="2781305"/>
            <a:ext cx="2021785" cy="66243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Modèle supply</a:t>
            </a:r>
          </a:p>
        </p:txBody>
      </p:sp>
      <p:sp>
        <p:nvSpPr>
          <p:cNvPr id="66" name="Rectangle : coins arrondis 4">
            <a:extLst>
              <a:ext uri="{FF2B5EF4-FFF2-40B4-BE49-F238E27FC236}">
                <a16:creationId xmlns:a16="http://schemas.microsoft.com/office/drawing/2014/main" id="{56B3F18A-4F10-58C8-962D-01CD390FB69A}"/>
              </a:ext>
            </a:extLst>
          </p:cNvPr>
          <p:cNvSpPr/>
          <p:nvPr/>
        </p:nvSpPr>
        <p:spPr>
          <a:xfrm>
            <a:off x="252362" y="1670930"/>
            <a:ext cx="1834898" cy="319129"/>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Historique des ventes</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67" name="Rectangle : coins arrondis 5">
            <a:extLst>
              <a:ext uri="{FF2B5EF4-FFF2-40B4-BE49-F238E27FC236}">
                <a16:creationId xmlns:a16="http://schemas.microsoft.com/office/drawing/2014/main" id="{FACFB2DE-110E-BC6C-952A-257C4D629DA3}"/>
              </a:ext>
            </a:extLst>
          </p:cNvPr>
          <p:cNvSpPr/>
          <p:nvPr/>
        </p:nvSpPr>
        <p:spPr>
          <a:xfrm>
            <a:off x="5154090" y="4691247"/>
            <a:ext cx="1834898" cy="31912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Prévision de la variation  du prix de la MP</a:t>
            </a: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/PI</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68" name="Rectangle : coins arrondis 6">
            <a:extLst>
              <a:ext uri="{FF2B5EF4-FFF2-40B4-BE49-F238E27FC236}">
                <a16:creationId xmlns:a16="http://schemas.microsoft.com/office/drawing/2014/main" id="{278149BA-652B-8BFE-1C0B-1AF3DB181527}"/>
              </a:ext>
            </a:extLst>
          </p:cNvPr>
          <p:cNvSpPr/>
          <p:nvPr/>
        </p:nvSpPr>
        <p:spPr>
          <a:xfrm>
            <a:off x="5127002" y="2392445"/>
            <a:ext cx="1834898" cy="29604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err="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Demand</a:t>
            </a: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 </a:t>
            </a:r>
            <a:r>
              <a:rPr lang="fr-FR" sz="800" b="1" err="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Forcastnig</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69" name="Rectangle : coins arrondis 7">
            <a:extLst>
              <a:ext uri="{FF2B5EF4-FFF2-40B4-BE49-F238E27FC236}">
                <a16:creationId xmlns:a16="http://schemas.microsoft.com/office/drawing/2014/main" id="{DCBFD044-2330-2395-EB3A-42BCDEB5CC66}"/>
              </a:ext>
            </a:extLst>
          </p:cNvPr>
          <p:cNvSpPr/>
          <p:nvPr/>
        </p:nvSpPr>
        <p:spPr>
          <a:xfrm>
            <a:off x="5154090" y="5558175"/>
            <a:ext cx="1834898" cy="319129"/>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P</a:t>
            </a: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aramètres et contraintes financières</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70" name="Rectangle : coins arrondis 8">
            <a:extLst>
              <a:ext uri="{FF2B5EF4-FFF2-40B4-BE49-F238E27FC236}">
                <a16:creationId xmlns:a16="http://schemas.microsoft.com/office/drawing/2014/main" id="{7EACB61F-F2FD-0B47-70FD-5A32B96F7CB1}"/>
              </a:ext>
            </a:extLst>
          </p:cNvPr>
          <p:cNvSpPr/>
          <p:nvPr/>
        </p:nvSpPr>
        <p:spPr>
          <a:xfrm>
            <a:off x="5123650" y="5105528"/>
            <a:ext cx="1904170" cy="36852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Evolution des prix dans le  marché et projection des revenues</a:t>
            </a:r>
          </a:p>
        </p:txBody>
      </p:sp>
      <p:sp>
        <p:nvSpPr>
          <p:cNvPr id="71" name="Rectangle : coins arrondis 9">
            <a:extLst>
              <a:ext uri="{FF2B5EF4-FFF2-40B4-BE49-F238E27FC236}">
                <a16:creationId xmlns:a16="http://schemas.microsoft.com/office/drawing/2014/main" id="{E1464D0B-D62A-18B8-59B0-96BD8FB7FFEF}"/>
              </a:ext>
            </a:extLst>
          </p:cNvPr>
          <p:cNvSpPr/>
          <p:nvPr/>
        </p:nvSpPr>
        <p:spPr>
          <a:xfrm>
            <a:off x="5126083" y="1989549"/>
            <a:ext cx="1834898" cy="31912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Capacités de production</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72" name="Rectangle : coins arrondis 10">
            <a:extLst>
              <a:ext uri="{FF2B5EF4-FFF2-40B4-BE49-F238E27FC236}">
                <a16:creationId xmlns:a16="http://schemas.microsoft.com/office/drawing/2014/main" id="{6A7A4F99-07BA-053E-7CC2-4719FF68FC44}"/>
              </a:ext>
            </a:extLst>
          </p:cNvPr>
          <p:cNvSpPr/>
          <p:nvPr/>
        </p:nvSpPr>
        <p:spPr>
          <a:xfrm>
            <a:off x="252362" y="2149624"/>
            <a:ext cx="1834898" cy="319129"/>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Demande </a:t>
            </a: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a</a:t>
            </a: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ctuelle</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73" name="Rectangle : coins arrondis 11">
            <a:extLst>
              <a:ext uri="{FF2B5EF4-FFF2-40B4-BE49-F238E27FC236}">
                <a16:creationId xmlns:a16="http://schemas.microsoft.com/office/drawing/2014/main" id="{5008AD19-3053-346B-9F10-B8849F06667E}"/>
              </a:ext>
            </a:extLst>
          </p:cNvPr>
          <p:cNvSpPr/>
          <p:nvPr/>
        </p:nvSpPr>
        <p:spPr>
          <a:xfrm>
            <a:off x="7643921" y="5500690"/>
            <a:ext cx="1834898" cy="3191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Paramètres opérationnels et industriels</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74" name="Rectangle : coins arrondis 12">
            <a:extLst>
              <a:ext uri="{FF2B5EF4-FFF2-40B4-BE49-F238E27FC236}">
                <a16:creationId xmlns:a16="http://schemas.microsoft.com/office/drawing/2014/main" id="{184177D5-647C-D0C2-17EE-0B55D9D16ADE}"/>
              </a:ext>
            </a:extLst>
          </p:cNvPr>
          <p:cNvSpPr/>
          <p:nvPr/>
        </p:nvSpPr>
        <p:spPr>
          <a:xfrm>
            <a:off x="10104740" y="2138178"/>
            <a:ext cx="1834898" cy="31912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Plan de production</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75" name="Rectangle : coins arrondis 18">
            <a:extLst>
              <a:ext uri="{FF2B5EF4-FFF2-40B4-BE49-F238E27FC236}">
                <a16:creationId xmlns:a16="http://schemas.microsoft.com/office/drawing/2014/main" id="{E0A4BC37-9FBB-7B73-E2B5-12E53CD4CB3B}"/>
              </a:ext>
            </a:extLst>
          </p:cNvPr>
          <p:cNvSpPr/>
          <p:nvPr/>
        </p:nvSpPr>
        <p:spPr>
          <a:xfrm>
            <a:off x="10104740" y="2542501"/>
            <a:ext cx="1834898" cy="31912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Plan de vente</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76" name="Rectangle : coins arrondis 27">
            <a:extLst>
              <a:ext uri="{FF2B5EF4-FFF2-40B4-BE49-F238E27FC236}">
                <a16:creationId xmlns:a16="http://schemas.microsoft.com/office/drawing/2014/main" id="{7701063D-AE21-FA64-43E9-3E2515C397F8}"/>
              </a:ext>
            </a:extLst>
          </p:cNvPr>
          <p:cNvSpPr/>
          <p:nvPr/>
        </p:nvSpPr>
        <p:spPr>
          <a:xfrm>
            <a:off x="10105372" y="3350934"/>
            <a:ext cx="1834898" cy="31912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Plan tactique de stockage</a:t>
            </a:r>
          </a:p>
        </p:txBody>
      </p:sp>
      <p:cxnSp>
        <p:nvCxnSpPr>
          <p:cNvPr id="77" name="Connecteur : en arc 40">
            <a:extLst>
              <a:ext uri="{FF2B5EF4-FFF2-40B4-BE49-F238E27FC236}">
                <a16:creationId xmlns:a16="http://schemas.microsoft.com/office/drawing/2014/main" id="{F25D1D69-4F9C-E8C4-25DF-4586161C8276}"/>
              </a:ext>
            </a:extLst>
          </p:cNvPr>
          <p:cNvCxnSpPr>
            <a:cxnSpLocks/>
            <a:stCxn id="66" idx="3"/>
            <a:endCxn id="155" idx="1"/>
          </p:cNvCxnSpPr>
          <p:nvPr/>
        </p:nvCxnSpPr>
        <p:spPr>
          <a:xfrm>
            <a:off x="2087260" y="1830495"/>
            <a:ext cx="526136" cy="705143"/>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7" name="Connecteur : en arc 42">
            <a:extLst>
              <a:ext uri="{FF2B5EF4-FFF2-40B4-BE49-F238E27FC236}">
                <a16:creationId xmlns:a16="http://schemas.microsoft.com/office/drawing/2014/main" id="{91538C96-652E-B529-D5F6-1AF51FB3567E}"/>
              </a:ext>
            </a:extLst>
          </p:cNvPr>
          <p:cNvCxnSpPr>
            <a:cxnSpLocks/>
            <a:stCxn id="72" idx="3"/>
            <a:endCxn id="155" idx="1"/>
          </p:cNvCxnSpPr>
          <p:nvPr/>
        </p:nvCxnSpPr>
        <p:spPr>
          <a:xfrm>
            <a:off x="2087260" y="2309189"/>
            <a:ext cx="526136" cy="226449"/>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8" name="Connecteur : en arc 45">
            <a:extLst>
              <a:ext uri="{FF2B5EF4-FFF2-40B4-BE49-F238E27FC236}">
                <a16:creationId xmlns:a16="http://schemas.microsoft.com/office/drawing/2014/main" id="{D798F66A-E85D-F407-D4DA-6DC79363D7AA}"/>
              </a:ext>
            </a:extLst>
          </p:cNvPr>
          <p:cNvCxnSpPr>
            <a:cxnSpLocks/>
            <a:stCxn id="71" idx="3"/>
            <a:endCxn id="65" idx="1"/>
          </p:cNvCxnSpPr>
          <p:nvPr/>
        </p:nvCxnSpPr>
        <p:spPr>
          <a:xfrm>
            <a:off x="6960981" y="2149114"/>
            <a:ext cx="595838" cy="963409"/>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9" name="Connecteur : en arc 48">
            <a:extLst>
              <a:ext uri="{FF2B5EF4-FFF2-40B4-BE49-F238E27FC236}">
                <a16:creationId xmlns:a16="http://schemas.microsoft.com/office/drawing/2014/main" id="{7A9264B7-95A7-D443-BCFA-EB8B070E1673}"/>
              </a:ext>
            </a:extLst>
          </p:cNvPr>
          <p:cNvCxnSpPr>
            <a:cxnSpLocks/>
            <a:stCxn id="67" idx="3"/>
            <a:endCxn id="162" idx="3"/>
          </p:cNvCxnSpPr>
          <p:nvPr/>
        </p:nvCxnSpPr>
        <p:spPr>
          <a:xfrm>
            <a:off x="6988988" y="4850812"/>
            <a:ext cx="449791" cy="432627"/>
          </a:xfrm>
          <a:prstGeom prst="curvedConnector3">
            <a:avLst>
              <a:gd name="adj1" fmla="val 68538"/>
            </a:avLst>
          </a:prstGeom>
        </p:spPr>
        <p:style>
          <a:lnRef idx="3">
            <a:schemeClr val="accent1"/>
          </a:lnRef>
          <a:fillRef idx="0">
            <a:schemeClr val="accent1"/>
          </a:fillRef>
          <a:effectRef idx="2">
            <a:schemeClr val="accent1"/>
          </a:effectRef>
          <a:fontRef idx="minor">
            <a:schemeClr val="tx1"/>
          </a:fontRef>
        </p:style>
      </p:cxnSp>
      <p:cxnSp>
        <p:nvCxnSpPr>
          <p:cNvPr id="120" name="Connecteur : en arc 51">
            <a:extLst>
              <a:ext uri="{FF2B5EF4-FFF2-40B4-BE49-F238E27FC236}">
                <a16:creationId xmlns:a16="http://schemas.microsoft.com/office/drawing/2014/main" id="{DED2DA2B-2860-8D9C-4BAD-95B4702D26EB}"/>
              </a:ext>
            </a:extLst>
          </p:cNvPr>
          <p:cNvCxnSpPr>
            <a:cxnSpLocks/>
            <a:stCxn id="68" idx="3"/>
            <a:endCxn id="65" idx="1"/>
          </p:cNvCxnSpPr>
          <p:nvPr/>
        </p:nvCxnSpPr>
        <p:spPr>
          <a:xfrm>
            <a:off x="6961900" y="2540466"/>
            <a:ext cx="594919" cy="572057"/>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21" name="Connecteur : en arc 59">
            <a:extLst>
              <a:ext uri="{FF2B5EF4-FFF2-40B4-BE49-F238E27FC236}">
                <a16:creationId xmlns:a16="http://schemas.microsoft.com/office/drawing/2014/main" id="{2F9D5C1B-2434-48FC-491A-2B5E5D293975}"/>
              </a:ext>
            </a:extLst>
          </p:cNvPr>
          <p:cNvCxnSpPr>
            <a:cxnSpLocks/>
            <a:stCxn id="70" idx="3"/>
            <a:endCxn id="162" idx="3"/>
          </p:cNvCxnSpPr>
          <p:nvPr/>
        </p:nvCxnSpPr>
        <p:spPr>
          <a:xfrm flipV="1">
            <a:off x="7027820" y="5283439"/>
            <a:ext cx="410959" cy="6353"/>
          </a:xfrm>
          <a:prstGeom prst="curvedConnector3">
            <a:avLst>
              <a:gd name="adj1" fmla="val 44374"/>
            </a:avLst>
          </a:prstGeom>
        </p:spPr>
        <p:style>
          <a:lnRef idx="3">
            <a:schemeClr val="accent1"/>
          </a:lnRef>
          <a:fillRef idx="0">
            <a:schemeClr val="accent1"/>
          </a:fillRef>
          <a:effectRef idx="2">
            <a:schemeClr val="accent1"/>
          </a:effectRef>
          <a:fontRef idx="minor">
            <a:schemeClr val="tx1"/>
          </a:fontRef>
        </p:style>
      </p:cxnSp>
      <p:cxnSp>
        <p:nvCxnSpPr>
          <p:cNvPr id="126" name="Connecteur : en arc 62">
            <a:extLst>
              <a:ext uri="{FF2B5EF4-FFF2-40B4-BE49-F238E27FC236}">
                <a16:creationId xmlns:a16="http://schemas.microsoft.com/office/drawing/2014/main" id="{8156B423-6EEC-3158-DB58-606D72BAE61B}"/>
              </a:ext>
            </a:extLst>
          </p:cNvPr>
          <p:cNvCxnSpPr>
            <a:cxnSpLocks/>
            <a:stCxn id="73" idx="0"/>
            <a:endCxn id="65" idx="2"/>
          </p:cNvCxnSpPr>
          <p:nvPr/>
        </p:nvCxnSpPr>
        <p:spPr>
          <a:xfrm rot="5400000" flipH="1" flipV="1">
            <a:off x="7536066" y="4469044"/>
            <a:ext cx="2056950" cy="6342"/>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27" name="Connecteur : en arc 65">
            <a:extLst>
              <a:ext uri="{FF2B5EF4-FFF2-40B4-BE49-F238E27FC236}">
                <a16:creationId xmlns:a16="http://schemas.microsoft.com/office/drawing/2014/main" id="{19065E00-FB0F-A0B4-CC81-CEA688E1B042}"/>
              </a:ext>
            </a:extLst>
          </p:cNvPr>
          <p:cNvCxnSpPr>
            <a:cxnSpLocks/>
            <a:stCxn id="65" idx="3"/>
            <a:endCxn id="74" idx="1"/>
          </p:cNvCxnSpPr>
          <p:nvPr/>
        </p:nvCxnSpPr>
        <p:spPr>
          <a:xfrm flipV="1">
            <a:off x="9578604" y="2297743"/>
            <a:ext cx="526136" cy="814780"/>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28" name="Connecteur : en arc 68">
            <a:extLst>
              <a:ext uri="{FF2B5EF4-FFF2-40B4-BE49-F238E27FC236}">
                <a16:creationId xmlns:a16="http://schemas.microsoft.com/office/drawing/2014/main" id="{3D2F9F98-3871-D4BB-2E9D-704D1C413FE8}"/>
              </a:ext>
            </a:extLst>
          </p:cNvPr>
          <p:cNvCxnSpPr>
            <a:cxnSpLocks/>
            <a:stCxn id="65" idx="3"/>
            <a:endCxn id="75" idx="1"/>
          </p:cNvCxnSpPr>
          <p:nvPr/>
        </p:nvCxnSpPr>
        <p:spPr>
          <a:xfrm flipV="1">
            <a:off x="9578604" y="2702066"/>
            <a:ext cx="526136" cy="410457"/>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29" name="Connecteur : en arc 86">
            <a:extLst>
              <a:ext uri="{FF2B5EF4-FFF2-40B4-BE49-F238E27FC236}">
                <a16:creationId xmlns:a16="http://schemas.microsoft.com/office/drawing/2014/main" id="{460DB4EC-7ABE-4C5B-FFEC-430450FD5D36}"/>
              </a:ext>
            </a:extLst>
          </p:cNvPr>
          <p:cNvCxnSpPr>
            <a:cxnSpLocks/>
            <a:stCxn id="65" idx="3"/>
            <a:endCxn id="76" idx="1"/>
          </p:cNvCxnSpPr>
          <p:nvPr/>
        </p:nvCxnSpPr>
        <p:spPr>
          <a:xfrm>
            <a:off x="9578604" y="3112523"/>
            <a:ext cx="526768" cy="397976"/>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30" name="Rectangle : coins arrondis 98">
            <a:extLst>
              <a:ext uri="{FF2B5EF4-FFF2-40B4-BE49-F238E27FC236}">
                <a16:creationId xmlns:a16="http://schemas.microsoft.com/office/drawing/2014/main" id="{8B38781A-EE3E-B3E9-5CE5-D9FE2B4056E2}"/>
              </a:ext>
            </a:extLst>
          </p:cNvPr>
          <p:cNvSpPr/>
          <p:nvPr/>
        </p:nvSpPr>
        <p:spPr>
          <a:xfrm>
            <a:off x="5126083" y="2779713"/>
            <a:ext cx="1843324" cy="27903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Stock actuel</a:t>
            </a:r>
          </a:p>
        </p:txBody>
      </p:sp>
      <p:sp>
        <p:nvSpPr>
          <p:cNvPr id="131" name="Rectangle : coins arrondis 108">
            <a:extLst>
              <a:ext uri="{FF2B5EF4-FFF2-40B4-BE49-F238E27FC236}">
                <a16:creationId xmlns:a16="http://schemas.microsoft.com/office/drawing/2014/main" id="{BE3511CD-1201-44F9-E6A9-B181871714E8}"/>
              </a:ext>
            </a:extLst>
          </p:cNvPr>
          <p:cNvSpPr/>
          <p:nvPr/>
        </p:nvSpPr>
        <p:spPr>
          <a:xfrm>
            <a:off x="5126083" y="3143090"/>
            <a:ext cx="1834898" cy="31912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Plan de maintenance </a:t>
            </a:r>
          </a:p>
        </p:txBody>
      </p:sp>
      <p:cxnSp>
        <p:nvCxnSpPr>
          <p:cNvPr id="132" name="Connecteur : en arc 109">
            <a:extLst>
              <a:ext uri="{FF2B5EF4-FFF2-40B4-BE49-F238E27FC236}">
                <a16:creationId xmlns:a16="http://schemas.microsoft.com/office/drawing/2014/main" id="{6A2BD936-DBD1-8508-E397-3B8EC469AFE4}"/>
              </a:ext>
            </a:extLst>
          </p:cNvPr>
          <p:cNvCxnSpPr>
            <a:cxnSpLocks/>
            <a:stCxn id="131" idx="3"/>
            <a:endCxn id="65" idx="1"/>
          </p:cNvCxnSpPr>
          <p:nvPr/>
        </p:nvCxnSpPr>
        <p:spPr>
          <a:xfrm flipV="1">
            <a:off x="6960981" y="3112523"/>
            <a:ext cx="595838" cy="190132"/>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33" name="Connecteur : en arc 112">
            <a:extLst>
              <a:ext uri="{FF2B5EF4-FFF2-40B4-BE49-F238E27FC236}">
                <a16:creationId xmlns:a16="http://schemas.microsoft.com/office/drawing/2014/main" id="{28A87640-05C3-C524-B390-93AB4AC1C0DF}"/>
              </a:ext>
            </a:extLst>
          </p:cNvPr>
          <p:cNvCxnSpPr>
            <a:cxnSpLocks/>
            <a:stCxn id="130" idx="3"/>
            <a:endCxn id="65" idx="1"/>
          </p:cNvCxnSpPr>
          <p:nvPr/>
        </p:nvCxnSpPr>
        <p:spPr>
          <a:xfrm>
            <a:off x="6969407" y="2919232"/>
            <a:ext cx="587412" cy="193291"/>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34" name="Rectangle : coins arrondis 130">
            <a:extLst>
              <a:ext uri="{FF2B5EF4-FFF2-40B4-BE49-F238E27FC236}">
                <a16:creationId xmlns:a16="http://schemas.microsoft.com/office/drawing/2014/main" id="{03D9191A-B948-8562-DDDD-00D287DC9D9B}"/>
              </a:ext>
            </a:extLst>
          </p:cNvPr>
          <p:cNvSpPr/>
          <p:nvPr/>
        </p:nvSpPr>
        <p:spPr>
          <a:xfrm>
            <a:off x="5138350" y="3957045"/>
            <a:ext cx="1834898" cy="319129"/>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Rendement des lignes</a:t>
            </a:r>
          </a:p>
        </p:txBody>
      </p:sp>
      <p:sp>
        <p:nvSpPr>
          <p:cNvPr id="135" name="Rectangle : coins arrondis 131">
            <a:extLst>
              <a:ext uri="{FF2B5EF4-FFF2-40B4-BE49-F238E27FC236}">
                <a16:creationId xmlns:a16="http://schemas.microsoft.com/office/drawing/2014/main" id="{EFD814E0-98C9-4F35-A8C6-047CEACF9412}"/>
              </a:ext>
            </a:extLst>
          </p:cNvPr>
          <p:cNvSpPr/>
          <p:nvPr/>
        </p:nvSpPr>
        <p:spPr>
          <a:xfrm>
            <a:off x="9713997" y="5233878"/>
            <a:ext cx="1834898" cy="31912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Schéma de flux de production</a:t>
            </a:r>
            <a:endPar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endParaRPr>
          </a:p>
        </p:txBody>
      </p:sp>
      <p:sp>
        <p:nvSpPr>
          <p:cNvPr id="136" name="Rectangle : coins arrondis 132">
            <a:extLst>
              <a:ext uri="{FF2B5EF4-FFF2-40B4-BE49-F238E27FC236}">
                <a16:creationId xmlns:a16="http://schemas.microsoft.com/office/drawing/2014/main" id="{9C32F231-6CC3-103C-F15B-7D75529D9ACE}"/>
              </a:ext>
            </a:extLst>
          </p:cNvPr>
          <p:cNvSpPr/>
          <p:nvPr/>
        </p:nvSpPr>
        <p:spPr>
          <a:xfrm>
            <a:off x="9713199" y="5717747"/>
            <a:ext cx="1834898" cy="31912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Capacités logistiques et stockage</a:t>
            </a:r>
          </a:p>
        </p:txBody>
      </p:sp>
      <p:sp>
        <p:nvSpPr>
          <p:cNvPr id="137" name="Rectangle : coins arrondis 133">
            <a:extLst>
              <a:ext uri="{FF2B5EF4-FFF2-40B4-BE49-F238E27FC236}">
                <a16:creationId xmlns:a16="http://schemas.microsoft.com/office/drawing/2014/main" id="{565354A4-EA97-A477-7EB3-BBDA6DA6A2AC}"/>
              </a:ext>
            </a:extLst>
          </p:cNvPr>
          <p:cNvSpPr/>
          <p:nvPr/>
        </p:nvSpPr>
        <p:spPr>
          <a:xfrm>
            <a:off x="2941301" y="5828246"/>
            <a:ext cx="1628059" cy="283155"/>
          </a:xfrm>
          <a:prstGeom prst="round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Coût de stockage</a:t>
            </a:r>
          </a:p>
        </p:txBody>
      </p:sp>
      <p:sp>
        <p:nvSpPr>
          <p:cNvPr id="139" name="Rectangle : coins arrondis 137">
            <a:extLst>
              <a:ext uri="{FF2B5EF4-FFF2-40B4-BE49-F238E27FC236}">
                <a16:creationId xmlns:a16="http://schemas.microsoft.com/office/drawing/2014/main" id="{0F560D63-2ECC-27FF-2436-4CD935487A0A}"/>
              </a:ext>
            </a:extLst>
          </p:cNvPr>
          <p:cNvSpPr/>
          <p:nvPr/>
        </p:nvSpPr>
        <p:spPr>
          <a:xfrm>
            <a:off x="2947377" y="5141911"/>
            <a:ext cx="1628059" cy="28315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Coût de production</a:t>
            </a:r>
          </a:p>
        </p:txBody>
      </p:sp>
      <p:sp>
        <p:nvSpPr>
          <p:cNvPr id="140" name="Rectangle : coins arrondis 139">
            <a:extLst>
              <a:ext uri="{FF2B5EF4-FFF2-40B4-BE49-F238E27FC236}">
                <a16:creationId xmlns:a16="http://schemas.microsoft.com/office/drawing/2014/main" id="{F5ACA2C5-C778-A54C-DA71-196A01E9B45F}"/>
              </a:ext>
            </a:extLst>
          </p:cNvPr>
          <p:cNvSpPr/>
          <p:nvPr/>
        </p:nvSpPr>
        <p:spPr>
          <a:xfrm>
            <a:off x="2942624" y="5483151"/>
            <a:ext cx="1628059" cy="28315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Coût</a:t>
            </a: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 de logistique</a:t>
            </a:r>
          </a:p>
        </p:txBody>
      </p:sp>
      <p:cxnSp>
        <p:nvCxnSpPr>
          <p:cNvPr id="141" name="Connecteur : en arc 142">
            <a:extLst>
              <a:ext uri="{FF2B5EF4-FFF2-40B4-BE49-F238E27FC236}">
                <a16:creationId xmlns:a16="http://schemas.microsoft.com/office/drawing/2014/main" id="{813FCC75-6B00-EC25-2E26-28AA9B11CE69}"/>
              </a:ext>
            </a:extLst>
          </p:cNvPr>
          <p:cNvCxnSpPr>
            <a:cxnSpLocks/>
            <a:stCxn id="139" idx="3"/>
            <a:endCxn id="69" idx="1"/>
          </p:cNvCxnSpPr>
          <p:nvPr/>
        </p:nvCxnSpPr>
        <p:spPr>
          <a:xfrm>
            <a:off x="4575436" y="5283489"/>
            <a:ext cx="578654" cy="434251"/>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42" name="Connecteur : en arc 145">
            <a:extLst>
              <a:ext uri="{FF2B5EF4-FFF2-40B4-BE49-F238E27FC236}">
                <a16:creationId xmlns:a16="http://schemas.microsoft.com/office/drawing/2014/main" id="{B9736CFB-67A4-80B4-BAE7-1B35BDC93752}"/>
              </a:ext>
            </a:extLst>
          </p:cNvPr>
          <p:cNvCxnSpPr>
            <a:cxnSpLocks/>
            <a:stCxn id="140" idx="3"/>
            <a:endCxn id="69" idx="1"/>
          </p:cNvCxnSpPr>
          <p:nvPr/>
        </p:nvCxnSpPr>
        <p:spPr>
          <a:xfrm>
            <a:off x="4570683" y="5624729"/>
            <a:ext cx="583407" cy="93011"/>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43" name="Connecteur : en arc 151">
            <a:extLst>
              <a:ext uri="{FF2B5EF4-FFF2-40B4-BE49-F238E27FC236}">
                <a16:creationId xmlns:a16="http://schemas.microsoft.com/office/drawing/2014/main" id="{5C97E563-2A5D-0FB3-C086-252AD7940BC2}"/>
              </a:ext>
            </a:extLst>
          </p:cNvPr>
          <p:cNvCxnSpPr>
            <a:cxnSpLocks/>
            <a:stCxn id="137" idx="3"/>
            <a:endCxn id="69" idx="1"/>
          </p:cNvCxnSpPr>
          <p:nvPr/>
        </p:nvCxnSpPr>
        <p:spPr>
          <a:xfrm flipV="1">
            <a:off x="4569360" y="5717740"/>
            <a:ext cx="584730" cy="252084"/>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44" name="Connecteur : en arc 154">
            <a:extLst>
              <a:ext uri="{FF2B5EF4-FFF2-40B4-BE49-F238E27FC236}">
                <a16:creationId xmlns:a16="http://schemas.microsoft.com/office/drawing/2014/main" id="{22C7D630-723B-B805-454D-510ABE458F09}"/>
              </a:ext>
            </a:extLst>
          </p:cNvPr>
          <p:cNvCxnSpPr>
            <a:cxnSpLocks/>
            <a:stCxn id="134" idx="3"/>
            <a:endCxn id="65" idx="1"/>
          </p:cNvCxnSpPr>
          <p:nvPr/>
        </p:nvCxnSpPr>
        <p:spPr>
          <a:xfrm flipV="1">
            <a:off x="6973248" y="3112523"/>
            <a:ext cx="583571" cy="1004087"/>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45" name="Connecteur : en arc 157">
            <a:extLst>
              <a:ext uri="{FF2B5EF4-FFF2-40B4-BE49-F238E27FC236}">
                <a16:creationId xmlns:a16="http://schemas.microsoft.com/office/drawing/2014/main" id="{4F7AE4F3-BBC9-B48A-F6AC-622613D370A6}"/>
              </a:ext>
            </a:extLst>
          </p:cNvPr>
          <p:cNvCxnSpPr>
            <a:cxnSpLocks/>
            <a:stCxn id="73" idx="3"/>
            <a:endCxn id="135" idx="1"/>
          </p:cNvCxnSpPr>
          <p:nvPr/>
        </p:nvCxnSpPr>
        <p:spPr>
          <a:xfrm flipV="1">
            <a:off x="9478819" y="5393443"/>
            <a:ext cx="235178" cy="266812"/>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46" name="Connecteur : en arc 160">
            <a:extLst>
              <a:ext uri="{FF2B5EF4-FFF2-40B4-BE49-F238E27FC236}">
                <a16:creationId xmlns:a16="http://schemas.microsoft.com/office/drawing/2014/main" id="{1EC51DA7-9F8F-1F16-6F77-69B1CA17DEED}"/>
              </a:ext>
            </a:extLst>
          </p:cNvPr>
          <p:cNvCxnSpPr>
            <a:cxnSpLocks/>
            <a:stCxn id="73" idx="3"/>
            <a:endCxn id="136" idx="1"/>
          </p:cNvCxnSpPr>
          <p:nvPr/>
        </p:nvCxnSpPr>
        <p:spPr>
          <a:xfrm>
            <a:off x="9478819" y="5660255"/>
            <a:ext cx="234380" cy="217057"/>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47" name="ZoneTexte 172">
            <a:extLst>
              <a:ext uri="{FF2B5EF4-FFF2-40B4-BE49-F238E27FC236}">
                <a16:creationId xmlns:a16="http://schemas.microsoft.com/office/drawing/2014/main" id="{382E4F59-69F2-8DE1-8C06-BD328F934F80}"/>
              </a:ext>
            </a:extLst>
          </p:cNvPr>
          <p:cNvSpPr txBox="1"/>
          <p:nvPr/>
        </p:nvSpPr>
        <p:spPr>
          <a:xfrm>
            <a:off x="246485" y="1245654"/>
            <a:ext cx="1834898" cy="230832"/>
          </a:xfrm>
          <a:prstGeom prst="rect">
            <a:avLst/>
          </a:prstGeom>
          <a:noFill/>
        </p:spPr>
        <p:txBody>
          <a:bodyPr wrap="square">
            <a:spAutoFit/>
          </a:bodyPr>
          <a:lstStyle/>
          <a:p>
            <a:pPr algn="ctr"/>
            <a:r>
              <a:rPr lang="fr-FR" sz="9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Inputs MM</a:t>
            </a:r>
          </a:p>
        </p:txBody>
      </p:sp>
      <p:sp>
        <p:nvSpPr>
          <p:cNvPr id="148" name="Rectangle : coins arrondis 266">
            <a:extLst>
              <a:ext uri="{FF2B5EF4-FFF2-40B4-BE49-F238E27FC236}">
                <a16:creationId xmlns:a16="http://schemas.microsoft.com/office/drawing/2014/main" id="{EB7AC184-3100-D477-4F5E-8AB68E5D60EE}"/>
              </a:ext>
            </a:extLst>
          </p:cNvPr>
          <p:cNvSpPr/>
          <p:nvPr/>
        </p:nvSpPr>
        <p:spPr>
          <a:xfrm>
            <a:off x="5140615" y="3553577"/>
            <a:ext cx="1834898" cy="31912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Consommation spécifique en MP/PI </a:t>
            </a:r>
          </a:p>
        </p:txBody>
      </p:sp>
      <p:cxnSp>
        <p:nvCxnSpPr>
          <p:cNvPr id="149" name="Connecteur : en arc 267">
            <a:extLst>
              <a:ext uri="{FF2B5EF4-FFF2-40B4-BE49-F238E27FC236}">
                <a16:creationId xmlns:a16="http://schemas.microsoft.com/office/drawing/2014/main" id="{E6B8F5DC-0F19-B3AB-89B1-E19EE2C10BCD}"/>
              </a:ext>
            </a:extLst>
          </p:cNvPr>
          <p:cNvCxnSpPr>
            <a:cxnSpLocks/>
            <a:stCxn id="148" idx="3"/>
            <a:endCxn id="65" idx="1"/>
          </p:cNvCxnSpPr>
          <p:nvPr/>
        </p:nvCxnSpPr>
        <p:spPr>
          <a:xfrm flipV="1">
            <a:off x="6975513" y="3112523"/>
            <a:ext cx="581306" cy="600619"/>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50" name="Rectangle : coins arrondis 337">
            <a:extLst>
              <a:ext uri="{FF2B5EF4-FFF2-40B4-BE49-F238E27FC236}">
                <a16:creationId xmlns:a16="http://schemas.microsoft.com/office/drawing/2014/main" id="{6CF6A589-F689-4076-E184-8059EA658267}"/>
              </a:ext>
            </a:extLst>
          </p:cNvPr>
          <p:cNvSpPr/>
          <p:nvPr/>
        </p:nvSpPr>
        <p:spPr>
          <a:xfrm>
            <a:off x="252362" y="2610719"/>
            <a:ext cx="1834898" cy="319129"/>
          </a:xfrm>
          <a:prstGeom prst="round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Historique des  prix / consommation MP/PI</a:t>
            </a:r>
            <a:endPar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endParaRPr>
          </a:p>
        </p:txBody>
      </p:sp>
      <p:sp>
        <p:nvSpPr>
          <p:cNvPr id="151" name="Rectangle : coins arrondis 338">
            <a:extLst>
              <a:ext uri="{FF2B5EF4-FFF2-40B4-BE49-F238E27FC236}">
                <a16:creationId xmlns:a16="http://schemas.microsoft.com/office/drawing/2014/main" id="{EA38B90D-37CD-1028-CA60-17F149F82AE2}"/>
              </a:ext>
            </a:extLst>
          </p:cNvPr>
          <p:cNvSpPr/>
          <p:nvPr/>
        </p:nvSpPr>
        <p:spPr>
          <a:xfrm>
            <a:off x="252362" y="3065052"/>
            <a:ext cx="1834898" cy="319129"/>
          </a:xfrm>
          <a:prstGeom prst="round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Facteurs agissant sur la demande</a:t>
            </a:r>
          </a:p>
        </p:txBody>
      </p:sp>
      <p:sp>
        <p:nvSpPr>
          <p:cNvPr id="152" name="Rectangle : coins arrondis 357">
            <a:extLst>
              <a:ext uri="{FF2B5EF4-FFF2-40B4-BE49-F238E27FC236}">
                <a16:creationId xmlns:a16="http://schemas.microsoft.com/office/drawing/2014/main" id="{32762807-7B8F-1CFC-D696-F03661AB9DDD}"/>
              </a:ext>
            </a:extLst>
          </p:cNvPr>
          <p:cNvSpPr/>
          <p:nvPr/>
        </p:nvSpPr>
        <p:spPr>
          <a:xfrm>
            <a:off x="10104740" y="2949706"/>
            <a:ext cx="1834898" cy="31912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Plan d’achat de MP/PI</a:t>
            </a:r>
          </a:p>
        </p:txBody>
      </p:sp>
      <p:sp>
        <p:nvSpPr>
          <p:cNvPr id="153" name="Rectangle : coins arrondis 360">
            <a:extLst>
              <a:ext uri="{FF2B5EF4-FFF2-40B4-BE49-F238E27FC236}">
                <a16:creationId xmlns:a16="http://schemas.microsoft.com/office/drawing/2014/main" id="{0A458B96-BA15-5091-D3B5-4020F843B727}"/>
              </a:ext>
            </a:extLst>
          </p:cNvPr>
          <p:cNvSpPr/>
          <p:nvPr/>
        </p:nvSpPr>
        <p:spPr>
          <a:xfrm>
            <a:off x="10104503" y="3753098"/>
            <a:ext cx="1834898" cy="31912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Plan de charges financières </a:t>
            </a:r>
          </a:p>
        </p:txBody>
      </p:sp>
      <p:cxnSp>
        <p:nvCxnSpPr>
          <p:cNvPr id="154" name="Connecteur : en arc 365">
            <a:extLst>
              <a:ext uri="{FF2B5EF4-FFF2-40B4-BE49-F238E27FC236}">
                <a16:creationId xmlns:a16="http://schemas.microsoft.com/office/drawing/2014/main" id="{9804EF93-68EE-FD5D-49B4-641B79E7581E}"/>
              </a:ext>
            </a:extLst>
          </p:cNvPr>
          <p:cNvCxnSpPr>
            <a:cxnSpLocks/>
            <a:stCxn id="65" idx="3"/>
            <a:endCxn id="152" idx="1"/>
          </p:cNvCxnSpPr>
          <p:nvPr/>
        </p:nvCxnSpPr>
        <p:spPr>
          <a:xfrm flipV="1">
            <a:off x="9578604" y="3109271"/>
            <a:ext cx="526136" cy="3252"/>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55" name="Rectangle : coins arrondis 377">
            <a:extLst>
              <a:ext uri="{FF2B5EF4-FFF2-40B4-BE49-F238E27FC236}">
                <a16:creationId xmlns:a16="http://schemas.microsoft.com/office/drawing/2014/main" id="{2D0AB673-7FF8-97A2-3A36-246162FA34FC}"/>
              </a:ext>
            </a:extLst>
          </p:cNvPr>
          <p:cNvSpPr/>
          <p:nvPr/>
        </p:nvSpPr>
        <p:spPr>
          <a:xfrm>
            <a:off x="2613396" y="2204420"/>
            <a:ext cx="2021785" cy="66243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Modèle marché</a:t>
            </a:r>
          </a:p>
        </p:txBody>
      </p:sp>
      <p:cxnSp>
        <p:nvCxnSpPr>
          <p:cNvPr id="156" name="Connecteur : en arc 380">
            <a:extLst>
              <a:ext uri="{FF2B5EF4-FFF2-40B4-BE49-F238E27FC236}">
                <a16:creationId xmlns:a16="http://schemas.microsoft.com/office/drawing/2014/main" id="{374DC48F-0259-31EA-94F0-620BC68D9113}"/>
              </a:ext>
            </a:extLst>
          </p:cNvPr>
          <p:cNvCxnSpPr>
            <a:cxnSpLocks/>
            <a:stCxn id="150" idx="3"/>
            <a:endCxn id="155" idx="1"/>
          </p:cNvCxnSpPr>
          <p:nvPr/>
        </p:nvCxnSpPr>
        <p:spPr>
          <a:xfrm flipV="1">
            <a:off x="2087260" y="2535638"/>
            <a:ext cx="526136" cy="234646"/>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7" name="Connecteur : en arc 383">
            <a:extLst>
              <a:ext uri="{FF2B5EF4-FFF2-40B4-BE49-F238E27FC236}">
                <a16:creationId xmlns:a16="http://schemas.microsoft.com/office/drawing/2014/main" id="{5BE820B4-56A5-5DC5-A3A2-C8B834B8225E}"/>
              </a:ext>
            </a:extLst>
          </p:cNvPr>
          <p:cNvCxnSpPr>
            <a:cxnSpLocks/>
            <a:stCxn id="151" idx="3"/>
            <a:endCxn id="155" idx="1"/>
          </p:cNvCxnSpPr>
          <p:nvPr/>
        </p:nvCxnSpPr>
        <p:spPr>
          <a:xfrm flipV="1">
            <a:off x="2087260" y="2535638"/>
            <a:ext cx="526136" cy="688979"/>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8" name="Connecteur : en arc 386">
            <a:extLst>
              <a:ext uri="{FF2B5EF4-FFF2-40B4-BE49-F238E27FC236}">
                <a16:creationId xmlns:a16="http://schemas.microsoft.com/office/drawing/2014/main" id="{2EC13F27-1E34-1019-B35A-7CF4C92C30B3}"/>
              </a:ext>
            </a:extLst>
          </p:cNvPr>
          <p:cNvCxnSpPr>
            <a:cxnSpLocks/>
            <a:stCxn id="155" idx="3"/>
            <a:endCxn id="68" idx="1"/>
          </p:cNvCxnSpPr>
          <p:nvPr/>
        </p:nvCxnSpPr>
        <p:spPr>
          <a:xfrm>
            <a:off x="4635181" y="2535638"/>
            <a:ext cx="491821" cy="4828"/>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9" name="Connecteur : en arc 389">
            <a:extLst>
              <a:ext uri="{FF2B5EF4-FFF2-40B4-BE49-F238E27FC236}">
                <a16:creationId xmlns:a16="http://schemas.microsoft.com/office/drawing/2014/main" id="{A55007C4-28F2-E134-6171-8B42893B47C5}"/>
              </a:ext>
            </a:extLst>
          </p:cNvPr>
          <p:cNvCxnSpPr>
            <a:cxnSpLocks/>
            <a:stCxn id="155" idx="3"/>
            <a:endCxn id="67" idx="1"/>
          </p:cNvCxnSpPr>
          <p:nvPr/>
        </p:nvCxnSpPr>
        <p:spPr>
          <a:xfrm>
            <a:off x="4635181" y="2535638"/>
            <a:ext cx="518909" cy="2315174"/>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60" name="Connecteur : en arc 392">
            <a:extLst>
              <a:ext uri="{FF2B5EF4-FFF2-40B4-BE49-F238E27FC236}">
                <a16:creationId xmlns:a16="http://schemas.microsoft.com/office/drawing/2014/main" id="{734D180F-2B52-5163-B6D6-DDA8285FBA9A}"/>
              </a:ext>
            </a:extLst>
          </p:cNvPr>
          <p:cNvCxnSpPr>
            <a:cxnSpLocks/>
            <a:stCxn id="155" idx="3"/>
            <a:endCxn id="70" idx="1"/>
          </p:cNvCxnSpPr>
          <p:nvPr/>
        </p:nvCxnSpPr>
        <p:spPr>
          <a:xfrm>
            <a:off x="4635181" y="2535638"/>
            <a:ext cx="488469" cy="2754154"/>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62" name="Rectangle 161">
            <a:extLst>
              <a:ext uri="{FF2B5EF4-FFF2-40B4-BE49-F238E27FC236}">
                <a16:creationId xmlns:a16="http://schemas.microsoft.com/office/drawing/2014/main" id="{D9C1AD6A-800E-E329-C809-CEEA3D1798DE}"/>
              </a:ext>
            </a:extLst>
          </p:cNvPr>
          <p:cNvSpPr/>
          <p:nvPr/>
        </p:nvSpPr>
        <p:spPr>
          <a:xfrm>
            <a:off x="2776013" y="4413475"/>
            <a:ext cx="4662766" cy="1739927"/>
          </a:xfrm>
          <a:prstGeom prst="rect">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63" name="ZoneTexte 162">
            <a:extLst>
              <a:ext uri="{FF2B5EF4-FFF2-40B4-BE49-F238E27FC236}">
                <a16:creationId xmlns:a16="http://schemas.microsoft.com/office/drawing/2014/main" id="{19873C25-9F4B-8D2D-FED6-7B82D02AD720}"/>
              </a:ext>
            </a:extLst>
          </p:cNvPr>
          <p:cNvSpPr txBox="1"/>
          <p:nvPr/>
        </p:nvSpPr>
        <p:spPr>
          <a:xfrm>
            <a:off x="2759243" y="4151865"/>
            <a:ext cx="1747692" cy="261610"/>
          </a:xfrm>
          <a:prstGeom prst="rect">
            <a:avLst/>
          </a:prstGeom>
          <a:noFill/>
        </p:spPr>
        <p:txBody>
          <a:bodyPr wrap="square" lIns="91440" tIns="45720" rIns="91440" bIns="45720" anchor="t">
            <a:spAutoFit/>
          </a:bodyPr>
          <a:lstStyle/>
          <a:p>
            <a:r>
              <a:rPr lang="fr-FR" sz="1050" b="1">
                <a:solidFill>
                  <a:srgbClr val="FF0000"/>
                </a:solidFill>
                <a:latin typeface="Gill Sans MT" panose="020B0502020104020203" pitchFamily="34" charset="0"/>
                <a:ea typeface="Open Sans" panose="020B0606030504020204" pitchFamily="34" charset="0"/>
                <a:cs typeface="Open Sans" panose="020B0606030504020204" pitchFamily="34" charset="0"/>
              </a:rPr>
              <a:t>Evaluation financière</a:t>
            </a:r>
          </a:p>
        </p:txBody>
      </p:sp>
      <p:sp>
        <p:nvSpPr>
          <p:cNvPr id="164" name="Rectangle : coins arrondis 137">
            <a:extLst>
              <a:ext uri="{FF2B5EF4-FFF2-40B4-BE49-F238E27FC236}">
                <a16:creationId xmlns:a16="http://schemas.microsoft.com/office/drawing/2014/main" id="{ADB174FB-D882-496F-73BF-0ACCC2B9081E}"/>
              </a:ext>
            </a:extLst>
          </p:cNvPr>
          <p:cNvSpPr/>
          <p:nvPr/>
        </p:nvSpPr>
        <p:spPr>
          <a:xfrm>
            <a:off x="2941301" y="4794286"/>
            <a:ext cx="1628059" cy="28315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rPr>
              <a:t>Coût </a:t>
            </a:r>
            <a:r>
              <a:rPr lang="fr-FR" sz="8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échange entre entités</a:t>
            </a:r>
            <a:endParaRPr lang="fr-FR" sz="800" b="1">
              <a:solidFill>
                <a:schemeClr val="accent1">
                  <a:lumMod val="50000"/>
                </a:schemeClr>
              </a:solidFill>
              <a:effectLst/>
              <a:latin typeface="Gill Sans MT" panose="020B0502020104020203" pitchFamily="34" charset="0"/>
              <a:ea typeface="Open Sans" panose="020B0606030504020204" pitchFamily="34" charset="0"/>
              <a:cs typeface="Open Sans" panose="020B0606030504020204" pitchFamily="34" charset="0"/>
            </a:endParaRPr>
          </a:p>
        </p:txBody>
      </p:sp>
      <p:cxnSp>
        <p:nvCxnSpPr>
          <p:cNvPr id="165" name="Connecteur : en arc 142">
            <a:extLst>
              <a:ext uri="{FF2B5EF4-FFF2-40B4-BE49-F238E27FC236}">
                <a16:creationId xmlns:a16="http://schemas.microsoft.com/office/drawing/2014/main" id="{99F3DE21-5272-A703-C99D-3AF777916F5D}"/>
              </a:ext>
            </a:extLst>
          </p:cNvPr>
          <p:cNvCxnSpPr>
            <a:cxnSpLocks/>
            <a:stCxn id="164" idx="3"/>
            <a:endCxn id="69" idx="1"/>
          </p:cNvCxnSpPr>
          <p:nvPr/>
        </p:nvCxnSpPr>
        <p:spPr>
          <a:xfrm>
            <a:off x="4569360" y="4935864"/>
            <a:ext cx="584730" cy="781876"/>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66" name="Rectangle 165">
            <a:extLst>
              <a:ext uri="{FF2B5EF4-FFF2-40B4-BE49-F238E27FC236}">
                <a16:creationId xmlns:a16="http://schemas.microsoft.com/office/drawing/2014/main" id="{F716AA8D-F8D1-B89A-B47C-69E5DDE70E84}"/>
              </a:ext>
            </a:extLst>
          </p:cNvPr>
          <p:cNvSpPr/>
          <p:nvPr/>
        </p:nvSpPr>
        <p:spPr>
          <a:xfrm>
            <a:off x="9986618" y="2037032"/>
            <a:ext cx="2021785" cy="2166515"/>
          </a:xfrm>
          <a:prstGeom prst="rect">
            <a:avLst/>
          </a:prstGeom>
          <a:noFill/>
          <a:ln w="19050">
            <a:solidFill>
              <a:srgbClr val="00B05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68" name="Connecteur : en arc 142">
            <a:extLst>
              <a:ext uri="{FF2B5EF4-FFF2-40B4-BE49-F238E27FC236}">
                <a16:creationId xmlns:a16="http://schemas.microsoft.com/office/drawing/2014/main" id="{C7351973-3C44-7ED0-F0CC-1AD602A8B2C9}"/>
              </a:ext>
            </a:extLst>
          </p:cNvPr>
          <p:cNvCxnSpPr>
            <a:cxnSpLocks/>
            <a:stCxn id="69" idx="3"/>
            <a:endCxn id="162" idx="3"/>
          </p:cNvCxnSpPr>
          <p:nvPr/>
        </p:nvCxnSpPr>
        <p:spPr>
          <a:xfrm flipV="1">
            <a:off x="6988988" y="5283439"/>
            <a:ext cx="449791" cy="434301"/>
          </a:xfrm>
          <a:prstGeom prst="curvedConnector3">
            <a:avLst>
              <a:gd name="adj1" fmla="val 70151"/>
            </a:avLst>
          </a:prstGeom>
        </p:spPr>
        <p:style>
          <a:lnRef idx="3">
            <a:schemeClr val="accent1"/>
          </a:lnRef>
          <a:fillRef idx="0">
            <a:schemeClr val="accent1"/>
          </a:fillRef>
          <a:effectRef idx="2">
            <a:schemeClr val="accent1"/>
          </a:effectRef>
          <a:fontRef idx="minor">
            <a:schemeClr val="tx1"/>
          </a:fontRef>
        </p:style>
      </p:cxnSp>
      <p:cxnSp>
        <p:nvCxnSpPr>
          <p:cNvPr id="169" name="Connecteur droit 168">
            <a:extLst>
              <a:ext uri="{FF2B5EF4-FFF2-40B4-BE49-F238E27FC236}">
                <a16:creationId xmlns:a16="http://schemas.microsoft.com/office/drawing/2014/main" id="{07F1DE62-688E-49FF-B832-8A629967C9AE}"/>
              </a:ext>
            </a:extLst>
          </p:cNvPr>
          <p:cNvCxnSpPr>
            <a:stCxn id="162" idx="3"/>
            <a:endCxn id="162" idx="3"/>
          </p:cNvCxnSpPr>
          <p:nvPr/>
        </p:nvCxnSpPr>
        <p:spPr>
          <a:xfrm>
            <a:off x="7438779" y="528343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A1AD1954-E2D0-116D-6012-FDD8574061C7}"/>
              </a:ext>
            </a:extLst>
          </p:cNvPr>
          <p:cNvCxnSpPr>
            <a:stCxn id="166" idx="2"/>
            <a:endCxn id="166" idx="2"/>
          </p:cNvCxnSpPr>
          <p:nvPr/>
        </p:nvCxnSpPr>
        <p:spPr>
          <a:xfrm>
            <a:off x="10997511" y="420354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Forme libre : forme 170">
            <a:extLst>
              <a:ext uri="{FF2B5EF4-FFF2-40B4-BE49-F238E27FC236}">
                <a16:creationId xmlns:a16="http://schemas.microsoft.com/office/drawing/2014/main" id="{F23266BA-E336-33E4-354A-AEBF65FB75AF}"/>
              </a:ext>
            </a:extLst>
          </p:cNvPr>
          <p:cNvSpPr/>
          <p:nvPr/>
        </p:nvSpPr>
        <p:spPr>
          <a:xfrm>
            <a:off x="7438571" y="4200805"/>
            <a:ext cx="3546059" cy="1096220"/>
          </a:xfrm>
          <a:custGeom>
            <a:avLst/>
            <a:gdLst>
              <a:gd name="connsiteX0" fmla="*/ 0 w 3546059"/>
              <a:gd name="connsiteY0" fmla="*/ 1089657 h 1096220"/>
              <a:gd name="connsiteX1" fmla="*/ 1603829 w 3546059"/>
              <a:gd name="connsiteY1" fmla="*/ 1002571 h 1096220"/>
              <a:gd name="connsiteX2" fmla="*/ 2017486 w 3546059"/>
              <a:gd name="connsiteY2" fmla="*/ 436514 h 1096220"/>
              <a:gd name="connsiteX3" fmla="*/ 3389086 w 3546059"/>
              <a:gd name="connsiteY3" fmla="*/ 400228 h 1096220"/>
              <a:gd name="connsiteX4" fmla="*/ 3526972 w 3546059"/>
              <a:gd name="connsiteY4" fmla="*/ 37371 h 1096220"/>
              <a:gd name="connsiteX5" fmla="*/ 3541486 w 3546059"/>
              <a:gd name="connsiteY5" fmla="*/ 30114 h 10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6059" h="1096220">
                <a:moveTo>
                  <a:pt x="0" y="1089657"/>
                </a:moveTo>
                <a:cubicBezTo>
                  <a:pt x="633790" y="1100542"/>
                  <a:pt x="1267581" y="1111428"/>
                  <a:pt x="1603829" y="1002571"/>
                </a:cubicBezTo>
                <a:cubicBezTo>
                  <a:pt x="1940077" y="893714"/>
                  <a:pt x="1719943" y="536904"/>
                  <a:pt x="2017486" y="436514"/>
                </a:cubicBezTo>
                <a:cubicBezTo>
                  <a:pt x="2315029" y="336124"/>
                  <a:pt x="3137505" y="466752"/>
                  <a:pt x="3389086" y="400228"/>
                </a:cubicBezTo>
                <a:cubicBezTo>
                  <a:pt x="3640667" y="333704"/>
                  <a:pt x="3501572" y="99057"/>
                  <a:pt x="3526972" y="37371"/>
                </a:cubicBezTo>
                <a:cubicBezTo>
                  <a:pt x="3552372" y="-24315"/>
                  <a:pt x="3546929" y="2899"/>
                  <a:pt x="3541486" y="30114"/>
                </a:cubicBezTo>
              </a:path>
            </a:pathLst>
          </a:custGeom>
          <a:ln>
            <a:solidFill>
              <a:srgbClr val="FF0000"/>
            </a:solidFill>
            <a:prstDash val="dash"/>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grpSp>
        <p:nvGrpSpPr>
          <p:cNvPr id="2" name="Groupe 1">
            <a:extLst>
              <a:ext uri="{FF2B5EF4-FFF2-40B4-BE49-F238E27FC236}">
                <a16:creationId xmlns:a16="http://schemas.microsoft.com/office/drawing/2014/main" id="{C5423D36-78CD-7891-F73A-81056E36F46A}"/>
              </a:ext>
            </a:extLst>
          </p:cNvPr>
          <p:cNvGrpSpPr/>
          <p:nvPr/>
        </p:nvGrpSpPr>
        <p:grpSpPr>
          <a:xfrm>
            <a:off x="2160286" y="373059"/>
            <a:ext cx="7693537" cy="691247"/>
            <a:chOff x="2160286" y="373059"/>
            <a:chExt cx="7693537" cy="691247"/>
          </a:xfrm>
        </p:grpSpPr>
        <p:grpSp>
          <p:nvGrpSpPr>
            <p:cNvPr id="3" name="Groupe 50">
              <a:extLst>
                <a:ext uri="{FF2B5EF4-FFF2-40B4-BE49-F238E27FC236}">
                  <a16:creationId xmlns:a16="http://schemas.microsoft.com/office/drawing/2014/main" id="{1E0E7BD6-7026-2CDA-CFEF-B5286EA76149}"/>
                </a:ext>
              </a:extLst>
            </p:cNvPr>
            <p:cNvGrpSpPr/>
            <p:nvPr/>
          </p:nvGrpSpPr>
          <p:grpSpPr>
            <a:xfrm>
              <a:off x="2160286" y="373059"/>
              <a:ext cx="6833786" cy="691247"/>
              <a:chOff x="2160286" y="373059"/>
              <a:chExt cx="6833786" cy="691247"/>
            </a:xfrm>
          </p:grpSpPr>
          <p:grpSp>
            <p:nvGrpSpPr>
              <p:cNvPr id="5" name="Groupe 51">
                <a:extLst>
                  <a:ext uri="{FF2B5EF4-FFF2-40B4-BE49-F238E27FC236}">
                    <a16:creationId xmlns:a16="http://schemas.microsoft.com/office/drawing/2014/main" id="{85B4F01E-90FB-9C79-CD81-485C31DF0DF4}"/>
                  </a:ext>
                </a:extLst>
              </p:cNvPr>
              <p:cNvGrpSpPr/>
              <p:nvPr/>
            </p:nvGrpSpPr>
            <p:grpSpPr>
              <a:xfrm>
                <a:off x="3046203" y="728752"/>
                <a:ext cx="5947869" cy="335554"/>
                <a:chOff x="2452561" y="722435"/>
                <a:chExt cx="5947869" cy="335554"/>
              </a:xfrm>
            </p:grpSpPr>
            <p:cxnSp>
              <p:nvCxnSpPr>
                <p:cNvPr id="7" name="Connecteur droit 54">
                  <a:extLst>
                    <a:ext uri="{FF2B5EF4-FFF2-40B4-BE49-F238E27FC236}">
                      <a16:creationId xmlns:a16="http://schemas.microsoft.com/office/drawing/2014/main" id="{0B09A6AD-F47D-35D9-6807-C55269D1F389}"/>
                    </a:ext>
                  </a:extLst>
                </p:cNvPr>
                <p:cNvCxnSpPr>
                  <a:cxnSpLocks/>
                  <a:stCxn id="8" idx="6"/>
                  <a:endCxn id="9" idx="2"/>
                </p:cNvCxnSpPr>
                <p:nvPr/>
              </p:nvCxnSpPr>
              <p:spPr>
                <a:xfrm flipV="1">
                  <a:off x="2830561" y="887054"/>
                  <a:ext cx="5191869" cy="6317"/>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Ellipse 55">
                  <a:extLst>
                    <a:ext uri="{FF2B5EF4-FFF2-40B4-BE49-F238E27FC236}">
                      <a16:creationId xmlns:a16="http://schemas.microsoft.com/office/drawing/2014/main" id="{B4C06536-BC91-F0A5-4BF0-FC3F523A304A}"/>
                    </a:ext>
                  </a:extLst>
                </p:cNvPr>
                <p:cNvSpPr>
                  <a:spLocks noChangeAspect="1"/>
                </p:cNvSpPr>
                <p:nvPr/>
              </p:nvSpPr>
              <p:spPr>
                <a:xfrm>
                  <a:off x="2452561" y="728752"/>
                  <a:ext cx="378000" cy="329237"/>
                </a:xfrm>
                <a:prstGeom prst="ellipse">
                  <a:avLst/>
                </a:prstGeom>
                <a:solidFill>
                  <a:srgbClr val="4CB479"/>
                </a:solidFill>
                <a:ln>
                  <a:solidFill>
                    <a:srgbClr val="4CB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9" name="Ellipse 56">
                  <a:extLst>
                    <a:ext uri="{FF2B5EF4-FFF2-40B4-BE49-F238E27FC236}">
                      <a16:creationId xmlns:a16="http://schemas.microsoft.com/office/drawing/2014/main" id="{8535FC0C-B702-C556-3774-1054F1C569E8}"/>
                    </a:ext>
                  </a:extLst>
                </p:cNvPr>
                <p:cNvSpPr>
                  <a:spLocks noChangeAspect="1"/>
                </p:cNvSpPr>
                <p:nvPr/>
              </p:nvSpPr>
              <p:spPr>
                <a:xfrm>
                  <a:off x="8022430" y="722435"/>
                  <a:ext cx="378000" cy="329237"/>
                </a:xfrm>
                <a:prstGeom prst="ellipse">
                  <a:avLst/>
                </a:prstGeom>
                <a:solidFill>
                  <a:srgbClr val="4CB479"/>
                </a:solidFill>
                <a:ln>
                  <a:solidFill>
                    <a:srgbClr val="4CB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57">
                  <a:extLst>
                    <a:ext uri="{FF2B5EF4-FFF2-40B4-BE49-F238E27FC236}">
                      <a16:creationId xmlns:a16="http://schemas.microsoft.com/office/drawing/2014/main" id="{411B39EC-4C35-D09B-4ABC-C245AA45EFE8}"/>
                    </a:ext>
                  </a:extLst>
                </p:cNvPr>
                <p:cNvCxnSpPr>
                  <a:cxnSpLocks/>
                  <a:stCxn id="8" idx="6"/>
                  <a:endCxn id="9" idx="2"/>
                </p:cNvCxnSpPr>
                <p:nvPr/>
              </p:nvCxnSpPr>
              <p:spPr>
                <a:xfrm flipV="1">
                  <a:off x="2830561" y="887054"/>
                  <a:ext cx="5191869" cy="6317"/>
                </a:xfrm>
                <a:prstGeom prst="line">
                  <a:avLst/>
                </a:prstGeom>
                <a:ln w="28575">
                  <a:solidFill>
                    <a:srgbClr val="4CB479"/>
                  </a:solidFill>
                </a:ln>
              </p:spPr>
              <p:style>
                <a:lnRef idx="1">
                  <a:schemeClr val="accent1"/>
                </a:lnRef>
                <a:fillRef idx="0">
                  <a:schemeClr val="accent1"/>
                </a:fillRef>
                <a:effectRef idx="0">
                  <a:schemeClr val="accent1"/>
                </a:effectRef>
                <a:fontRef idx="minor">
                  <a:schemeClr val="tx1"/>
                </a:fontRef>
              </p:style>
            </p:cxnSp>
          </p:grpSp>
          <p:sp>
            <p:nvSpPr>
              <p:cNvPr id="6" name="ZoneTexte 52">
                <a:extLst>
                  <a:ext uri="{FF2B5EF4-FFF2-40B4-BE49-F238E27FC236}">
                    <a16:creationId xmlns:a16="http://schemas.microsoft.com/office/drawing/2014/main" id="{6C3B35C3-D795-38FE-8B41-AB34E54A396F}"/>
                  </a:ext>
                </a:extLst>
              </p:cNvPr>
              <p:cNvSpPr txBox="1"/>
              <p:nvPr/>
            </p:nvSpPr>
            <p:spPr>
              <a:xfrm>
                <a:off x="2160286" y="373059"/>
                <a:ext cx="2108911" cy="369332"/>
              </a:xfrm>
              <a:prstGeom prst="rect">
                <a:avLst/>
              </a:prstGeom>
              <a:noFill/>
            </p:spPr>
            <p:txBody>
              <a:bodyPr wrap="none" rtlCol="0">
                <a:spAutoFit/>
              </a:bodyPr>
              <a:lstStyle/>
              <a:p>
                <a:r>
                  <a:rPr lang="fr-FR" b="1">
                    <a:solidFill>
                      <a:srgbClr val="4CB479"/>
                    </a:solidFill>
                    <a:latin typeface="Gill Sans MT" panose="020B0502020104020203" pitchFamily="34" charset="77"/>
                  </a:rPr>
                  <a:t>Processus typique</a:t>
                </a:r>
              </a:p>
            </p:txBody>
          </p:sp>
        </p:grpSp>
        <p:sp>
          <p:nvSpPr>
            <p:cNvPr id="4" name="ZoneTexte 66">
              <a:extLst>
                <a:ext uri="{FF2B5EF4-FFF2-40B4-BE49-F238E27FC236}">
                  <a16:creationId xmlns:a16="http://schemas.microsoft.com/office/drawing/2014/main" id="{D3D7219E-1133-E73C-2B81-29B8959DEE51}"/>
                </a:ext>
              </a:extLst>
            </p:cNvPr>
            <p:cNvSpPr txBox="1"/>
            <p:nvPr/>
          </p:nvSpPr>
          <p:spPr>
            <a:xfrm>
              <a:off x="7753568" y="387262"/>
              <a:ext cx="2100255" cy="369332"/>
            </a:xfrm>
            <a:prstGeom prst="rect">
              <a:avLst/>
            </a:prstGeom>
            <a:noFill/>
          </p:spPr>
          <p:txBody>
            <a:bodyPr wrap="none" rtlCol="0">
              <a:spAutoFit/>
            </a:bodyPr>
            <a:lstStyle/>
            <a:p>
              <a:r>
                <a:rPr lang="fr-FR" b="1">
                  <a:solidFill>
                    <a:srgbClr val="4CB479"/>
                  </a:solidFill>
                  <a:latin typeface="Gill Sans MT" panose="020B0502020104020203" pitchFamily="34" charset="77"/>
                </a:rPr>
                <a:t>Processus adapté </a:t>
              </a:r>
            </a:p>
          </p:txBody>
        </p:sp>
      </p:grpSp>
      <p:grpSp>
        <p:nvGrpSpPr>
          <p:cNvPr id="30" name="Group 29">
            <a:extLst>
              <a:ext uri="{FF2B5EF4-FFF2-40B4-BE49-F238E27FC236}">
                <a16:creationId xmlns:a16="http://schemas.microsoft.com/office/drawing/2014/main" id="{19369245-095B-86FE-0C30-6DE0C0F24E57}"/>
              </a:ext>
            </a:extLst>
          </p:cNvPr>
          <p:cNvGrpSpPr/>
          <p:nvPr/>
        </p:nvGrpSpPr>
        <p:grpSpPr>
          <a:xfrm>
            <a:off x="-89" y="-2496"/>
            <a:ext cx="12195097" cy="379528"/>
            <a:chOff x="-89" y="-2496"/>
            <a:chExt cx="12195097" cy="379528"/>
          </a:xfrm>
        </p:grpSpPr>
        <p:grpSp>
          <p:nvGrpSpPr>
            <p:cNvPr id="31" name="Group 30">
              <a:extLst>
                <a:ext uri="{FF2B5EF4-FFF2-40B4-BE49-F238E27FC236}">
                  <a16:creationId xmlns:a16="http://schemas.microsoft.com/office/drawing/2014/main" id="{2221F48D-8683-01EA-D42A-114953C5D416}"/>
                </a:ext>
              </a:extLst>
            </p:cNvPr>
            <p:cNvGrpSpPr/>
            <p:nvPr/>
          </p:nvGrpSpPr>
          <p:grpSpPr>
            <a:xfrm>
              <a:off x="-89" y="-2496"/>
              <a:ext cx="9523346" cy="379528"/>
              <a:chOff x="-89" y="-2496"/>
              <a:chExt cx="9523346" cy="379528"/>
            </a:xfrm>
          </p:grpSpPr>
          <p:sp>
            <p:nvSpPr>
              <p:cNvPr id="33" name="Rectangle 32">
                <a:extLst>
                  <a:ext uri="{FF2B5EF4-FFF2-40B4-BE49-F238E27FC236}">
                    <a16:creationId xmlns:a16="http://schemas.microsoft.com/office/drawing/2014/main" id="{35A7449D-797A-5FCD-69F5-5B389A81916E}"/>
                  </a:ext>
                </a:extLst>
              </p:cNvPr>
              <p:cNvSpPr/>
              <p:nvPr/>
            </p:nvSpPr>
            <p:spPr>
              <a:xfrm>
                <a:off x="-89" y="-2496"/>
                <a:ext cx="2436451"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Processus S&amp;OP</a:t>
                </a:r>
              </a:p>
            </p:txBody>
          </p:sp>
          <p:sp>
            <p:nvSpPr>
              <p:cNvPr id="34" name="Rectangle 33">
                <a:extLst>
                  <a:ext uri="{FF2B5EF4-FFF2-40B4-BE49-F238E27FC236}">
                    <a16:creationId xmlns:a16="http://schemas.microsoft.com/office/drawing/2014/main" id="{25FA49C8-78D8-496B-90A0-13ADEC36F6EC}"/>
                  </a:ext>
                </a:extLst>
              </p:cNvPr>
              <p:cNvSpPr/>
              <p:nvPr/>
            </p:nvSpPr>
            <p:spPr>
              <a:xfrm>
                <a:off x="2440309" y="-2496"/>
                <a:ext cx="167990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march</a:t>
                </a:r>
                <a:r>
                  <a:rPr lang="fr-FR">
                    <a:solidFill>
                      <a:srgbClr val="3FA762"/>
                    </a:solidFill>
                    <a:latin typeface="Gill Sans MT" panose="020B0502020104020203" pitchFamily="34" charset="0"/>
                    <a:cs typeface="Times New Roman" panose="02020603050405020304" pitchFamily="18" charset="0"/>
                  </a:rPr>
                  <a:t>é</a:t>
                </a:r>
                <a:endParaRPr lang="en-US">
                  <a:solidFill>
                    <a:srgbClr val="3FA762"/>
                  </a:solidFill>
                  <a:latin typeface="Gill Sans MT" panose="020B0502020104020203" pitchFamily="34" charset="0"/>
                  <a:cs typeface="Times New Roman" panose="02020603050405020304" pitchFamily="18" charset="0"/>
                </a:endParaRPr>
              </a:p>
            </p:txBody>
          </p:sp>
          <p:sp>
            <p:nvSpPr>
              <p:cNvPr id="35" name="Rectangle 34">
                <a:extLst>
                  <a:ext uri="{FF2B5EF4-FFF2-40B4-BE49-F238E27FC236}">
                    <a16:creationId xmlns:a16="http://schemas.microsoft.com/office/drawing/2014/main" id="{4B3B2240-8554-FC3C-C938-10AE5D258BA5}"/>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36" name="Rectangle 35">
                <a:extLst>
                  <a:ext uri="{FF2B5EF4-FFF2-40B4-BE49-F238E27FC236}">
                    <a16:creationId xmlns:a16="http://schemas.microsoft.com/office/drawing/2014/main" id="{A401D039-DB22-CC3F-F037-9DEA8E5EC613}"/>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39" name="Rectangle 38">
                <a:extLst>
                  <a:ext uri="{FF2B5EF4-FFF2-40B4-BE49-F238E27FC236}">
                    <a16:creationId xmlns:a16="http://schemas.microsoft.com/office/drawing/2014/main" id="{A2FE2D73-ED0C-8C5C-877C-D77C21790047}"/>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32" name="Rectangle 31">
              <a:extLst>
                <a:ext uri="{FF2B5EF4-FFF2-40B4-BE49-F238E27FC236}">
                  <a16:creationId xmlns:a16="http://schemas.microsoft.com/office/drawing/2014/main" id="{CEAF2605-F096-BB9B-FC3B-EE06EB714000}"/>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496636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37">
            <a:extLst>
              <a:ext uri="{FF2B5EF4-FFF2-40B4-BE49-F238E27FC236}">
                <a16:creationId xmlns:a16="http://schemas.microsoft.com/office/drawing/2014/main" id="{541150AE-6FEE-4AD2-B554-5C54DCFAC45A}"/>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16</a:t>
            </a:r>
          </a:p>
        </p:txBody>
      </p:sp>
      <p:grpSp>
        <p:nvGrpSpPr>
          <p:cNvPr id="9" name="Groupe 8">
            <a:extLst>
              <a:ext uri="{FF2B5EF4-FFF2-40B4-BE49-F238E27FC236}">
                <a16:creationId xmlns:a16="http://schemas.microsoft.com/office/drawing/2014/main" id="{656A89E1-BCBF-31F4-6FD2-E400E44C693B}"/>
              </a:ext>
            </a:extLst>
          </p:cNvPr>
          <p:cNvGrpSpPr/>
          <p:nvPr/>
        </p:nvGrpSpPr>
        <p:grpSpPr>
          <a:xfrm>
            <a:off x="1789393" y="4890791"/>
            <a:ext cx="5648059" cy="1369618"/>
            <a:chOff x="1789393" y="4486757"/>
            <a:chExt cx="5648059" cy="1369618"/>
          </a:xfrm>
        </p:grpSpPr>
        <p:grpSp>
          <p:nvGrpSpPr>
            <p:cNvPr id="402" name="Google Shape;1358;p39">
              <a:extLst>
                <a:ext uri="{FF2B5EF4-FFF2-40B4-BE49-F238E27FC236}">
                  <a16:creationId xmlns:a16="http://schemas.microsoft.com/office/drawing/2014/main" id="{91FCCCF3-5FA6-9E19-4624-17B16A0A30E0}"/>
                </a:ext>
              </a:extLst>
            </p:cNvPr>
            <p:cNvGrpSpPr/>
            <p:nvPr/>
          </p:nvGrpSpPr>
          <p:grpSpPr>
            <a:xfrm flipH="1">
              <a:off x="1789393" y="4486757"/>
              <a:ext cx="2719758" cy="542700"/>
              <a:chOff x="1604326" y="1713750"/>
              <a:chExt cx="2655624" cy="542700"/>
            </a:xfrm>
          </p:grpSpPr>
          <p:sp>
            <p:nvSpPr>
              <p:cNvPr id="403" name="Google Shape;1359;p39">
                <a:extLst>
                  <a:ext uri="{FF2B5EF4-FFF2-40B4-BE49-F238E27FC236}">
                    <a16:creationId xmlns:a16="http://schemas.microsoft.com/office/drawing/2014/main" id="{4AB4B7B9-2EE0-04C8-86AD-59464BB1F585}"/>
                  </a:ext>
                </a:extLst>
              </p:cNvPr>
              <p:cNvSpPr/>
              <p:nvPr/>
            </p:nvSpPr>
            <p:spPr>
              <a:xfrm>
                <a:off x="1760050" y="1713750"/>
                <a:ext cx="2499900" cy="542700"/>
              </a:xfrm>
              <a:prstGeom prst="rect">
                <a:avLst/>
              </a:prstGeom>
              <a:noFill/>
              <a:ln w="28575"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04" name="Google Shape;1360;p39">
                <a:extLst>
                  <a:ext uri="{FF2B5EF4-FFF2-40B4-BE49-F238E27FC236}">
                    <a16:creationId xmlns:a16="http://schemas.microsoft.com/office/drawing/2014/main" id="{9BC682F5-DE0D-4405-94D9-8C4BA9E27929}"/>
                  </a:ext>
                </a:extLst>
              </p:cNvPr>
              <p:cNvSpPr/>
              <p:nvPr/>
            </p:nvSpPr>
            <p:spPr>
              <a:xfrm>
                <a:off x="1604326" y="1848058"/>
                <a:ext cx="275046" cy="274084"/>
              </a:xfrm>
              <a:custGeom>
                <a:avLst/>
                <a:gdLst/>
                <a:ahLst/>
                <a:cxnLst/>
                <a:rect l="l" t="t" r="r" b="b"/>
                <a:pathLst>
                  <a:path w="4096" h="4096"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rgbClr val="5B9BD5"/>
              </a:solidFill>
              <a:ln>
                <a:solidFill>
                  <a:srgbClr val="5B9BD5"/>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05" name="Google Shape;1361;p39">
                <a:extLst>
                  <a:ext uri="{FF2B5EF4-FFF2-40B4-BE49-F238E27FC236}">
                    <a16:creationId xmlns:a16="http://schemas.microsoft.com/office/drawing/2014/main" id="{FFAA6256-794C-15B9-0132-9FBCE003B308}"/>
                  </a:ext>
                </a:extLst>
              </p:cNvPr>
              <p:cNvSpPr txBox="1"/>
              <p:nvPr/>
            </p:nvSpPr>
            <p:spPr>
              <a:xfrm>
                <a:off x="1935400" y="1772100"/>
                <a:ext cx="2149200" cy="426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fr-FR" sz="1100">
                    <a:solidFill>
                      <a:srgbClr val="05668D"/>
                    </a:solidFill>
                    <a:latin typeface="Gill Sans MT" panose="020B0502020104020203" pitchFamily="34" charset="0"/>
                  </a:rPr>
                  <a:t>Les données historiques du DAP, et des matières premières</a:t>
                </a:r>
                <a:endParaRPr kumimoji="0" sz="1100" b="0" i="0" u="none" strike="noStrike" kern="0" cap="none" spc="0" normalizeH="0" baseline="0" noProof="0">
                  <a:ln>
                    <a:noFill/>
                  </a:ln>
                  <a:solidFill>
                    <a:srgbClr val="05668D"/>
                  </a:solidFill>
                  <a:effectLst/>
                  <a:uLnTx/>
                  <a:uFillTx/>
                  <a:latin typeface="Gill Sans MT" panose="020B0502020104020203" pitchFamily="34" charset="0"/>
                  <a:ea typeface="Roboto"/>
                  <a:cs typeface="Roboto"/>
                  <a:sym typeface="Roboto"/>
                </a:endParaRPr>
              </a:p>
            </p:txBody>
          </p:sp>
          <p:sp>
            <p:nvSpPr>
              <p:cNvPr id="406" name="Google Shape;1363;p39">
                <a:extLst>
                  <a:ext uri="{FF2B5EF4-FFF2-40B4-BE49-F238E27FC236}">
                    <a16:creationId xmlns:a16="http://schemas.microsoft.com/office/drawing/2014/main" id="{97874C1C-138B-CACE-1900-E1F2E4B2293B}"/>
                  </a:ext>
                </a:extLst>
              </p:cNvPr>
              <p:cNvSpPr/>
              <p:nvPr/>
            </p:nvSpPr>
            <p:spPr>
              <a:xfrm flipH="1">
                <a:off x="1687726" y="1911864"/>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rgbClr val="FFFFFF"/>
              </a:solidFill>
              <a:ln>
                <a:solidFill>
                  <a:srgbClr val="5B9BD5"/>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grpSp>
        <p:grpSp>
          <p:nvGrpSpPr>
            <p:cNvPr id="407" name="Google Shape;1364;p39">
              <a:extLst>
                <a:ext uri="{FF2B5EF4-FFF2-40B4-BE49-F238E27FC236}">
                  <a16:creationId xmlns:a16="http://schemas.microsoft.com/office/drawing/2014/main" id="{B455EC19-B3EE-1221-A419-DF39212B1775}"/>
                </a:ext>
              </a:extLst>
            </p:cNvPr>
            <p:cNvGrpSpPr/>
            <p:nvPr/>
          </p:nvGrpSpPr>
          <p:grpSpPr>
            <a:xfrm flipH="1">
              <a:off x="1789393" y="5313675"/>
              <a:ext cx="2719758" cy="542700"/>
              <a:chOff x="1604326" y="2540668"/>
              <a:chExt cx="2655624" cy="542700"/>
            </a:xfrm>
          </p:grpSpPr>
          <p:sp>
            <p:nvSpPr>
              <p:cNvPr id="408" name="Google Shape;1365;p39">
                <a:extLst>
                  <a:ext uri="{FF2B5EF4-FFF2-40B4-BE49-F238E27FC236}">
                    <a16:creationId xmlns:a16="http://schemas.microsoft.com/office/drawing/2014/main" id="{ED1E8EBB-BA9A-E406-3D85-A14AF97C7104}"/>
                  </a:ext>
                </a:extLst>
              </p:cNvPr>
              <p:cNvSpPr/>
              <p:nvPr/>
            </p:nvSpPr>
            <p:spPr>
              <a:xfrm>
                <a:off x="1760050" y="2540668"/>
                <a:ext cx="2499900" cy="542700"/>
              </a:xfrm>
              <a:prstGeom prst="rect">
                <a:avLst/>
              </a:prstGeom>
              <a:noFill/>
              <a:ln w="28575"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09" name="Google Shape;1366;p39">
                <a:extLst>
                  <a:ext uri="{FF2B5EF4-FFF2-40B4-BE49-F238E27FC236}">
                    <a16:creationId xmlns:a16="http://schemas.microsoft.com/office/drawing/2014/main" id="{904BA6F2-0A15-464F-F31C-F4D083026F4A}"/>
                  </a:ext>
                </a:extLst>
              </p:cNvPr>
              <p:cNvSpPr/>
              <p:nvPr/>
            </p:nvSpPr>
            <p:spPr>
              <a:xfrm>
                <a:off x="1604326" y="2675010"/>
                <a:ext cx="275046" cy="274017"/>
              </a:xfrm>
              <a:custGeom>
                <a:avLst/>
                <a:gdLst/>
                <a:ahLst/>
                <a:cxnLst/>
                <a:rect l="l" t="t" r="r" b="b"/>
                <a:pathLst>
                  <a:path w="4096" h="4095"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rgbClr val="5B9BD5"/>
              </a:solidFill>
              <a:ln>
                <a:solidFill>
                  <a:srgbClr val="5B9BD5"/>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10" name="Google Shape;1367;p39">
                <a:extLst>
                  <a:ext uri="{FF2B5EF4-FFF2-40B4-BE49-F238E27FC236}">
                    <a16:creationId xmlns:a16="http://schemas.microsoft.com/office/drawing/2014/main" id="{63888F87-A8F5-74D9-A5F2-E59E988909DD}"/>
                  </a:ext>
                </a:extLst>
              </p:cNvPr>
              <p:cNvSpPr txBox="1"/>
              <p:nvPr/>
            </p:nvSpPr>
            <p:spPr>
              <a:xfrm>
                <a:off x="1935481" y="2599018"/>
                <a:ext cx="2149200" cy="426000"/>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defRPr/>
                </a:pPr>
                <a:r>
                  <a:rPr lang="fr-FR" sz="1100">
                    <a:solidFill>
                      <a:srgbClr val="05668D"/>
                    </a:solidFill>
                    <a:latin typeface="Gill Sans MT"/>
                  </a:rPr>
                  <a:t>Les indicateurs de marché et les facteurs influant le prix</a:t>
                </a:r>
                <a:endParaRPr lang="en-US" sz="1100" b="0" i="0" u="none" strike="noStrike" kern="0" cap="none" spc="0" normalizeH="0" baseline="0" noProof="0">
                  <a:ln>
                    <a:noFill/>
                  </a:ln>
                  <a:solidFill>
                    <a:srgbClr val="05668D"/>
                  </a:solidFill>
                  <a:effectLst/>
                  <a:uLnTx/>
                  <a:uFillTx/>
                  <a:latin typeface="Gill Sans MT" panose="020B0502020104020203" pitchFamily="34" charset="0"/>
                  <a:ea typeface="Roboto"/>
                  <a:cs typeface="Roboto"/>
                </a:endParaRPr>
              </a:p>
            </p:txBody>
          </p:sp>
          <p:sp>
            <p:nvSpPr>
              <p:cNvPr id="411" name="Google Shape;1369;p39">
                <a:extLst>
                  <a:ext uri="{FF2B5EF4-FFF2-40B4-BE49-F238E27FC236}">
                    <a16:creationId xmlns:a16="http://schemas.microsoft.com/office/drawing/2014/main" id="{E55BCD49-7FCE-0B02-B385-86B2B86448C8}"/>
                  </a:ext>
                </a:extLst>
              </p:cNvPr>
              <p:cNvSpPr/>
              <p:nvPr/>
            </p:nvSpPr>
            <p:spPr>
              <a:xfrm flipH="1">
                <a:off x="1687726" y="2738782"/>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rgbClr val="FFFFFF"/>
              </a:solidFill>
              <a:ln>
                <a:solidFill>
                  <a:srgbClr val="5B9BD5"/>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grpSp>
        <p:grpSp>
          <p:nvGrpSpPr>
            <p:cNvPr id="412" name="Groupe 411">
              <a:extLst>
                <a:ext uri="{FF2B5EF4-FFF2-40B4-BE49-F238E27FC236}">
                  <a16:creationId xmlns:a16="http://schemas.microsoft.com/office/drawing/2014/main" id="{30E5CF46-ED6D-5A4F-E30D-F887713E1D54}"/>
                </a:ext>
              </a:extLst>
            </p:cNvPr>
            <p:cNvGrpSpPr/>
            <p:nvPr/>
          </p:nvGrpSpPr>
          <p:grpSpPr>
            <a:xfrm>
              <a:off x="4665229" y="4486757"/>
              <a:ext cx="2772223" cy="1369618"/>
              <a:chOff x="3505480" y="1640514"/>
              <a:chExt cx="2772223" cy="1369618"/>
            </a:xfrm>
          </p:grpSpPr>
          <p:grpSp>
            <p:nvGrpSpPr>
              <p:cNvPr id="413" name="Google Shape;1358;p39">
                <a:extLst>
                  <a:ext uri="{FF2B5EF4-FFF2-40B4-BE49-F238E27FC236}">
                    <a16:creationId xmlns:a16="http://schemas.microsoft.com/office/drawing/2014/main" id="{C1B2CBA0-EF6B-944E-BF65-8D3DB26D206F}"/>
                  </a:ext>
                </a:extLst>
              </p:cNvPr>
              <p:cNvGrpSpPr/>
              <p:nvPr/>
            </p:nvGrpSpPr>
            <p:grpSpPr>
              <a:xfrm flipH="1">
                <a:off x="3505480" y="1640514"/>
                <a:ext cx="2590517" cy="1369618"/>
                <a:chOff x="1760050" y="1713750"/>
                <a:chExt cx="2499900" cy="542700"/>
              </a:xfrm>
            </p:grpSpPr>
            <p:sp>
              <p:nvSpPr>
                <p:cNvPr id="417" name="Google Shape;1359;p39">
                  <a:extLst>
                    <a:ext uri="{FF2B5EF4-FFF2-40B4-BE49-F238E27FC236}">
                      <a16:creationId xmlns:a16="http://schemas.microsoft.com/office/drawing/2014/main" id="{A541D23C-1286-4554-75C4-8522938EA12C}"/>
                    </a:ext>
                  </a:extLst>
                </p:cNvPr>
                <p:cNvSpPr/>
                <p:nvPr/>
              </p:nvSpPr>
              <p:spPr>
                <a:xfrm>
                  <a:off x="1760050" y="1713750"/>
                  <a:ext cx="2499900" cy="542700"/>
                </a:xfrm>
                <a:prstGeom prst="rect">
                  <a:avLst/>
                </a:prstGeom>
                <a:noFill/>
                <a:ln w="28575"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18" name="Google Shape;1361;p39">
                  <a:extLst>
                    <a:ext uri="{FF2B5EF4-FFF2-40B4-BE49-F238E27FC236}">
                      <a16:creationId xmlns:a16="http://schemas.microsoft.com/office/drawing/2014/main" id="{D059E0CF-E4C5-D8D2-8B70-939CCC6CF565}"/>
                    </a:ext>
                  </a:extLst>
                </p:cNvPr>
                <p:cNvSpPr txBox="1"/>
                <p:nvPr/>
              </p:nvSpPr>
              <p:spPr>
                <a:xfrm>
                  <a:off x="1935400" y="1772100"/>
                  <a:ext cx="2149200" cy="426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fr-FR" sz="1100">
                      <a:solidFill>
                        <a:srgbClr val="05668D"/>
                      </a:solidFill>
                      <a:latin typeface="Gill Sans MT" panose="020B0502020104020203" pitchFamily="34" charset="0"/>
                    </a:rPr>
                    <a:t>Développement du modèle Prix</a:t>
                  </a:r>
                  <a:endParaRPr kumimoji="0" sz="1100" b="0" i="0" u="none" strike="noStrike" kern="0" cap="none" spc="0" normalizeH="0" baseline="0" noProof="0">
                    <a:ln>
                      <a:noFill/>
                    </a:ln>
                    <a:solidFill>
                      <a:srgbClr val="05668D"/>
                    </a:solidFill>
                    <a:effectLst/>
                    <a:uLnTx/>
                    <a:uFillTx/>
                    <a:latin typeface="Gill Sans MT" panose="020B0502020104020203" pitchFamily="34" charset="0"/>
                    <a:ea typeface="Roboto"/>
                    <a:cs typeface="Roboto"/>
                    <a:sym typeface="Roboto"/>
                  </a:endParaRPr>
                </a:p>
              </p:txBody>
            </p:sp>
          </p:grpSp>
          <p:grpSp>
            <p:nvGrpSpPr>
              <p:cNvPr id="414" name="Groupe 413">
                <a:extLst>
                  <a:ext uri="{FF2B5EF4-FFF2-40B4-BE49-F238E27FC236}">
                    <a16:creationId xmlns:a16="http://schemas.microsoft.com/office/drawing/2014/main" id="{03FC590B-B48F-15E1-5D20-09A8D5447CDF}"/>
                  </a:ext>
                </a:extLst>
              </p:cNvPr>
              <p:cNvGrpSpPr/>
              <p:nvPr/>
            </p:nvGrpSpPr>
            <p:grpSpPr>
              <a:xfrm>
                <a:off x="5903375" y="2118272"/>
                <a:ext cx="374328" cy="379528"/>
                <a:chOff x="5766898" y="1954704"/>
                <a:chExt cx="658198" cy="681314"/>
              </a:xfrm>
            </p:grpSpPr>
            <p:sp>
              <p:nvSpPr>
                <p:cNvPr id="415" name="Google Shape;1360;p39">
                  <a:extLst>
                    <a:ext uri="{FF2B5EF4-FFF2-40B4-BE49-F238E27FC236}">
                      <a16:creationId xmlns:a16="http://schemas.microsoft.com/office/drawing/2014/main" id="{1AEA82B5-BAA0-E4C4-9A5C-C59C4E095C47}"/>
                    </a:ext>
                  </a:extLst>
                </p:cNvPr>
                <p:cNvSpPr/>
                <p:nvPr/>
              </p:nvSpPr>
              <p:spPr>
                <a:xfrm flipH="1">
                  <a:off x="5766898" y="1954704"/>
                  <a:ext cx="658198" cy="681314"/>
                </a:xfrm>
                <a:custGeom>
                  <a:avLst/>
                  <a:gdLst/>
                  <a:ahLst/>
                  <a:cxnLst/>
                  <a:rect l="l" t="t" r="r" b="b"/>
                  <a:pathLst>
                    <a:path w="4096" h="4096"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rgbClr val="5B9BD5"/>
                </a:solidFill>
                <a:ln>
                  <a:solidFill>
                    <a:srgbClr val="5B9BD5"/>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16" name="Google Shape;1363;p39">
                  <a:extLst>
                    <a:ext uri="{FF2B5EF4-FFF2-40B4-BE49-F238E27FC236}">
                      <a16:creationId xmlns:a16="http://schemas.microsoft.com/office/drawing/2014/main" id="{12961BAE-AAC5-4247-BF18-F6E13069C989}"/>
                    </a:ext>
                  </a:extLst>
                </p:cNvPr>
                <p:cNvSpPr/>
                <p:nvPr/>
              </p:nvSpPr>
              <p:spPr>
                <a:xfrm>
                  <a:off x="5966476" y="2113312"/>
                  <a:ext cx="259042" cy="364098"/>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rgbClr val="FFFFFF"/>
                </a:solidFill>
                <a:ln>
                  <a:solidFill>
                    <a:srgbClr val="5B9BD5"/>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grpSp>
        </p:grpSp>
      </p:grpSp>
      <p:grpSp>
        <p:nvGrpSpPr>
          <p:cNvPr id="8" name="Groupe 7">
            <a:extLst>
              <a:ext uri="{FF2B5EF4-FFF2-40B4-BE49-F238E27FC236}">
                <a16:creationId xmlns:a16="http://schemas.microsoft.com/office/drawing/2014/main" id="{FCBFFD0A-4E8C-B8B9-3C94-DA3902DB3EEC}"/>
              </a:ext>
            </a:extLst>
          </p:cNvPr>
          <p:cNvGrpSpPr/>
          <p:nvPr/>
        </p:nvGrpSpPr>
        <p:grpSpPr>
          <a:xfrm>
            <a:off x="1800951" y="2559701"/>
            <a:ext cx="5648059" cy="1732597"/>
            <a:chOff x="1800951" y="2155667"/>
            <a:chExt cx="5648059" cy="1732597"/>
          </a:xfrm>
        </p:grpSpPr>
        <p:grpSp>
          <p:nvGrpSpPr>
            <p:cNvPr id="374" name="Google Shape;1358;p39">
              <a:extLst>
                <a:ext uri="{FF2B5EF4-FFF2-40B4-BE49-F238E27FC236}">
                  <a16:creationId xmlns:a16="http://schemas.microsoft.com/office/drawing/2014/main" id="{76F1217A-B455-1CC3-EFAB-6F5C6A0D68F5}"/>
                </a:ext>
              </a:extLst>
            </p:cNvPr>
            <p:cNvGrpSpPr/>
            <p:nvPr/>
          </p:nvGrpSpPr>
          <p:grpSpPr>
            <a:xfrm flipH="1">
              <a:off x="1800951" y="2518646"/>
              <a:ext cx="2719758" cy="542700"/>
              <a:chOff x="1604326" y="1713750"/>
              <a:chExt cx="2655624" cy="542700"/>
            </a:xfrm>
          </p:grpSpPr>
          <p:sp>
            <p:nvSpPr>
              <p:cNvPr id="375" name="Google Shape;1359;p39">
                <a:extLst>
                  <a:ext uri="{FF2B5EF4-FFF2-40B4-BE49-F238E27FC236}">
                    <a16:creationId xmlns:a16="http://schemas.microsoft.com/office/drawing/2014/main" id="{C50A1B78-3648-F2AD-9AE7-848098F5C00D}"/>
                  </a:ext>
                </a:extLst>
              </p:cNvPr>
              <p:cNvSpPr/>
              <p:nvPr/>
            </p:nvSpPr>
            <p:spPr>
              <a:xfrm>
                <a:off x="1760050" y="1713750"/>
                <a:ext cx="2499900" cy="542700"/>
              </a:xfrm>
              <a:prstGeom prst="rect">
                <a:avLst/>
              </a:prstGeom>
              <a:noFill/>
              <a:ln w="28575" cap="flat" cmpd="sng">
                <a:solidFill>
                  <a:srgbClr val="4CB47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376" name="Google Shape;1360;p39">
                <a:extLst>
                  <a:ext uri="{FF2B5EF4-FFF2-40B4-BE49-F238E27FC236}">
                    <a16:creationId xmlns:a16="http://schemas.microsoft.com/office/drawing/2014/main" id="{FB7C55C9-8634-4F6D-E4FA-ECF36E20CF47}"/>
                  </a:ext>
                </a:extLst>
              </p:cNvPr>
              <p:cNvSpPr/>
              <p:nvPr/>
            </p:nvSpPr>
            <p:spPr>
              <a:xfrm>
                <a:off x="1604326" y="1848058"/>
                <a:ext cx="275046" cy="274084"/>
              </a:xfrm>
              <a:custGeom>
                <a:avLst/>
                <a:gdLst/>
                <a:ahLst/>
                <a:cxnLst/>
                <a:rect l="l" t="t" r="r" b="b"/>
                <a:pathLst>
                  <a:path w="4096" h="4096"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rgbClr val="4CB479"/>
              </a:solidFill>
              <a:ln>
                <a:solidFill>
                  <a:srgbClr val="4CB479"/>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377" name="Google Shape;1361;p39">
                <a:extLst>
                  <a:ext uri="{FF2B5EF4-FFF2-40B4-BE49-F238E27FC236}">
                    <a16:creationId xmlns:a16="http://schemas.microsoft.com/office/drawing/2014/main" id="{57C2D9DC-E888-150F-0537-6851D9198AFF}"/>
                  </a:ext>
                </a:extLst>
              </p:cNvPr>
              <p:cNvSpPr txBox="1"/>
              <p:nvPr/>
            </p:nvSpPr>
            <p:spPr>
              <a:xfrm>
                <a:off x="1935400" y="1772100"/>
                <a:ext cx="2149200" cy="426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fr-FR" sz="1100">
                    <a:solidFill>
                      <a:srgbClr val="05668D"/>
                    </a:solidFill>
                    <a:latin typeface="Gill Sans MT" panose="020B0502020104020203" pitchFamily="34" charset="0"/>
                  </a:rPr>
                  <a:t>Les données historiques de la demande</a:t>
                </a:r>
                <a:endParaRPr kumimoji="0" sz="1100" b="0" i="0" u="none" strike="noStrike" kern="0" cap="none" spc="0" normalizeH="0" baseline="0" noProof="0">
                  <a:ln>
                    <a:noFill/>
                  </a:ln>
                  <a:solidFill>
                    <a:srgbClr val="05668D"/>
                  </a:solidFill>
                  <a:effectLst/>
                  <a:uLnTx/>
                  <a:uFillTx/>
                  <a:latin typeface="Gill Sans MT" panose="020B0502020104020203" pitchFamily="34" charset="0"/>
                  <a:ea typeface="Roboto"/>
                  <a:cs typeface="Roboto"/>
                  <a:sym typeface="Roboto"/>
                </a:endParaRPr>
              </a:p>
            </p:txBody>
          </p:sp>
          <p:sp>
            <p:nvSpPr>
              <p:cNvPr id="379" name="Google Shape;1363;p39">
                <a:extLst>
                  <a:ext uri="{FF2B5EF4-FFF2-40B4-BE49-F238E27FC236}">
                    <a16:creationId xmlns:a16="http://schemas.microsoft.com/office/drawing/2014/main" id="{96C4C335-2FFD-BDC4-2DAA-B96B7E848FF1}"/>
                  </a:ext>
                </a:extLst>
              </p:cNvPr>
              <p:cNvSpPr/>
              <p:nvPr/>
            </p:nvSpPr>
            <p:spPr>
              <a:xfrm flipH="1">
                <a:off x="1687726" y="1911864"/>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grpSp>
        <p:grpSp>
          <p:nvGrpSpPr>
            <p:cNvPr id="380" name="Google Shape;1364;p39">
              <a:extLst>
                <a:ext uri="{FF2B5EF4-FFF2-40B4-BE49-F238E27FC236}">
                  <a16:creationId xmlns:a16="http://schemas.microsoft.com/office/drawing/2014/main" id="{C83B6E3F-215D-14A3-72C0-9BF951A3DDFE}"/>
                </a:ext>
              </a:extLst>
            </p:cNvPr>
            <p:cNvGrpSpPr/>
            <p:nvPr/>
          </p:nvGrpSpPr>
          <p:grpSpPr>
            <a:xfrm flipH="1">
              <a:off x="1800951" y="3345564"/>
              <a:ext cx="2719758" cy="542700"/>
              <a:chOff x="1604326" y="2540668"/>
              <a:chExt cx="2655624" cy="542700"/>
            </a:xfrm>
          </p:grpSpPr>
          <p:sp>
            <p:nvSpPr>
              <p:cNvPr id="381" name="Google Shape;1365;p39">
                <a:extLst>
                  <a:ext uri="{FF2B5EF4-FFF2-40B4-BE49-F238E27FC236}">
                    <a16:creationId xmlns:a16="http://schemas.microsoft.com/office/drawing/2014/main" id="{424D88BC-E604-5DE6-86DD-D9B1FE1E35F6}"/>
                  </a:ext>
                </a:extLst>
              </p:cNvPr>
              <p:cNvSpPr/>
              <p:nvPr/>
            </p:nvSpPr>
            <p:spPr>
              <a:xfrm>
                <a:off x="1760050" y="2540668"/>
                <a:ext cx="2499900" cy="542700"/>
              </a:xfrm>
              <a:prstGeom prst="rect">
                <a:avLst/>
              </a:prstGeom>
              <a:noFill/>
              <a:ln w="28575" cap="flat" cmpd="sng">
                <a:solidFill>
                  <a:srgbClr val="4CB47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382" name="Google Shape;1366;p39">
                <a:extLst>
                  <a:ext uri="{FF2B5EF4-FFF2-40B4-BE49-F238E27FC236}">
                    <a16:creationId xmlns:a16="http://schemas.microsoft.com/office/drawing/2014/main" id="{07DAEAB1-75A6-BFFD-584E-9D41A9202F9E}"/>
                  </a:ext>
                </a:extLst>
              </p:cNvPr>
              <p:cNvSpPr/>
              <p:nvPr/>
            </p:nvSpPr>
            <p:spPr>
              <a:xfrm>
                <a:off x="1604326" y="2675010"/>
                <a:ext cx="275046" cy="274017"/>
              </a:xfrm>
              <a:custGeom>
                <a:avLst/>
                <a:gdLst/>
                <a:ahLst/>
                <a:cxnLst/>
                <a:rect l="l" t="t" r="r" b="b"/>
                <a:pathLst>
                  <a:path w="4096" h="4095"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rgbClr val="4CB47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383" name="Google Shape;1367;p39">
                <a:extLst>
                  <a:ext uri="{FF2B5EF4-FFF2-40B4-BE49-F238E27FC236}">
                    <a16:creationId xmlns:a16="http://schemas.microsoft.com/office/drawing/2014/main" id="{7B1507EF-F04C-8D1D-B88B-9216F99564FA}"/>
                  </a:ext>
                </a:extLst>
              </p:cNvPr>
              <p:cNvSpPr txBox="1"/>
              <p:nvPr/>
            </p:nvSpPr>
            <p:spPr>
              <a:xfrm>
                <a:off x="1935481" y="2599018"/>
                <a:ext cx="2149200" cy="426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fr-FR" sz="1100">
                    <a:solidFill>
                      <a:srgbClr val="05668D"/>
                    </a:solidFill>
                    <a:latin typeface="Gill Sans MT" panose="020B0502020104020203" pitchFamily="34" charset="0"/>
                  </a:rPr>
                  <a:t>Les indicateurs de marché et les facteurs influant la demande</a:t>
                </a:r>
                <a:endParaRPr kumimoji="0" sz="1100" b="0" i="0" u="none" strike="noStrike" kern="0" cap="none" spc="0" normalizeH="0" baseline="0" noProof="0">
                  <a:ln>
                    <a:noFill/>
                  </a:ln>
                  <a:solidFill>
                    <a:srgbClr val="05668D"/>
                  </a:solidFill>
                  <a:effectLst/>
                  <a:uLnTx/>
                  <a:uFillTx/>
                  <a:latin typeface="Gill Sans MT" panose="020B0502020104020203" pitchFamily="34" charset="0"/>
                  <a:ea typeface="Roboto"/>
                  <a:cs typeface="Roboto"/>
                  <a:sym typeface="Roboto"/>
                </a:endParaRPr>
              </a:p>
            </p:txBody>
          </p:sp>
          <p:sp>
            <p:nvSpPr>
              <p:cNvPr id="385" name="Google Shape;1369;p39">
                <a:extLst>
                  <a:ext uri="{FF2B5EF4-FFF2-40B4-BE49-F238E27FC236}">
                    <a16:creationId xmlns:a16="http://schemas.microsoft.com/office/drawing/2014/main" id="{C5953F15-169F-4FF8-7681-F97E45301E79}"/>
                  </a:ext>
                </a:extLst>
              </p:cNvPr>
              <p:cNvSpPr/>
              <p:nvPr/>
            </p:nvSpPr>
            <p:spPr>
              <a:xfrm flipH="1">
                <a:off x="1687726" y="2738782"/>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grpSp>
        <p:grpSp>
          <p:nvGrpSpPr>
            <p:cNvPr id="394" name="Groupe 393">
              <a:extLst>
                <a:ext uri="{FF2B5EF4-FFF2-40B4-BE49-F238E27FC236}">
                  <a16:creationId xmlns:a16="http://schemas.microsoft.com/office/drawing/2014/main" id="{8C504BD5-085F-717F-524F-F118F9C16B56}"/>
                </a:ext>
              </a:extLst>
            </p:cNvPr>
            <p:cNvGrpSpPr/>
            <p:nvPr/>
          </p:nvGrpSpPr>
          <p:grpSpPr>
            <a:xfrm>
              <a:off x="4676787" y="2518646"/>
              <a:ext cx="2772223" cy="1369618"/>
              <a:chOff x="3505480" y="1640514"/>
              <a:chExt cx="2772223" cy="1369618"/>
            </a:xfrm>
          </p:grpSpPr>
          <p:grpSp>
            <p:nvGrpSpPr>
              <p:cNvPr id="386" name="Google Shape;1358;p39">
                <a:extLst>
                  <a:ext uri="{FF2B5EF4-FFF2-40B4-BE49-F238E27FC236}">
                    <a16:creationId xmlns:a16="http://schemas.microsoft.com/office/drawing/2014/main" id="{0EEDE64A-D4E5-FF5B-0E80-59367CDADC7F}"/>
                  </a:ext>
                </a:extLst>
              </p:cNvPr>
              <p:cNvGrpSpPr/>
              <p:nvPr/>
            </p:nvGrpSpPr>
            <p:grpSpPr>
              <a:xfrm flipH="1">
                <a:off x="3505480" y="1640514"/>
                <a:ext cx="2590517" cy="1369618"/>
                <a:chOff x="1760050" y="1713750"/>
                <a:chExt cx="2499900" cy="542700"/>
              </a:xfrm>
            </p:grpSpPr>
            <p:sp>
              <p:nvSpPr>
                <p:cNvPr id="387" name="Google Shape;1359;p39">
                  <a:extLst>
                    <a:ext uri="{FF2B5EF4-FFF2-40B4-BE49-F238E27FC236}">
                      <a16:creationId xmlns:a16="http://schemas.microsoft.com/office/drawing/2014/main" id="{7AD38AC6-E464-9F25-EF8D-E3AE24664421}"/>
                    </a:ext>
                  </a:extLst>
                </p:cNvPr>
                <p:cNvSpPr/>
                <p:nvPr/>
              </p:nvSpPr>
              <p:spPr>
                <a:xfrm>
                  <a:off x="1760050" y="1713750"/>
                  <a:ext cx="2499900" cy="542700"/>
                </a:xfrm>
                <a:prstGeom prst="rect">
                  <a:avLst/>
                </a:prstGeom>
                <a:noFill/>
                <a:ln w="28575" cap="flat" cmpd="sng">
                  <a:solidFill>
                    <a:srgbClr val="4CB47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389" name="Google Shape;1361;p39">
                  <a:extLst>
                    <a:ext uri="{FF2B5EF4-FFF2-40B4-BE49-F238E27FC236}">
                      <a16:creationId xmlns:a16="http://schemas.microsoft.com/office/drawing/2014/main" id="{CBCDE313-92D3-0CB9-96CD-20FB20640564}"/>
                    </a:ext>
                  </a:extLst>
                </p:cNvPr>
                <p:cNvSpPr txBox="1"/>
                <p:nvPr/>
              </p:nvSpPr>
              <p:spPr>
                <a:xfrm>
                  <a:off x="1935400" y="1772100"/>
                  <a:ext cx="2149200" cy="426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fr-FR" sz="1100">
                      <a:solidFill>
                        <a:srgbClr val="05668D"/>
                      </a:solidFill>
                      <a:latin typeface="Gill Sans MT" panose="020B0502020104020203" pitchFamily="34" charset="0"/>
                    </a:rPr>
                    <a:t>Développement du modèle Demande</a:t>
                  </a:r>
                  <a:endParaRPr kumimoji="0" sz="1100" b="0" i="0" u="none" strike="noStrike" kern="0" cap="none" spc="0" normalizeH="0" baseline="0" noProof="0">
                    <a:ln>
                      <a:noFill/>
                    </a:ln>
                    <a:solidFill>
                      <a:srgbClr val="05668D"/>
                    </a:solidFill>
                    <a:effectLst/>
                    <a:uLnTx/>
                    <a:uFillTx/>
                    <a:latin typeface="Gill Sans MT" panose="020B0502020104020203" pitchFamily="34" charset="0"/>
                    <a:ea typeface="Roboto"/>
                    <a:cs typeface="Roboto"/>
                    <a:sym typeface="Roboto"/>
                  </a:endParaRPr>
                </a:p>
              </p:txBody>
            </p:sp>
          </p:grpSp>
          <p:grpSp>
            <p:nvGrpSpPr>
              <p:cNvPr id="393" name="Groupe 392">
                <a:extLst>
                  <a:ext uri="{FF2B5EF4-FFF2-40B4-BE49-F238E27FC236}">
                    <a16:creationId xmlns:a16="http://schemas.microsoft.com/office/drawing/2014/main" id="{8237D294-253E-8AF2-22B2-6E1282FEE4E6}"/>
                  </a:ext>
                </a:extLst>
              </p:cNvPr>
              <p:cNvGrpSpPr/>
              <p:nvPr/>
            </p:nvGrpSpPr>
            <p:grpSpPr>
              <a:xfrm>
                <a:off x="5903375" y="2118272"/>
                <a:ext cx="374328" cy="379528"/>
                <a:chOff x="5766898" y="1954704"/>
                <a:chExt cx="658198" cy="681314"/>
              </a:xfrm>
            </p:grpSpPr>
            <p:sp>
              <p:nvSpPr>
                <p:cNvPr id="391" name="Google Shape;1360;p39">
                  <a:extLst>
                    <a:ext uri="{FF2B5EF4-FFF2-40B4-BE49-F238E27FC236}">
                      <a16:creationId xmlns:a16="http://schemas.microsoft.com/office/drawing/2014/main" id="{3C0F42B6-0FEA-3299-2DDB-07849F58A0D4}"/>
                    </a:ext>
                  </a:extLst>
                </p:cNvPr>
                <p:cNvSpPr/>
                <p:nvPr/>
              </p:nvSpPr>
              <p:spPr>
                <a:xfrm flipH="1">
                  <a:off x="5766898" y="1954704"/>
                  <a:ext cx="658198" cy="681314"/>
                </a:xfrm>
                <a:custGeom>
                  <a:avLst/>
                  <a:gdLst/>
                  <a:ahLst/>
                  <a:cxnLst/>
                  <a:rect l="l" t="t" r="r" b="b"/>
                  <a:pathLst>
                    <a:path w="4096" h="4096"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rgbClr val="4CB479"/>
                </a:solidFill>
                <a:ln>
                  <a:solidFill>
                    <a:srgbClr val="4CB479"/>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392" name="Google Shape;1363;p39">
                  <a:extLst>
                    <a:ext uri="{FF2B5EF4-FFF2-40B4-BE49-F238E27FC236}">
                      <a16:creationId xmlns:a16="http://schemas.microsoft.com/office/drawing/2014/main" id="{3FA30657-855F-ED69-B365-E2B522F4B0EF}"/>
                    </a:ext>
                  </a:extLst>
                </p:cNvPr>
                <p:cNvSpPr/>
                <p:nvPr/>
              </p:nvSpPr>
              <p:spPr>
                <a:xfrm>
                  <a:off x="5966476" y="2113312"/>
                  <a:ext cx="259042" cy="364098"/>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grpSp>
        </p:grpSp>
        <p:sp>
          <p:nvSpPr>
            <p:cNvPr id="442" name="ZoneTexte 172">
              <a:extLst>
                <a:ext uri="{FF2B5EF4-FFF2-40B4-BE49-F238E27FC236}">
                  <a16:creationId xmlns:a16="http://schemas.microsoft.com/office/drawing/2014/main" id="{5A553658-621E-00C2-A792-CE463173F710}"/>
                </a:ext>
              </a:extLst>
            </p:cNvPr>
            <p:cNvSpPr txBox="1"/>
            <p:nvPr/>
          </p:nvSpPr>
          <p:spPr>
            <a:xfrm>
              <a:off x="2163556" y="2155667"/>
              <a:ext cx="1834898" cy="230832"/>
            </a:xfrm>
            <a:prstGeom prst="rect">
              <a:avLst/>
            </a:prstGeom>
            <a:noFill/>
          </p:spPr>
          <p:txBody>
            <a:bodyPr wrap="square">
              <a:spAutoFit/>
            </a:bodyPr>
            <a:lstStyle/>
            <a:p>
              <a:pPr algn="ctr"/>
              <a:r>
                <a:rPr lang="fr-FR" sz="9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Inputs</a:t>
              </a:r>
            </a:p>
          </p:txBody>
        </p:sp>
        <p:sp>
          <p:nvSpPr>
            <p:cNvPr id="443" name="ZoneTexte 172">
              <a:extLst>
                <a:ext uri="{FF2B5EF4-FFF2-40B4-BE49-F238E27FC236}">
                  <a16:creationId xmlns:a16="http://schemas.microsoft.com/office/drawing/2014/main" id="{DDB1EA65-25D1-E4F6-4744-F7D42B568895}"/>
                </a:ext>
              </a:extLst>
            </p:cNvPr>
            <p:cNvSpPr txBox="1"/>
            <p:nvPr/>
          </p:nvSpPr>
          <p:spPr>
            <a:xfrm>
              <a:off x="5043038" y="2155667"/>
              <a:ext cx="1834898" cy="230832"/>
            </a:xfrm>
            <a:prstGeom prst="rect">
              <a:avLst/>
            </a:prstGeom>
            <a:noFill/>
          </p:spPr>
          <p:txBody>
            <a:bodyPr wrap="square">
              <a:spAutoFit/>
            </a:bodyPr>
            <a:lstStyle/>
            <a:p>
              <a:pPr algn="ctr"/>
              <a:r>
                <a:rPr lang="fr-FR" sz="9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Modèle</a:t>
              </a:r>
            </a:p>
          </p:txBody>
        </p:sp>
      </p:grpSp>
      <p:grpSp>
        <p:nvGrpSpPr>
          <p:cNvPr id="10" name="Groupe 9">
            <a:extLst>
              <a:ext uri="{FF2B5EF4-FFF2-40B4-BE49-F238E27FC236}">
                <a16:creationId xmlns:a16="http://schemas.microsoft.com/office/drawing/2014/main" id="{CCD3A484-54D1-FA43-B16C-4BFD704EFF43}"/>
              </a:ext>
            </a:extLst>
          </p:cNvPr>
          <p:cNvGrpSpPr/>
          <p:nvPr/>
        </p:nvGrpSpPr>
        <p:grpSpPr>
          <a:xfrm>
            <a:off x="7912504" y="2559701"/>
            <a:ext cx="2490104" cy="3700707"/>
            <a:chOff x="7912504" y="2155667"/>
            <a:chExt cx="2490104" cy="3700707"/>
          </a:xfrm>
        </p:grpSpPr>
        <p:sp>
          <p:nvSpPr>
            <p:cNvPr id="440" name="Google Shape;1359;p39">
              <a:extLst>
                <a:ext uri="{FF2B5EF4-FFF2-40B4-BE49-F238E27FC236}">
                  <a16:creationId xmlns:a16="http://schemas.microsoft.com/office/drawing/2014/main" id="{9277CA6A-34DF-EABB-4646-40184E2CCAAD}"/>
                </a:ext>
              </a:extLst>
            </p:cNvPr>
            <p:cNvSpPr/>
            <p:nvPr/>
          </p:nvSpPr>
          <p:spPr>
            <a:xfrm flipH="1">
              <a:off x="7912504" y="2518645"/>
              <a:ext cx="2490104" cy="3337729"/>
            </a:xfrm>
            <a:prstGeom prst="rect">
              <a:avLst/>
            </a:prstGeom>
            <a:noFill/>
            <a:ln w="28575" cap="flat" cmpd="sng">
              <a:solidFill>
                <a:srgbClr val="4CB47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41" name="Google Shape;1361;p39">
              <a:extLst>
                <a:ext uri="{FF2B5EF4-FFF2-40B4-BE49-F238E27FC236}">
                  <a16:creationId xmlns:a16="http://schemas.microsoft.com/office/drawing/2014/main" id="{683FE607-FBD0-C4D3-DEDE-5F5F600918ED}"/>
                </a:ext>
              </a:extLst>
            </p:cNvPr>
            <p:cNvSpPr txBox="1"/>
            <p:nvPr/>
          </p:nvSpPr>
          <p:spPr>
            <a:xfrm flipH="1">
              <a:off x="8243053" y="2779364"/>
              <a:ext cx="1829005" cy="2992356"/>
            </a:xfrm>
            <a:prstGeom prst="rect">
              <a:avLst/>
            </a:prstGeom>
            <a:noFill/>
            <a:ln>
              <a:noFill/>
            </a:ln>
          </p:spPr>
          <p:txBody>
            <a:bodyPr spcFirstLastPara="1" wrap="square" lIns="91425" tIns="91425" rIns="91425" bIns="91425" anchor="ctr" anchorCtr="0">
              <a:noAutofit/>
            </a:bodyPr>
            <a:lstStyle/>
            <a:p>
              <a:pPr marL="171450" indent="-171450" defTabSz="914400">
                <a:buClr>
                  <a:srgbClr val="000000"/>
                </a:buClr>
                <a:buFont typeface="Arial" panose="020B0604020202020204" pitchFamily="34" charset="0"/>
                <a:buChar char="•"/>
                <a:defRPr/>
              </a:pPr>
              <a:r>
                <a:rPr lang="fr-FR" sz="1100">
                  <a:solidFill>
                    <a:srgbClr val="05668D"/>
                  </a:solidFill>
                  <a:latin typeface="Gill Sans MT" panose="020B0502020104020203" pitchFamily="34" charset="0"/>
                </a:rPr>
                <a:t>Faire des prévisions de la demande sur le moyen et long terme </a:t>
              </a:r>
            </a:p>
            <a:p>
              <a:pPr marL="171450" marR="0" lvl="0" indent="-17145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100">
                  <a:solidFill>
                    <a:srgbClr val="05668D"/>
                  </a:solidFill>
                  <a:latin typeface="Gill Sans MT" panose="020B0502020104020203" pitchFamily="34" charset="0"/>
                </a:rPr>
                <a:t>Avoir une visibilité sur les variations des prix de vente et d’achat des MP</a:t>
              </a:r>
            </a:p>
          </p:txBody>
        </p:sp>
        <p:sp>
          <p:nvSpPr>
            <p:cNvPr id="444" name="ZoneTexte 172">
              <a:extLst>
                <a:ext uri="{FF2B5EF4-FFF2-40B4-BE49-F238E27FC236}">
                  <a16:creationId xmlns:a16="http://schemas.microsoft.com/office/drawing/2014/main" id="{F6EED7FD-D8FE-29B4-E978-96FDDC731A95}"/>
                </a:ext>
              </a:extLst>
            </p:cNvPr>
            <p:cNvSpPr txBox="1"/>
            <p:nvPr/>
          </p:nvSpPr>
          <p:spPr>
            <a:xfrm>
              <a:off x="8278011" y="2155667"/>
              <a:ext cx="1834898" cy="230832"/>
            </a:xfrm>
            <a:prstGeom prst="rect">
              <a:avLst/>
            </a:prstGeom>
            <a:noFill/>
          </p:spPr>
          <p:txBody>
            <a:bodyPr wrap="square">
              <a:spAutoFit/>
            </a:bodyPr>
            <a:lstStyle/>
            <a:p>
              <a:pPr algn="ctr"/>
              <a:r>
                <a:rPr lang="fr-FR" sz="900" b="1">
                  <a:solidFill>
                    <a:schemeClr val="accent1">
                      <a:lumMod val="50000"/>
                    </a:schemeClr>
                  </a:solidFill>
                  <a:latin typeface="Gill Sans MT" panose="020B0502020104020203" pitchFamily="34" charset="0"/>
                  <a:ea typeface="Open Sans" panose="020B0606030504020204" pitchFamily="34" charset="0"/>
                  <a:cs typeface="Open Sans" panose="020B0606030504020204" pitchFamily="34" charset="0"/>
                </a:rPr>
                <a:t>Objectifs</a:t>
              </a:r>
            </a:p>
          </p:txBody>
        </p:sp>
      </p:grpSp>
      <p:grpSp>
        <p:nvGrpSpPr>
          <p:cNvPr id="7" name="Groupe 6">
            <a:extLst>
              <a:ext uri="{FF2B5EF4-FFF2-40B4-BE49-F238E27FC236}">
                <a16:creationId xmlns:a16="http://schemas.microsoft.com/office/drawing/2014/main" id="{BB99E29B-08E5-06DD-2473-E271E78A91E6}"/>
              </a:ext>
            </a:extLst>
          </p:cNvPr>
          <p:cNvGrpSpPr/>
          <p:nvPr/>
        </p:nvGrpSpPr>
        <p:grpSpPr>
          <a:xfrm>
            <a:off x="3312579" y="1439505"/>
            <a:ext cx="5566841" cy="971908"/>
            <a:chOff x="3313030" y="859149"/>
            <a:chExt cx="5566841" cy="971908"/>
          </a:xfrm>
        </p:grpSpPr>
        <p:grpSp>
          <p:nvGrpSpPr>
            <p:cNvPr id="447" name="Google Shape;1358;p39">
              <a:extLst>
                <a:ext uri="{FF2B5EF4-FFF2-40B4-BE49-F238E27FC236}">
                  <a16:creationId xmlns:a16="http://schemas.microsoft.com/office/drawing/2014/main" id="{60CF33D9-833B-10C4-0539-45E25F152C73}"/>
                </a:ext>
              </a:extLst>
            </p:cNvPr>
            <p:cNvGrpSpPr/>
            <p:nvPr/>
          </p:nvGrpSpPr>
          <p:grpSpPr>
            <a:xfrm flipH="1">
              <a:off x="3313030" y="859149"/>
              <a:ext cx="2560273" cy="542700"/>
              <a:chOff x="1760050" y="1713750"/>
              <a:chExt cx="2499900" cy="542700"/>
            </a:xfrm>
          </p:grpSpPr>
          <p:sp>
            <p:nvSpPr>
              <p:cNvPr id="448" name="Google Shape;1359;p39">
                <a:extLst>
                  <a:ext uri="{FF2B5EF4-FFF2-40B4-BE49-F238E27FC236}">
                    <a16:creationId xmlns:a16="http://schemas.microsoft.com/office/drawing/2014/main" id="{A6427FE4-E398-9820-4417-E8E61EA0789C}"/>
                  </a:ext>
                </a:extLst>
              </p:cNvPr>
              <p:cNvSpPr/>
              <p:nvPr/>
            </p:nvSpPr>
            <p:spPr>
              <a:xfrm>
                <a:off x="1760050" y="1713750"/>
                <a:ext cx="2499900" cy="542700"/>
              </a:xfrm>
              <a:prstGeom prst="rect">
                <a:avLst/>
              </a:prstGeom>
              <a:noFill/>
              <a:ln w="28575" cap="flat" cmpd="sng">
                <a:solidFill>
                  <a:srgbClr val="02C39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50" name="Google Shape;1361;p39">
                <a:extLst>
                  <a:ext uri="{FF2B5EF4-FFF2-40B4-BE49-F238E27FC236}">
                    <a16:creationId xmlns:a16="http://schemas.microsoft.com/office/drawing/2014/main" id="{0154A52C-7598-2721-8621-7D6400C3EB13}"/>
                  </a:ext>
                </a:extLst>
              </p:cNvPr>
              <p:cNvSpPr txBox="1"/>
              <p:nvPr/>
            </p:nvSpPr>
            <p:spPr>
              <a:xfrm>
                <a:off x="1935400" y="1772100"/>
                <a:ext cx="2149200" cy="426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fr-FR" sz="1100">
                    <a:solidFill>
                      <a:srgbClr val="05668D"/>
                    </a:solidFill>
                    <a:latin typeface="Gill Sans MT" panose="020B0502020104020203" pitchFamily="34" charset="0"/>
                  </a:rPr>
                  <a:t>Ambiguïté et la volatilité du marché des engrais et MP</a:t>
                </a:r>
                <a:endParaRPr kumimoji="0" sz="1100" b="0" i="0" u="none" strike="noStrike" kern="0" cap="none" spc="0" normalizeH="0" baseline="0" noProof="0">
                  <a:ln>
                    <a:noFill/>
                  </a:ln>
                  <a:solidFill>
                    <a:srgbClr val="05668D"/>
                  </a:solidFill>
                  <a:effectLst/>
                  <a:uLnTx/>
                  <a:uFillTx/>
                  <a:latin typeface="Gill Sans MT" panose="020B0502020104020203" pitchFamily="34" charset="0"/>
                  <a:ea typeface="Roboto"/>
                  <a:cs typeface="Roboto"/>
                  <a:sym typeface="Roboto"/>
                </a:endParaRPr>
              </a:p>
            </p:txBody>
          </p:sp>
        </p:grpSp>
        <p:grpSp>
          <p:nvGrpSpPr>
            <p:cNvPr id="452" name="Google Shape;1358;p39">
              <a:extLst>
                <a:ext uri="{FF2B5EF4-FFF2-40B4-BE49-F238E27FC236}">
                  <a16:creationId xmlns:a16="http://schemas.microsoft.com/office/drawing/2014/main" id="{5694616F-012D-2B29-F2AB-F0D114AC6527}"/>
                </a:ext>
              </a:extLst>
            </p:cNvPr>
            <p:cNvGrpSpPr/>
            <p:nvPr/>
          </p:nvGrpSpPr>
          <p:grpSpPr>
            <a:xfrm flipH="1">
              <a:off x="6319598" y="859149"/>
              <a:ext cx="2560273" cy="542700"/>
              <a:chOff x="1760050" y="1713750"/>
              <a:chExt cx="2499900" cy="542700"/>
            </a:xfrm>
          </p:grpSpPr>
          <p:sp>
            <p:nvSpPr>
              <p:cNvPr id="453" name="Google Shape;1359;p39">
                <a:extLst>
                  <a:ext uri="{FF2B5EF4-FFF2-40B4-BE49-F238E27FC236}">
                    <a16:creationId xmlns:a16="http://schemas.microsoft.com/office/drawing/2014/main" id="{33431E0A-B5EA-9BB3-2340-B1C96F48C522}"/>
                  </a:ext>
                </a:extLst>
              </p:cNvPr>
              <p:cNvSpPr/>
              <p:nvPr/>
            </p:nvSpPr>
            <p:spPr>
              <a:xfrm>
                <a:off x="1760050" y="1713750"/>
                <a:ext cx="2499900" cy="542700"/>
              </a:xfrm>
              <a:prstGeom prst="rect">
                <a:avLst/>
              </a:prstGeom>
              <a:noFill/>
              <a:ln w="28575" cap="flat" cmpd="sng">
                <a:solidFill>
                  <a:srgbClr val="02C39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54" name="Google Shape;1361;p39">
                <a:extLst>
                  <a:ext uri="{FF2B5EF4-FFF2-40B4-BE49-F238E27FC236}">
                    <a16:creationId xmlns:a16="http://schemas.microsoft.com/office/drawing/2014/main" id="{4301CD68-C231-619A-9FB0-C34EBCA91342}"/>
                  </a:ext>
                </a:extLst>
              </p:cNvPr>
              <p:cNvSpPr txBox="1"/>
              <p:nvPr/>
            </p:nvSpPr>
            <p:spPr>
              <a:xfrm>
                <a:off x="1935400" y="1772100"/>
                <a:ext cx="2149200" cy="426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fr-FR" sz="1100">
                    <a:solidFill>
                      <a:srgbClr val="05668D"/>
                    </a:solidFill>
                    <a:latin typeface="Gill Sans MT" panose="020B0502020104020203" pitchFamily="34" charset="0"/>
                  </a:rPr>
                  <a:t>KOFERT a un manque de visibilité sur le moyen et long terme</a:t>
                </a:r>
                <a:endParaRPr kumimoji="0" sz="1100" b="0" i="0" u="none" strike="noStrike" kern="0" cap="none" spc="0" normalizeH="0" baseline="0" noProof="0">
                  <a:ln>
                    <a:noFill/>
                  </a:ln>
                  <a:solidFill>
                    <a:srgbClr val="05668D"/>
                  </a:solidFill>
                  <a:effectLst/>
                  <a:uLnTx/>
                  <a:uFillTx/>
                  <a:latin typeface="Gill Sans MT" panose="020B0502020104020203" pitchFamily="34" charset="0"/>
                  <a:ea typeface="Roboto"/>
                  <a:cs typeface="Roboto"/>
                  <a:sym typeface="Roboto"/>
                </a:endParaRPr>
              </a:p>
            </p:txBody>
          </p:sp>
        </p:grpSp>
        <p:cxnSp>
          <p:nvCxnSpPr>
            <p:cNvPr id="456" name="Connecteur : en angle 455">
              <a:extLst>
                <a:ext uri="{FF2B5EF4-FFF2-40B4-BE49-F238E27FC236}">
                  <a16:creationId xmlns:a16="http://schemas.microsoft.com/office/drawing/2014/main" id="{3A3DC692-B9BE-78BA-89F7-2EE50EDEA080}"/>
                </a:ext>
              </a:extLst>
            </p:cNvPr>
            <p:cNvCxnSpPr>
              <a:cxnSpLocks/>
              <a:stCxn id="453" idx="2"/>
              <a:endCxn id="448" idx="2"/>
            </p:cNvCxnSpPr>
            <p:nvPr/>
          </p:nvCxnSpPr>
          <p:spPr>
            <a:xfrm rot="5400000">
              <a:off x="6096450" y="-101435"/>
              <a:ext cx="12700" cy="3006568"/>
            </a:xfrm>
            <a:prstGeom prst="bentConnector3">
              <a:avLst>
                <a:gd name="adj1" fmla="val 1800000"/>
              </a:avLst>
            </a:prstGeom>
            <a:ln w="57150">
              <a:solidFill>
                <a:srgbClr val="D6DCE5"/>
              </a:solidFill>
            </a:ln>
          </p:spPr>
          <p:style>
            <a:lnRef idx="1">
              <a:schemeClr val="accent1"/>
            </a:lnRef>
            <a:fillRef idx="0">
              <a:schemeClr val="accent1"/>
            </a:fillRef>
            <a:effectRef idx="0">
              <a:schemeClr val="accent1"/>
            </a:effectRef>
            <a:fontRef idx="minor">
              <a:schemeClr val="tx1"/>
            </a:fontRef>
          </p:style>
        </p:cxnSp>
        <p:grpSp>
          <p:nvGrpSpPr>
            <p:cNvPr id="462" name="Groupe 461">
              <a:extLst>
                <a:ext uri="{FF2B5EF4-FFF2-40B4-BE49-F238E27FC236}">
                  <a16:creationId xmlns:a16="http://schemas.microsoft.com/office/drawing/2014/main" id="{0AD547C5-4418-7ABB-1EFB-37E63040B600}"/>
                </a:ext>
              </a:extLst>
            </p:cNvPr>
            <p:cNvGrpSpPr/>
            <p:nvPr/>
          </p:nvGrpSpPr>
          <p:grpSpPr>
            <a:xfrm rot="5400000">
              <a:off x="5918834" y="1454129"/>
              <a:ext cx="374328" cy="379528"/>
              <a:chOff x="6020245" y="2025515"/>
              <a:chExt cx="374328" cy="379528"/>
            </a:xfrm>
          </p:grpSpPr>
          <p:sp>
            <p:nvSpPr>
              <p:cNvPr id="460" name="Google Shape;1360;p39">
                <a:extLst>
                  <a:ext uri="{FF2B5EF4-FFF2-40B4-BE49-F238E27FC236}">
                    <a16:creationId xmlns:a16="http://schemas.microsoft.com/office/drawing/2014/main" id="{5393A4D9-85C7-415C-9C1C-17FF8D19B4F7}"/>
                  </a:ext>
                </a:extLst>
              </p:cNvPr>
              <p:cNvSpPr/>
              <p:nvPr/>
            </p:nvSpPr>
            <p:spPr>
              <a:xfrm flipH="1">
                <a:off x="6020245" y="2025515"/>
                <a:ext cx="374328" cy="379528"/>
              </a:xfrm>
              <a:custGeom>
                <a:avLst/>
                <a:gdLst/>
                <a:ahLst/>
                <a:cxnLst/>
                <a:rect l="l" t="t" r="r" b="b"/>
                <a:pathLst>
                  <a:path w="4096" h="4096"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rgbClr val="5B9BD5"/>
              </a:solidFill>
              <a:ln>
                <a:solidFill>
                  <a:srgbClr val="5B9BD5"/>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sp>
            <p:nvSpPr>
              <p:cNvPr id="461" name="Google Shape;1363;p39">
                <a:extLst>
                  <a:ext uri="{FF2B5EF4-FFF2-40B4-BE49-F238E27FC236}">
                    <a16:creationId xmlns:a16="http://schemas.microsoft.com/office/drawing/2014/main" id="{F41D920A-5487-E8CA-1549-020D84E95E56}"/>
                  </a:ext>
                </a:extLst>
              </p:cNvPr>
              <p:cNvSpPr/>
              <p:nvPr/>
            </p:nvSpPr>
            <p:spPr>
              <a:xfrm>
                <a:off x="6133748" y="2113868"/>
                <a:ext cx="147321" cy="20282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rgbClr val="FFFFFF"/>
              </a:solidFill>
              <a:ln>
                <a:solidFill>
                  <a:srgbClr val="5B9BD5"/>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5668D"/>
                  </a:solidFill>
                  <a:effectLst/>
                  <a:uLnTx/>
                  <a:uFillTx/>
                  <a:latin typeface="Gill Sans MT" panose="020B0502020104020203" pitchFamily="34" charset="0"/>
                  <a:cs typeface="Arial"/>
                  <a:sym typeface="Arial"/>
                </a:endParaRPr>
              </a:p>
            </p:txBody>
          </p:sp>
        </p:grpSp>
      </p:grpSp>
      <p:grpSp>
        <p:nvGrpSpPr>
          <p:cNvPr id="11" name="Groupe 10">
            <a:extLst>
              <a:ext uri="{FF2B5EF4-FFF2-40B4-BE49-F238E27FC236}">
                <a16:creationId xmlns:a16="http://schemas.microsoft.com/office/drawing/2014/main" id="{9694D189-18AD-AF3C-73EA-B32C1F2A8CDA}"/>
              </a:ext>
            </a:extLst>
          </p:cNvPr>
          <p:cNvGrpSpPr/>
          <p:nvPr/>
        </p:nvGrpSpPr>
        <p:grpSpPr>
          <a:xfrm>
            <a:off x="5193656" y="493170"/>
            <a:ext cx="2056631" cy="707913"/>
            <a:chOff x="7936733" y="1356659"/>
            <a:chExt cx="2056631" cy="707913"/>
          </a:xfrm>
        </p:grpSpPr>
        <p:sp>
          <p:nvSpPr>
            <p:cNvPr id="12" name="Google Shape;1106;p44">
              <a:extLst>
                <a:ext uri="{FF2B5EF4-FFF2-40B4-BE49-F238E27FC236}">
                  <a16:creationId xmlns:a16="http://schemas.microsoft.com/office/drawing/2014/main" id="{EA8C0B3D-30E7-A64E-48B6-C8636FD10F7B}"/>
                </a:ext>
              </a:extLst>
            </p:cNvPr>
            <p:cNvSpPr/>
            <p:nvPr/>
          </p:nvSpPr>
          <p:spPr>
            <a:xfrm>
              <a:off x="7936733" y="1407291"/>
              <a:ext cx="2056631" cy="657281"/>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b="1">
                  <a:solidFill>
                    <a:srgbClr val="4CB479"/>
                  </a:solidFill>
                  <a:latin typeface="Gill Sans MT" panose="020B0502020104020203" pitchFamily="34" charset="0"/>
                  <a:ea typeface="Fira Sans Extra Condensed Medium"/>
                  <a:cs typeface="Fira Sans Extra Condensed Medium"/>
                  <a:sym typeface="Fira Sans Extra Condensed Medium"/>
                </a:rPr>
                <a:t>Objectifs</a:t>
              </a:r>
              <a:endParaRPr sz="1200" b="1">
                <a:solidFill>
                  <a:srgbClr val="4CB479"/>
                </a:solidFill>
                <a:latin typeface="Gill Sans MT" panose="020B0502020104020203" pitchFamily="34" charset="0"/>
                <a:ea typeface="Fira Sans Extra Condensed Medium"/>
                <a:cs typeface="Fira Sans Extra Condensed Medium"/>
                <a:sym typeface="Fira Sans Extra Condensed Medium"/>
              </a:endParaRPr>
            </a:p>
          </p:txBody>
        </p:sp>
        <p:sp>
          <p:nvSpPr>
            <p:cNvPr id="13" name="Forme libre 190">
              <a:extLst>
                <a:ext uri="{FF2B5EF4-FFF2-40B4-BE49-F238E27FC236}">
                  <a16:creationId xmlns:a16="http://schemas.microsoft.com/office/drawing/2014/main" id="{7D120271-4A48-3152-3AE2-809DA890F050}"/>
                </a:ext>
              </a:extLst>
            </p:cNvPr>
            <p:cNvSpPr/>
            <p:nvPr/>
          </p:nvSpPr>
          <p:spPr>
            <a:xfrm rot="1849634">
              <a:off x="7960547" y="1356659"/>
              <a:ext cx="375208" cy="422280"/>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00" b="1">
                <a:solidFill>
                  <a:srgbClr val="002060"/>
                </a:solidFill>
                <a:latin typeface="Gill Sans MT" panose="020B0502020104020203" pitchFamily="34" charset="0"/>
              </a:endParaRPr>
            </a:p>
          </p:txBody>
        </p:sp>
      </p:grpSp>
      <p:grpSp>
        <p:nvGrpSpPr>
          <p:cNvPr id="14" name="Group 13">
            <a:extLst>
              <a:ext uri="{FF2B5EF4-FFF2-40B4-BE49-F238E27FC236}">
                <a16:creationId xmlns:a16="http://schemas.microsoft.com/office/drawing/2014/main" id="{0C5B78E8-70D4-992A-6AD3-9261E0CBABAE}"/>
              </a:ext>
            </a:extLst>
          </p:cNvPr>
          <p:cNvGrpSpPr/>
          <p:nvPr/>
        </p:nvGrpSpPr>
        <p:grpSpPr>
          <a:xfrm>
            <a:off x="-89" y="-2496"/>
            <a:ext cx="12195097" cy="379528"/>
            <a:chOff x="-89" y="-2496"/>
            <a:chExt cx="12195097" cy="379528"/>
          </a:xfrm>
        </p:grpSpPr>
        <p:grpSp>
          <p:nvGrpSpPr>
            <p:cNvPr id="15" name="Group 14">
              <a:extLst>
                <a:ext uri="{FF2B5EF4-FFF2-40B4-BE49-F238E27FC236}">
                  <a16:creationId xmlns:a16="http://schemas.microsoft.com/office/drawing/2014/main" id="{E72D9985-21A9-BBD4-2B33-7B9D1EE2BA0F}"/>
                </a:ext>
              </a:extLst>
            </p:cNvPr>
            <p:cNvGrpSpPr/>
            <p:nvPr/>
          </p:nvGrpSpPr>
          <p:grpSpPr>
            <a:xfrm>
              <a:off x="-89" y="-2496"/>
              <a:ext cx="9523346" cy="379528"/>
              <a:chOff x="-89" y="-2496"/>
              <a:chExt cx="9523346" cy="379528"/>
            </a:xfrm>
          </p:grpSpPr>
          <p:sp>
            <p:nvSpPr>
              <p:cNvPr id="17" name="Rectangle 16">
                <a:extLst>
                  <a:ext uri="{FF2B5EF4-FFF2-40B4-BE49-F238E27FC236}">
                    <a16:creationId xmlns:a16="http://schemas.microsoft.com/office/drawing/2014/main" id="{E9B67500-6B69-E63B-80B5-6BA3F4BC91F2}"/>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8" name="Rectangle 17">
                <a:extLst>
                  <a:ext uri="{FF2B5EF4-FFF2-40B4-BE49-F238E27FC236}">
                    <a16:creationId xmlns:a16="http://schemas.microsoft.com/office/drawing/2014/main" id="{63E69240-1473-D5D5-0B87-6B22B344BFA0}"/>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3E1A7572-C331-BE06-E03A-E29F6E894B1D}"/>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20" name="Rectangle 19">
                <a:extLst>
                  <a:ext uri="{FF2B5EF4-FFF2-40B4-BE49-F238E27FC236}">
                    <a16:creationId xmlns:a16="http://schemas.microsoft.com/office/drawing/2014/main" id="{42B4E512-7C40-A92E-31C2-4F04DF488766}"/>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21" name="Rectangle 20">
                <a:extLst>
                  <a:ext uri="{FF2B5EF4-FFF2-40B4-BE49-F238E27FC236}">
                    <a16:creationId xmlns:a16="http://schemas.microsoft.com/office/drawing/2014/main" id="{3B91028B-FC3D-C415-69E5-F447F46D280B}"/>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16" name="Rectangle 15">
              <a:extLst>
                <a:ext uri="{FF2B5EF4-FFF2-40B4-BE49-F238E27FC236}">
                  <a16:creationId xmlns:a16="http://schemas.microsoft.com/office/drawing/2014/main" id="{107ADABA-ABC4-FF23-FD03-183B3C8DB0B9}"/>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260892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37">
            <a:extLst>
              <a:ext uri="{FF2B5EF4-FFF2-40B4-BE49-F238E27FC236}">
                <a16:creationId xmlns:a16="http://schemas.microsoft.com/office/drawing/2014/main" id="{4861881E-ECF2-31D4-94B4-12A9A24B2937}"/>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17</a:t>
            </a:r>
          </a:p>
        </p:txBody>
      </p:sp>
      <p:sp>
        <p:nvSpPr>
          <p:cNvPr id="307" name="Rectangle : coins arrondis 306">
            <a:extLst>
              <a:ext uri="{FF2B5EF4-FFF2-40B4-BE49-F238E27FC236}">
                <a16:creationId xmlns:a16="http://schemas.microsoft.com/office/drawing/2014/main" id="{0830D34A-2FDB-7335-2F9A-B032197229D7}"/>
              </a:ext>
            </a:extLst>
          </p:cNvPr>
          <p:cNvSpPr/>
          <p:nvPr/>
        </p:nvSpPr>
        <p:spPr>
          <a:xfrm>
            <a:off x="6436152" y="2731660"/>
            <a:ext cx="3345582" cy="2653642"/>
          </a:xfrm>
          <a:prstGeom prst="roundRect">
            <a:avLst>
              <a:gd name="adj" fmla="val 3984"/>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a:latin typeface="Gill Sans MT" panose="020B0502020104020203" pitchFamily="34" charset="0"/>
            </a:endParaRPr>
          </a:p>
        </p:txBody>
      </p:sp>
      <p:cxnSp>
        <p:nvCxnSpPr>
          <p:cNvPr id="308" name="Connecteur droit 307">
            <a:extLst>
              <a:ext uri="{FF2B5EF4-FFF2-40B4-BE49-F238E27FC236}">
                <a16:creationId xmlns:a16="http://schemas.microsoft.com/office/drawing/2014/main" id="{84C4BD12-4740-0E4F-D4AB-BDA571C3B5E3}"/>
              </a:ext>
            </a:extLst>
          </p:cNvPr>
          <p:cNvCxnSpPr>
            <a:cxnSpLocks/>
          </p:cNvCxnSpPr>
          <p:nvPr/>
        </p:nvCxnSpPr>
        <p:spPr>
          <a:xfrm>
            <a:off x="5810623" y="4543950"/>
            <a:ext cx="336002"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9" name="Groupe 308">
            <a:extLst>
              <a:ext uri="{FF2B5EF4-FFF2-40B4-BE49-F238E27FC236}">
                <a16:creationId xmlns:a16="http://schemas.microsoft.com/office/drawing/2014/main" id="{6AE21050-DAAC-89DC-31B5-64CB2AEABB0A}"/>
              </a:ext>
            </a:extLst>
          </p:cNvPr>
          <p:cNvGrpSpPr/>
          <p:nvPr/>
        </p:nvGrpSpPr>
        <p:grpSpPr>
          <a:xfrm>
            <a:off x="1702104" y="1935274"/>
            <a:ext cx="3999906" cy="519860"/>
            <a:chOff x="1125941" y="1279477"/>
            <a:chExt cx="4599297" cy="832513"/>
          </a:xfrm>
        </p:grpSpPr>
        <p:sp>
          <p:nvSpPr>
            <p:cNvPr id="343" name="Rectangle : coins arrondis 342">
              <a:extLst>
                <a:ext uri="{FF2B5EF4-FFF2-40B4-BE49-F238E27FC236}">
                  <a16:creationId xmlns:a16="http://schemas.microsoft.com/office/drawing/2014/main" id="{9B17F3A0-150D-62A1-3ED8-F68CD4BD2A5B}"/>
                </a:ext>
              </a:extLst>
            </p:cNvPr>
            <p:cNvSpPr/>
            <p:nvPr/>
          </p:nvSpPr>
          <p:spPr>
            <a:xfrm>
              <a:off x="1125941" y="1279477"/>
              <a:ext cx="4599297" cy="832513"/>
            </a:xfrm>
            <a:prstGeom prst="roundRect">
              <a:avLst>
                <a:gd name="adj" fmla="val 14663"/>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a:latin typeface="Gill Sans MT" panose="020B0502020104020203" pitchFamily="34" charset="0"/>
              </a:endParaRPr>
            </a:p>
          </p:txBody>
        </p:sp>
        <p:sp>
          <p:nvSpPr>
            <p:cNvPr id="344" name="ZoneTexte 343">
              <a:extLst>
                <a:ext uri="{FF2B5EF4-FFF2-40B4-BE49-F238E27FC236}">
                  <a16:creationId xmlns:a16="http://schemas.microsoft.com/office/drawing/2014/main" id="{2F246A0F-B483-28E6-2ACE-CDEEF2413212}"/>
                </a:ext>
              </a:extLst>
            </p:cNvPr>
            <p:cNvSpPr txBox="1"/>
            <p:nvPr/>
          </p:nvSpPr>
          <p:spPr>
            <a:xfrm>
              <a:off x="1797589" y="1510903"/>
              <a:ext cx="2286000" cy="369658"/>
            </a:xfrm>
            <a:prstGeom prst="rect">
              <a:avLst/>
            </a:prstGeom>
            <a:noFill/>
          </p:spPr>
          <p:txBody>
            <a:bodyPr wrap="square">
              <a:spAutoFit/>
            </a:bodyPr>
            <a:lstStyle/>
            <a:p>
              <a:r>
                <a:rPr lang="fr-FR" sz="900" b="1">
                  <a:solidFill>
                    <a:srgbClr val="05668D"/>
                  </a:solidFill>
                  <a:latin typeface="Gill Sans MT" panose="020B0502020104020203" pitchFamily="34" charset="0"/>
                  <a:cs typeface="Times New Roman" panose="02020603050405020304" pitchFamily="18" charset="0"/>
                </a:rPr>
                <a:t>Collecte de données</a:t>
              </a:r>
            </a:p>
          </p:txBody>
        </p:sp>
        <p:sp>
          <p:nvSpPr>
            <p:cNvPr id="345" name="Organigramme : Connecteur 344">
              <a:extLst>
                <a:ext uri="{FF2B5EF4-FFF2-40B4-BE49-F238E27FC236}">
                  <a16:creationId xmlns:a16="http://schemas.microsoft.com/office/drawing/2014/main" id="{362CB5FD-961B-922F-C4EA-21945661324E}"/>
                </a:ext>
              </a:extLst>
            </p:cNvPr>
            <p:cNvSpPr/>
            <p:nvPr/>
          </p:nvSpPr>
          <p:spPr>
            <a:xfrm>
              <a:off x="1231496" y="1377042"/>
              <a:ext cx="409429" cy="637380"/>
            </a:xfrm>
            <a:prstGeom prst="flowChartConnector">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latin typeface="Gill Sans MT" panose="020B0502020104020203" pitchFamily="34" charset="0"/>
                  <a:cs typeface="Times New Roman" panose="02020603050405020304" pitchFamily="18" charset="0"/>
                </a:rPr>
                <a:t>1</a:t>
              </a:r>
            </a:p>
          </p:txBody>
        </p:sp>
      </p:grpSp>
      <p:grpSp>
        <p:nvGrpSpPr>
          <p:cNvPr id="310" name="Groupe 309">
            <a:extLst>
              <a:ext uri="{FF2B5EF4-FFF2-40B4-BE49-F238E27FC236}">
                <a16:creationId xmlns:a16="http://schemas.microsoft.com/office/drawing/2014/main" id="{401E7A7B-7C55-7A8D-9A24-4FE3887D228D}"/>
              </a:ext>
            </a:extLst>
          </p:cNvPr>
          <p:cNvGrpSpPr/>
          <p:nvPr/>
        </p:nvGrpSpPr>
        <p:grpSpPr>
          <a:xfrm>
            <a:off x="1702104" y="2731660"/>
            <a:ext cx="3999905" cy="519860"/>
            <a:chOff x="1125940" y="2381071"/>
            <a:chExt cx="5968878" cy="832513"/>
          </a:xfrm>
        </p:grpSpPr>
        <p:sp>
          <p:nvSpPr>
            <p:cNvPr id="340" name="Rectangle : coins arrondis 339">
              <a:extLst>
                <a:ext uri="{FF2B5EF4-FFF2-40B4-BE49-F238E27FC236}">
                  <a16:creationId xmlns:a16="http://schemas.microsoft.com/office/drawing/2014/main" id="{77897683-6242-4019-B008-B6D5835EF438}"/>
                </a:ext>
              </a:extLst>
            </p:cNvPr>
            <p:cNvSpPr/>
            <p:nvPr/>
          </p:nvSpPr>
          <p:spPr>
            <a:xfrm>
              <a:off x="1125940" y="2381071"/>
              <a:ext cx="5968878" cy="832513"/>
            </a:xfrm>
            <a:prstGeom prst="roundRect">
              <a:avLst>
                <a:gd name="adj" fmla="val 1073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a:solidFill>
                  <a:schemeClr val="tx2"/>
                </a:solidFill>
                <a:latin typeface="Gill Sans MT" panose="020B0502020104020203" pitchFamily="34" charset="0"/>
              </a:endParaRPr>
            </a:p>
          </p:txBody>
        </p:sp>
        <p:sp>
          <p:nvSpPr>
            <p:cNvPr id="341" name="ZoneTexte 340">
              <a:extLst>
                <a:ext uri="{FF2B5EF4-FFF2-40B4-BE49-F238E27FC236}">
                  <a16:creationId xmlns:a16="http://schemas.microsoft.com/office/drawing/2014/main" id="{F56F6EA3-516A-FB0F-D917-09E82127A5B8}"/>
                </a:ext>
              </a:extLst>
            </p:cNvPr>
            <p:cNvSpPr txBox="1"/>
            <p:nvPr/>
          </p:nvSpPr>
          <p:spPr>
            <a:xfrm>
              <a:off x="1969293" y="2612662"/>
              <a:ext cx="3701352" cy="369659"/>
            </a:xfrm>
            <a:prstGeom prst="rect">
              <a:avLst/>
            </a:prstGeom>
            <a:noFill/>
          </p:spPr>
          <p:txBody>
            <a:bodyPr wrap="square">
              <a:spAutoFit/>
            </a:bodyPr>
            <a:lstStyle/>
            <a:p>
              <a:r>
                <a:rPr lang="fr-FR" sz="900" b="1">
                  <a:solidFill>
                    <a:srgbClr val="05668D"/>
                  </a:solidFill>
                  <a:latin typeface="Gill Sans MT" panose="020B0502020104020203" pitchFamily="34" charset="0"/>
                  <a:cs typeface="Times New Roman" panose="02020603050405020304" pitchFamily="18" charset="0"/>
                </a:rPr>
                <a:t>Exploration et prétraitement des données</a:t>
              </a:r>
            </a:p>
          </p:txBody>
        </p:sp>
        <p:sp>
          <p:nvSpPr>
            <p:cNvPr id="342" name="Organigramme : Connecteur 341">
              <a:extLst>
                <a:ext uri="{FF2B5EF4-FFF2-40B4-BE49-F238E27FC236}">
                  <a16:creationId xmlns:a16="http://schemas.microsoft.com/office/drawing/2014/main" id="{327E045F-DCAA-2769-6A8C-2F36EC8E92C3}"/>
                </a:ext>
              </a:extLst>
            </p:cNvPr>
            <p:cNvSpPr/>
            <p:nvPr/>
          </p:nvSpPr>
          <p:spPr>
            <a:xfrm>
              <a:off x="1231495" y="2478636"/>
              <a:ext cx="570011" cy="637381"/>
            </a:xfrm>
            <a:prstGeom prst="flowChartConnector">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latin typeface="Gill Sans MT" panose="020B0502020104020203" pitchFamily="34" charset="0"/>
                  <a:cs typeface="Times New Roman" panose="02020603050405020304" pitchFamily="18" charset="0"/>
                </a:rPr>
                <a:t>2</a:t>
              </a:r>
            </a:p>
          </p:txBody>
        </p:sp>
      </p:grpSp>
      <p:grpSp>
        <p:nvGrpSpPr>
          <p:cNvPr id="311" name="Groupe 310">
            <a:extLst>
              <a:ext uri="{FF2B5EF4-FFF2-40B4-BE49-F238E27FC236}">
                <a16:creationId xmlns:a16="http://schemas.microsoft.com/office/drawing/2014/main" id="{003BF892-63FB-1FFD-612F-040813083732}"/>
              </a:ext>
            </a:extLst>
          </p:cNvPr>
          <p:cNvGrpSpPr/>
          <p:nvPr/>
        </p:nvGrpSpPr>
        <p:grpSpPr>
          <a:xfrm>
            <a:off x="1702104" y="3528046"/>
            <a:ext cx="3999906" cy="519860"/>
            <a:chOff x="1103763" y="3567752"/>
            <a:chExt cx="5968880" cy="832513"/>
          </a:xfrm>
        </p:grpSpPr>
        <p:sp>
          <p:nvSpPr>
            <p:cNvPr id="337" name="Rectangle : coins arrondis 336">
              <a:extLst>
                <a:ext uri="{FF2B5EF4-FFF2-40B4-BE49-F238E27FC236}">
                  <a16:creationId xmlns:a16="http://schemas.microsoft.com/office/drawing/2014/main" id="{84AF293B-2A06-6FB1-5AD9-1A058D52536F}"/>
                </a:ext>
              </a:extLst>
            </p:cNvPr>
            <p:cNvSpPr/>
            <p:nvPr/>
          </p:nvSpPr>
          <p:spPr>
            <a:xfrm>
              <a:off x="1103763" y="3567752"/>
              <a:ext cx="5968880" cy="832513"/>
            </a:xfrm>
            <a:prstGeom prst="roundRect">
              <a:avLst>
                <a:gd name="adj" fmla="val 1368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a:latin typeface="Gill Sans MT" panose="020B0502020104020203" pitchFamily="34" charset="0"/>
              </a:endParaRPr>
            </a:p>
          </p:txBody>
        </p:sp>
        <p:sp>
          <p:nvSpPr>
            <p:cNvPr id="338" name="ZoneTexte 337">
              <a:extLst>
                <a:ext uri="{FF2B5EF4-FFF2-40B4-BE49-F238E27FC236}">
                  <a16:creationId xmlns:a16="http://schemas.microsoft.com/office/drawing/2014/main" id="{B91C8648-AD71-684C-47BE-E70C60DCEAC9}"/>
                </a:ext>
              </a:extLst>
            </p:cNvPr>
            <p:cNvSpPr txBox="1"/>
            <p:nvPr/>
          </p:nvSpPr>
          <p:spPr>
            <a:xfrm>
              <a:off x="1947115" y="3799343"/>
              <a:ext cx="3513658" cy="369658"/>
            </a:xfrm>
            <a:prstGeom prst="rect">
              <a:avLst/>
            </a:prstGeom>
            <a:noFill/>
          </p:spPr>
          <p:txBody>
            <a:bodyPr wrap="square">
              <a:spAutoFit/>
            </a:bodyPr>
            <a:lstStyle/>
            <a:p>
              <a:r>
                <a:rPr lang="fr-FR" sz="900" b="1">
                  <a:solidFill>
                    <a:srgbClr val="05668D"/>
                  </a:solidFill>
                  <a:latin typeface="Gill Sans MT" panose="020B0502020104020203" pitchFamily="34" charset="0"/>
                  <a:cs typeface="Times New Roman" panose="02020603050405020304" pitchFamily="18" charset="0"/>
                </a:rPr>
                <a:t>Analyse time series et statistiques</a:t>
              </a:r>
            </a:p>
          </p:txBody>
        </p:sp>
        <p:sp>
          <p:nvSpPr>
            <p:cNvPr id="339" name="Organigramme : Connecteur 338">
              <a:extLst>
                <a:ext uri="{FF2B5EF4-FFF2-40B4-BE49-F238E27FC236}">
                  <a16:creationId xmlns:a16="http://schemas.microsoft.com/office/drawing/2014/main" id="{E50E5B58-91CB-3AE2-A2BB-4F9FC87F2B0B}"/>
                </a:ext>
              </a:extLst>
            </p:cNvPr>
            <p:cNvSpPr/>
            <p:nvPr/>
          </p:nvSpPr>
          <p:spPr>
            <a:xfrm>
              <a:off x="1209317" y="3665317"/>
              <a:ext cx="570011" cy="637381"/>
            </a:xfrm>
            <a:prstGeom prst="flowChartConnector">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latin typeface="Gill Sans MT" panose="020B0502020104020203" pitchFamily="34" charset="0"/>
                  <a:cs typeface="Times New Roman" panose="02020603050405020304" pitchFamily="18" charset="0"/>
                </a:rPr>
                <a:t>3</a:t>
              </a:r>
            </a:p>
          </p:txBody>
        </p:sp>
      </p:grpSp>
      <p:grpSp>
        <p:nvGrpSpPr>
          <p:cNvPr id="312" name="Groupe 311">
            <a:extLst>
              <a:ext uri="{FF2B5EF4-FFF2-40B4-BE49-F238E27FC236}">
                <a16:creationId xmlns:a16="http://schemas.microsoft.com/office/drawing/2014/main" id="{4D290EAC-E5D6-C52E-D062-DA1D6F32CB77}"/>
              </a:ext>
            </a:extLst>
          </p:cNvPr>
          <p:cNvGrpSpPr/>
          <p:nvPr/>
        </p:nvGrpSpPr>
        <p:grpSpPr>
          <a:xfrm>
            <a:off x="1702104" y="4324432"/>
            <a:ext cx="3990220" cy="519860"/>
            <a:chOff x="1103762" y="4930677"/>
            <a:chExt cx="6434430" cy="832513"/>
          </a:xfrm>
        </p:grpSpPr>
        <p:sp>
          <p:nvSpPr>
            <p:cNvPr id="334" name="Rectangle : coins arrondis 333">
              <a:extLst>
                <a:ext uri="{FF2B5EF4-FFF2-40B4-BE49-F238E27FC236}">
                  <a16:creationId xmlns:a16="http://schemas.microsoft.com/office/drawing/2014/main" id="{9DFAA91D-19C9-A35B-3F7D-0871AF722284}"/>
                </a:ext>
              </a:extLst>
            </p:cNvPr>
            <p:cNvSpPr/>
            <p:nvPr/>
          </p:nvSpPr>
          <p:spPr>
            <a:xfrm>
              <a:off x="1103762" y="4930677"/>
              <a:ext cx="6434430" cy="832513"/>
            </a:xfrm>
            <a:prstGeom prst="roundRect">
              <a:avLst>
                <a:gd name="adj" fmla="val 1760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a:latin typeface="Gill Sans MT" panose="020B0502020104020203" pitchFamily="34" charset="0"/>
              </a:endParaRPr>
            </a:p>
          </p:txBody>
        </p:sp>
        <p:sp>
          <p:nvSpPr>
            <p:cNvPr id="335" name="ZoneTexte 334">
              <a:extLst>
                <a:ext uri="{FF2B5EF4-FFF2-40B4-BE49-F238E27FC236}">
                  <a16:creationId xmlns:a16="http://schemas.microsoft.com/office/drawing/2014/main" id="{91A31B3D-628B-67A1-29F4-03CCBB4C0EDE}"/>
                </a:ext>
              </a:extLst>
            </p:cNvPr>
            <p:cNvSpPr txBox="1"/>
            <p:nvPr/>
          </p:nvSpPr>
          <p:spPr>
            <a:xfrm>
              <a:off x="1947116" y="5162268"/>
              <a:ext cx="2285999" cy="369658"/>
            </a:xfrm>
            <a:prstGeom prst="rect">
              <a:avLst/>
            </a:prstGeom>
            <a:noFill/>
          </p:spPr>
          <p:txBody>
            <a:bodyPr wrap="square">
              <a:spAutoFit/>
            </a:bodyPr>
            <a:lstStyle/>
            <a:p>
              <a:r>
                <a:rPr lang="fr-FR" sz="900" b="1">
                  <a:solidFill>
                    <a:srgbClr val="05668D"/>
                  </a:solidFill>
                  <a:latin typeface="Gill Sans MT" panose="020B0502020104020203" pitchFamily="34" charset="0"/>
                  <a:cs typeface="Times New Roman" panose="02020603050405020304" pitchFamily="18" charset="0"/>
                </a:rPr>
                <a:t>Modélisation</a:t>
              </a:r>
            </a:p>
          </p:txBody>
        </p:sp>
        <p:sp>
          <p:nvSpPr>
            <p:cNvPr id="336" name="Organigramme : Connecteur 335">
              <a:extLst>
                <a:ext uri="{FF2B5EF4-FFF2-40B4-BE49-F238E27FC236}">
                  <a16:creationId xmlns:a16="http://schemas.microsoft.com/office/drawing/2014/main" id="{4561746C-36DD-6F2C-01E1-2805D4FC51D7}"/>
                </a:ext>
              </a:extLst>
            </p:cNvPr>
            <p:cNvSpPr/>
            <p:nvPr/>
          </p:nvSpPr>
          <p:spPr>
            <a:xfrm>
              <a:off x="1209317" y="5028242"/>
              <a:ext cx="624468" cy="637381"/>
            </a:xfrm>
            <a:prstGeom prst="flowChartConnector">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latin typeface="Gill Sans MT" panose="020B0502020104020203" pitchFamily="34" charset="0"/>
                  <a:cs typeface="Times New Roman" panose="02020603050405020304" pitchFamily="18" charset="0"/>
                </a:rPr>
                <a:t>4</a:t>
              </a:r>
            </a:p>
          </p:txBody>
        </p:sp>
      </p:grpSp>
      <p:cxnSp>
        <p:nvCxnSpPr>
          <p:cNvPr id="313" name="Connecteur droit 312">
            <a:extLst>
              <a:ext uri="{FF2B5EF4-FFF2-40B4-BE49-F238E27FC236}">
                <a16:creationId xmlns:a16="http://schemas.microsoft.com/office/drawing/2014/main" id="{9E90A896-9214-9173-BD3F-15E754CDCA30}"/>
              </a:ext>
            </a:extLst>
          </p:cNvPr>
          <p:cNvCxnSpPr>
            <a:cxnSpLocks/>
            <a:stCxn id="333" idx="0"/>
          </p:cNvCxnSpPr>
          <p:nvPr/>
        </p:nvCxnSpPr>
        <p:spPr>
          <a:xfrm flipH="1">
            <a:off x="6153649" y="2979774"/>
            <a:ext cx="25327" cy="2143333"/>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grpSp>
        <p:nvGrpSpPr>
          <p:cNvPr id="314" name="Groupe 313">
            <a:extLst>
              <a:ext uri="{FF2B5EF4-FFF2-40B4-BE49-F238E27FC236}">
                <a16:creationId xmlns:a16="http://schemas.microsoft.com/office/drawing/2014/main" id="{1D7F7F0F-6FEB-8890-89DD-74F62CB965DD}"/>
              </a:ext>
            </a:extLst>
          </p:cNvPr>
          <p:cNvGrpSpPr/>
          <p:nvPr/>
        </p:nvGrpSpPr>
        <p:grpSpPr>
          <a:xfrm>
            <a:off x="6105267" y="2865318"/>
            <a:ext cx="3418422" cy="346876"/>
            <a:chOff x="6293543" y="1376173"/>
            <a:chExt cx="4055047" cy="463865"/>
          </a:xfrm>
        </p:grpSpPr>
        <p:sp>
          <p:nvSpPr>
            <p:cNvPr id="332" name="Rectangle : coins arrondis 331">
              <a:extLst>
                <a:ext uri="{FF2B5EF4-FFF2-40B4-BE49-F238E27FC236}">
                  <a16:creationId xmlns:a16="http://schemas.microsoft.com/office/drawing/2014/main" id="{4D19DA27-D45F-16A0-DA27-EB3945A5712E}"/>
                </a:ext>
              </a:extLst>
            </p:cNvPr>
            <p:cNvSpPr/>
            <p:nvPr/>
          </p:nvSpPr>
          <p:spPr>
            <a:xfrm>
              <a:off x="6869598" y="1376173"/>
              <a:ext cx="3478992" cy="463865"/>
            </a:xfrm>
            <a:prstGeom prst="roundRect">
              <a:avLst>
                <a:gd name="adj" fmla="val 161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b="1">
                  <a:solidFill>
                    <a:srgbClr val="05668D"/>
                  </a:solidFill>
                  <a:latin typeface="Gill Sans MT" panose="020B0502020104020203" pitchFamily="34" charset="0"/>
                  <a:cs typeface="Times New Roman" panose="02020603050405020304" pitchFamily="18" charset="0"/>
                </a:rPr>
                <a:t>1.  Choix des modèles  à utiliser</a:t>
              </a:r>
            </a:p>
          </p:txBody>
        </p:sp>
        <p:sp>
          <p:nvSpPr>
            <p:cNvPr id="333" name="Organigramme : Connecteur 332">
              <a:extLst>
                <a:ext uri="{FF2B5EF4-FFF2-40B4-BE49-F238E27FC236}">
                  <a16:creationId xmlns:a16="http://schemas.microsoft.com/office/drawing/2014/main" id="{CC339D0A-13C4-59DB-4188-516406337F64}"/>
                </a:ext>
              </a:extLst>
            </p:cNvPr>
            <p:cNvSpPr/>
            <p:nvPr/>
          </p:nvSpPr>
          <p:spPr>
            <a:xfrm>
              <a:off x="6293543" y="1529231"/>
              <a:ext cx="174872" cy="192471"/>
            </a:xfrm>
            <a:prstGeom prst="flowChartConnector">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b="1">
                <a:latin typeface="Gill Sans MT" panose="020B0502020104020203" pitchFamily="34" charset="0"/>
                <a:cs typeface="Times New Roman" panose="02020603050405020304" pitchFamily="18" charset="0"/>
              </a:endParaRPr>
            </a:p>
          </p:txBody>
        </p:sp>
      </p:grpSp>
      <p:grpSp>
        <p:nvGrpSpPr>
          <p:cNvPr id="315" name="Groupe 314">
            <a:extLst>
              <a:ext uri="{FF2B5EF4-FFF2-40B4-BE49-F238E27FC236}">
                <a16:creationId xmlns:a16="http://schemas.microsoft.com/office/drawing/2014/main" id="{11E9E048-A060-DEEE-A376-F7E336EC8AED}"/>
              </a:ext>
            </a:extLst>
          </p:cNvPr>
          <p:cNvGrpSpPr/>
          <p:nvPr/>
        </p:nvGrpSpPr>
        <p:grpSpPr>
          <a:xfrm>
            <a:off x="6086656" y="3864091"/>
            <a:ext cx="3445038" cy="346876"/>
            <a:chOff x="6256085" y="3176781"/>
            <a:chExt cx="3829962" cy="463865"/>
          </a:xfrm>
        </p:grpSpPr>
        <p:sp>
          <p:nvSpPr>
            <p:cNvPr id="330" name="Rectangle : coins arrondis 329">
              <a:extLst>
                <a:ext uri="{FF2B5EF4-FFF2-40B4-BE49-F238E27FC236}">
                  <a16:creationId xmlns:a16="http://schemas.microsoft.com/office/drawing/2014/main" id="{51249C4F-C331-F6E1-5AB6-83A6D8BC8131}"/>
                </a:ext>
              </a:extLst>
            </p:cNvPr>
            <p:cNvSpPr/>
            <p:nvPr/>
          </p:nvSpPr>
          <p:spPr>
            <a:xfrm>
              <a:off x="6819865" y="3176781"/>
              <a:ext cx="3266182" cy="463865"/>
            </a:xfrm>
            <a:prstGeom prst="roundRect">
              <a:avLst>
                <a:gd name="adj" fmla="val 161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b="1">
                  <a:solidFill>
                    <a:srgbClr val="05668D"/>
                  </a:solidFill>
                  <a:latin typeface="Gill Sans MT" panose="020B0502020104020203" pitchFamily="34" charset="0"/>
                  <a:cs typeface="Times New Roman" panose="02020603050405020304" pitchFamily="18" charset="0"/>
                </a:rPr>
                <a:t>3.  Entrainement des modèles</a:t>
              </a:r>
            </a:p>
          </p:txBody>
        </p:sp>
        <p:sp>
          <p:nvSpPr>
            <p:cNvPr id="331" name="Organigramme : Connecteur 330">
              <a:extLst>
                <a:ext uri="{FF2B5EF4-FFF2-40B4-BE49-F238E27FC236}">
                  <a16:creationId xmlns:a16="http://schemas.microsoft.com/office/drawing/2014/main" id="{DF8E8ED7-1F06-7299-1F9A-845DFF0CE155}"/>
                </a:ext>
              </a:extLst>
            </p:cNvPr>
            <p:cNvSpPr/>
            <p:nvPr/>
          </p:nvSpPr>
          <p:spPr>
            <a:xfrm>
              <a:off x="6256085" y="3326354"/>
              <a:ext cx="167182" cy="192471"/>
            </a:xfrm>
            <a:prstGeom prst="flowChartConnector">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b="1">
                <a:latin typeface="Gill Sans MT" panose="020B0502020104020203" pitchFamily="34" charset="0"/>
                <a:cs typeface="Times New Roman" panose="02020603050405020304" pitchFamily="18" charset="0"/>
              </a:endParaRPr>
            </a:p>
          </p:txBody>
        </p:sp>
      </p:grpSp>
      <p:grpSp>
        <p:nvGrpSpPr>
          <p:cNvPr id="316" name="Groupe 315">
            <a:extLst>
              <a:ext uri="{FF2B5EF4-FFF2-40B4-BE49-F238E27FC236}">
                <a16:creationId xmlns:a16="http://schemas.microsoft.com/office/drawing/2014/main" id="{F98C6551-5650-3AA7-DDDF-E9C598D03446}"/>
              </a:ext>
            </a:extLst>
          </p:cNvPr>
          <p:cNvGrpSpPr/>
          <p:nvPr/>
        </p:nvGrpSpPr>
        <p:grpSpPr>
          <a:xfrm>
            <a:off x="6092476" y="3362390"/>
            <a:ext cx="3434742" cy="346876"/>
            <a:chOff x="6263593" y="2293369"/>
            <a:chExt cx="3831867" cy="463865"/>
          </a:xfrm>
        </p:grpSpPr>
        <p:sp>
          <p:nvSpPr>
            <p:cNvPr id="328" name="Rectangle : coins arrondis 327">
              <a:extLst>
                <a:ext uri="{FF2B5EF4-FFF2-40B4-BE49-F238E27FC236}">
                  <a16:creationId xmlns:a16="http://schemas.microsoft.com/office/drawing/2014/main" id="{0D7096DF-5183-6F3C-A9A0-39A96CD8F4A2}"/>
                </a:ext>
              </a:extLst>
            </p:cNvPr>
            <p:cNvSpPr/>
            <p:nvPr/>
          </p:nvSpPr>
          <p:spPr>
            <a:xfrm>
              <a:off x="6819630" y="2293369"/>
              <a:ext cx="3275830" cy="463865"/>
            </a:xfrm>
            <a:prstGeom prst="roundRect">
              <a:avLst>
                <a:gd name="adj" fmla="val 161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b="1">
                  <a:solidFill>
                    <a:srgbClr val="05668D"/>
                  </a:solidFill>
                  <a:latin typeface="Gill Sans MT" panose="020B0502020104020203" pitchFamily="34" charset="0"/>
                  <a:cs typeface="Times New Roman" panose="02020603050405020304" pitchFamily="18" charset="0"/>
                </a:rPr>
                <a:t>2.  Préparation des données: Train &amp; Test</a:t>
              </a:r>
            </a:p>
          </p:txBody>
        </p:sp>
        <p:sp>
          <p:nvSpPr>
            <p:cNvPr id="329" name="Organigramme : Connecteur 328">
              <a:extLst>
                <a:ext uri="{FF2B5EF4-FFF2-40B4-BE49-F238E27FC236}">
                  <a16:creationId xmlns:a16="http://schemas.microsoft.com/office/drawing/2014/main" id="{5E18AE8C-60EE-9D62-3734-40F159402A9B}"/>
                </a:ext>
              </a:extLst>
            </p:cNvPr>
            <p:cNvSpPr/>
            <p:nvPr/>
          </p:nvSpPr>
          <p:spPr>
            <a:xfrm>
              <a:off x="6263593" y="2441567"/>
              <a:ext cx="174872" cy="192471"/>
            </a:xfrm>
            <a:prstGeom prst="flowChartConnector">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b="1">
                <a:latin typeface="Gill Sans MT" panose="020B0502020104020203" pitchFamily="34" charset="0"/>
                <a:cs typeface="Times New Roman" panose="02020603050405020304" pitchFamily="18" charset="0"/>
              </a:endParaRPr>
            </a:p>
          </p:txBody>
        </p:sp>
      </p:grpSp>
      <p:grpSp>
        <p:nvGrpSpPr>
          <p:cNvPr id="318" name="Groupe 317">
            <a:extLst>
              <a:ext uri="{FF2B5EF4-FFF2-40B4-BE49-F238E27FC236}">
                <a16:creationId xmlns:a16="http://schemas.microsoft.com/office/drawing/2014/main" id="{4142F8D2-5105-7C05-E4FB-D7592556D3FB}"/>
              </a:ext>
            </a:extLst>
          </p:cNvPr>
          <p:cNvGrpSpPr/>
          <p:nvPr/>
        </p:nvGrpSpPr>
        <p:grpSpPr>
          <a:xfrm>
            <a:off x="6087417" y="4349350"/>
            <a:ext cx="3444278" cy="346876"/>
            <a:chOff x="6264017" y="4082548"/>
            <a:chExt cx="3803451" cy="463865"/>
          </a:xfrm>
        </p:grpSpPr>
        <p:sp>
          <p:nvSpPr>
            <p:cNvPr id="326" name="Rectangle : coins arrondis 325">
              <a:extLst>
                <a:ext uri="{FF2B5EF4-FFF2-40B4-BE49-F238E27FC236}">
                  <a16:creationId xmlns:a16="http://schemas.microsoft.com/office/drawing/2014/main" id="{B2CB71CC-43B7-BD3E-66C0-7BBC1D1E153E}"/>
                </a:ext>
              </a:extLst>
            </p:cNvPr>
            <p:cNvSpPr/>
            <p:nvPr/>
          </p:nvSpPr>
          <p:spPr>
            <a:xfrm>
              <a:off x="6828826" y="4082548"/>
              <a:ext cx="3238642" cy="463865"/>
            </a:xfrm>
            <a:prstGeom prst="roundRect">
              <a:avLst>
                <a:gd name="adj" fmla="val 1910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b="1">
                  <a:solidFill>
                    <a:srgbClr val="05668D"/>
                  </a:solidFill>
                  <a:latin typeface="Gill Sans MT" panose="020B0502020104020203" pitchFamily="34" charset="0"/>
                  <a:cs typeface="Times New Roman" panose="02020603050405020304" pitchFamily="18" charset="0"/>
                </a:rPr>
                <a:t>4.  Evaluation des modèles</a:t>
              </a:r>
            </a:p>
          </p:txBody>
        </p:sp>
        <p:sp>
          <p:nvSpPr>
            <p:cNvPr id="327" name="Organigramme : Connecteur 326">
              <a:extLst>
                <a:ext uri="{FF2B5EF4-FFF2-40B4-BE49-F238E27FC236}">
                  <a16:creationId xmlns:a16="http://schemas.microsoft.com/office/drawing/2014/main" id="{4F471DCC-C593-60F7-9B77-E4FCCF9544DC}"/>
                </a:ext>
              </a:extLst>
            </p:cNvPr>
            <p:cNvSpPr/>
            <p:nvPr/>
          </p:nvSpPr>
          <p:spPr>
            <a:xfrm>
              <a:off x="6264017" y="4229142"/>
              <a:ext cx="172372" cy="192472"/>
            </a:xfrm>
            <a:prstGeom prst="flowChartConnector">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b="1">
                <a:latin typeface="Gill Sans MT" panose="020B0502020104020203" pitchFamily="34" charset="0"/>
                <a:cs typeface="Times New Roman" panose="02020603050405020304" pitchFamily="18" charset="0"/>
              </a:endParaRPr>
            </a:p>
          </p:txBody>
        </p:sp>
      </p:grpSp>
      <p:sp>
        <p:nvSpPr>
          <p:cNvPr id="324" name="Rectangle : coins arrondis 323">
            <a:extLst>
              <a:ext uri="{FF2B5EF4-FFF2-40B4-BE49-F238E27FC236}">
                <a16:creationId xmlns:a16="http://schemas.microsoft.com/office/drawing/2014/main" id="{B0A6987F-A777-1079-468D-3708833BA0B6}"/>
              </a:ext>
            </a:extLst>
          </p:cNvPr>
          <p:cNvSpPr/>
          <p:nvPr/>
        </p:nvSpPr>
        <p:spPr>
          <a:xfrm>
            <a:off x="6590882" y="4839622"/>
            <a:ext cx="2940811" cy="346876"/>
          </a:xfrm>
          <a:prstGeom prst="roundRect">
            <a:avLst>
              <a:gd name="adj" fmla="val 1910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b="1">
                <a:solidFill>
                  <a:srgbClr val="05668D"/>
                </a:solidFill>
                <a:latin typeface="Gill Sans MT" panose="020B0502020104020203" pitchFamily="34" charset="0"/>
                <a:cs typeface="Times New Roman" panose="02020603050405020304" pitchFamily="18" charset="0"/>
              </a:rPr>
              <a:t>5.  Comparaison des modèles</a:t>
            </a:r>
          </a:p>
        </p:txBody>
      </p:sp>
      <p:grpSp>
        <p:nvGrpSpPr>
          <p:cNvPr id="320" name="Groupe 319">
            <a:extLst>
              <a:ext uri="{FF2B5EF4-FFF2-40B4-BE49-F238E27FC236}">
                <a16:creationId xmlns:a16="http://schemas.microsoft.com/office/drawing/2014/main" id="{50E877D7-E030-7CBB-7C1F-F95F11CF4718}"/>
              </a:ext>
            </a:extLst>
          </p:cNvPr>
          <p:cNvGrpSpPr/>
          <p:nvPr/>
        </p:nvGrpSpPr>
        <p:grpSpPr>
          <a:xfrm>
            <a:off x="1697261" y="5120818"/>
            <a:ext cx="3999906" cy="519860"/>
            <a:chOff x="1103762" y="4930677"/>
            <a:chExt cx="6450049" cy="832513"/>
          </a:xfrm>
        </p:grpSpPr>
        <p:sp>
          <p:nvSpPr>
            <p:cNvPr id="321" name="Rectangle : coins arrondis 320">
              <a:extLst>
                <a:ext uri="{FF2B5EF4-FFF2-40B4-BE49-F238E27FC236}">
                  <a16:creationId xmlns:a16="http://schemas.microsoft.com/office/drawing/2014/main" id="{19764152-440E-9E0D-A412-714D677BFB5F}"/>
                </a:ext>
              </a:extLst>
            </p:cNvPr>
            <p:cNvSpPr/>
            <p:nvPr/>
          </p:nvSpPr>
          <p:spPr>
            <a:xfrm>
              <a:off x="1103762" y="4930677"/>
              <a:ext cx="6450049" cy="832513"/>
            </a:xfrm>
            <a:prstGeom prst="roundRect">
              <a:avLst>
                <a:gd name="adj" fmla="val 1662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a:latin typeface="Gill Sans MT" panose="020B0502020104020203" pitchFamily="34" charset="0"/>
              </a:endParaRPr>
            </a:p>
          </p:txBody>
        </p:sp>
        <p:sp>
          <p:nvSpPr>
            <p:cNvPr id="322" name="ZoneTexte 321">
              <a:extLst>
                <a:ext uri="{FF2B5EF4-FFF2-40B4-BE49-F238E27FC236}">
                  <a16:creationId xmlns:a16="http://schemas.microsoft.com/office/drawing/2014/main" id="{081894F3-22CF-8FCF-B096-BA08B7BE5577}"/>
                </a:ext>
              </a:extLst>
            </p:cNvPr>
            <p:cNvSpPr txBox="1"/>
            <p:nvPr/>
          </p:nvSpPr>
          <p:spPr>
            <a:xfrm>
              <a:off x="1947116" y="5162268"/>
              <a:ext cx="2285999" cy="369659"/>
            </a:xfrm>
            <a:prstGeom prst="rect">
              <a:avLst/>
            </a:prstGeom>
            <a:noFill/>
          </p:spPr>
          <p:txBody>
            <a:bodyPr wrap="square">
              <a:spAutoFit/>
            </a:bodyPr>
            <a:lstStyle/>
            <a:p>
              <a:r>
                <a:rPr lang="fr-FR" sz="900" b="1">
                  <a:solidFill>
                    <a:srgbClr val="05668D"/>
                  </a:solidFill>
                  <a:latin typeface="Gill Sans MT" panose="020B0502020104020203" pitchFamily="34" charset="0"/>
                  <a:cs typeface="Times New Roman" panose="02020603050405020304" pitchFamily="18" charset="0"/>
                </a:rPr>
                <a:t>Résultats et synthèses</a:t>
              </a:r>
            </a:p>
          </p:txBody>
        </p:sp>
        <p:sp>
          <p:nvSpPr>
            <p:cNvPr id="323" name="Organigramme : Connecteur 322">
              <a:extLst>
                <a:ext uri="{FF2B5EF4-FFF2-40B4-BE49-F238E27FC236}">
                  <a16:creationId xmlns:a16="http://schemas.microsoft.com/office/drawing/2014/main" id="{4839C665-5CCB-D477-745F-637F4578DA24}"/>
                </a:ext>
              </a:extLst>
            </p:cNvPr>
            <p:cNvSpPr/>
            <p:nvPr/>
          </p:nvSpPr>
          <p:spPr>
            <a:xfrm>
              <a:off x="1209317" y="5028242"/>
              <a:ext cx="624468" cy="637381"/>
            </a:xfrm>
            <a:prstGeom prst="flowChartConnector">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latin typeface="Gill Sans MT" panose="020B0502020104020203" pitchFamily="34" charset="0"/>
                  <a:cs typeface="Times New Roman" panose="02020603050405020304" pitchFamily="18" charset="0"/>
                </a:rPr>
                <a:t>5</a:t>
              </a:r>
            </a:p>
          </p:txBody>
        </p:sp>
      </p:grpSp>
      <p:grpSp>
        <p:nvGrpSpPr>
          <p:cNvPr id="359" name="Groupe 358">
            <a:extLst>
              <a:ext uri="{FF2B5EF4-FFF2-40B4-BE49-F238E27FC236}">
                <a16:creationId xmlns:a16="http://schemas.microsoft.com/office/drawing/2014/main" id="{25099C7B-6447-AD60-E20C-EC57B634C50F}"/>
              </a:ext>
            </a:extLst>
          </p:cNvPr>
          <p:cNvGrpSpPr/>
          <p:nvPr/>
        </p:nvGrpSpPr>
        <p:grpSpPr>
          <a:xfrm>
            <a:off x="5113309" y="763700"/>
            <a:ext cx="2056631" cy="707913"/>
            <a:chOff x="7936733" y="1356659"/>
            <a:chExt cx="2056631" cy="707913"/>
          </a:xfrm>
        </p:grpSpPr>
        <p:sp>
          <p:nvSpPr>
            <p:cNvPr id="354" name="Google Shape;1106;p44">
              <a:extLst>
                <a:ext uri="{FF2B5EF4-FFF2-40B4-BE49-F238E27FC236}">
                  <a16:creationId xmlns:a16="http://schemas.microsoft.com/office/drawing/2014/main" id="{D1A1C629-366A-53D1-251B-5B5DCF2D8AE8}"/>
                </a:ext>
              </a:extLst>
            </p:cNvPr>
            <p:cNvSpPr/>
            <p:nvPr/>
          </p:nvSpPr>
          <p:spPr>
            <a:xfrm>
              <a:off x="7936733" y="1407291"/>
              <a:ext cx="2056631" cy="657281"/>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b="1">
                  <a:solidFill>
                    <a:srgbClr val="4CB479"/>
                  </a:solidFill>
                  <a:latin typeface="Gill Sans MT" panose="020B0502020104020203" pitchFamily="34" charset="0"/>
                  <a:ea typeface="Fira Sans Extra Condensed Medium"/>
                  <a:cs typeface="Fira Sans Extra Condensed Medium"/>
                  <a:sym typeface="Fira Sans Extra Condensed Medium"/>
                </a:rPr>
                <a:t>Démarche suivie</a:t>
              </a:r>
              <a:endParaRPr sz="1200" b="1">
                <a:solidFill>
                  <a:srgbClr val="4CB479"/>
                </a:solidFill>
                <a:latin typeface="Gill Sans MT" panose="020B0502020104020203" pitchFamily="34" charset="0"/>
                <a:ea typeface="Fira Sans Extra Condensed Medium"/>
                <a:cs typeface="Fira Sans Extra Condensed Medium"/>
                <a:sym typeface="Fira Sans Extra Condensed Medium"/>
              </a:endParaRPr>
            </a:p>
          </p:txBody>
        </p:sp>
        <p:sp>
          <p:nvSpPr>
            <p:cNvPr id="355" name="Forme libre 190">
              <a:extLst>
                <a:ext uri="{FF2B5EF4-FFF2-40B4-BE49-F238E27FC236}">
                  <a16:creationId xmlns:a16="http://schemas.microsoft.com/office/drawing/2014/main" id="{3A26EF7E-8A26-C3B1-6A31-5E340BB0C983}"/>
                </a:ext>
              </a:extLst>
            </p:cNvPr>
            <p:cNvSpPr/>
            <p:nvPr/>
          </p:nvSpPr>
          <p:spPr>
            <a:xfrm rot="1849634">
              <a:off x="7960547" y="1356659"/>
              <a:ext cx="375208" cy="422280"/>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00" b="1">
                <a:solidFill>
                  <a:srgbClr val="002060"/>
                </a:solidFill>
                <a:latin typeface="Gill Sans MT" panose="020B0502020104020203" pitchFamily="34" charset="0"/>
              </a:endParaRPr>
            </a:p>
          </p:txBody>
        </p:sp>
      </p:grpSp>
      <p:sp>
        <p:nvSpPr>
          <p:cNvPr id="3" name="Organigramme : Connecteur 2">
            <a:extLst>
              <a:ext uri="{FF2B5EF4-FFF2-40B4-BE49-F238E27FC236}">
                <a16:creationId xmlns:a16="http://schemas.microsoft.com/office/drawing/2014/main" id="{33B7EB5F-855F-05C1-708A-5EE64E2F079E}"/>
              </a:ext>
            </a:extLst>
          </p:cNvPr>
          <p:cNvSpPr/>
          <p:nvPr/>
        </p:nvSpPr>
        <p:spPr>
          <a:xfrm>
            <a:off x="5746967" y="4458972"/>
            <a:ext cx="146981" cy="150907"/>
          </a:xfrm>
          <a:prstGeom prst="flowChartConnector">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b="1">
              <a:latin typeface="Gill Sans MT" panose="020B0502020104020203" pitchFamily="34" charset="0"/>
              <a:cs typeface="Times New Roman" panose="02020603050405020304" pitchFamily="18" charset="0"/>
            </a:endParaRPr>
          </a:p>
        </p:txBody>
      </p:sp>
      <p:sp>
        <p:nvSpPr>
          <p:cNvPr id="19" name="Organigramme : Connecteur 18">
            <a:extLst>
              <a:ext uri="{FF2B5EF4-FFF2-40B4-BE49-F238E27FC236}">
                <a16:creationId xmlns:a16="http://schemas.microsoft.com/office/drawing/2014/main" id="{20A5115C-4812-C5AE-58FC-9A31CE07E8C5}"/>
              </a:ext>
            </a:extLst>
          </p:cNvPr>
          <p:cNvSpPr/>
          <p:nvPr/>
        </p:nvSpPr>
        <p:spPr>
          <a:xfrm>
            <a:off x="6080526" y="4976888"/>
            <a:ext cx="150380" cy="143930"/>
          </a:xfrm>
          <a:prstGeom prst="flowChartConnector">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b="1">
              <a:latin typeface="Gill Sans MT" panose="020B0502020104020203"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62BFDE95-0D7A-1F50-0F68-CE6658000C6B}"/>
              </a:ext>
            </a:extLst>
          </p:cNvPr>
          <p:cNvGrpSpPr/>
          <p:nvPr/>
        </p:nvGrpSpPr>
        <p:grpSpPr>
          <a:xfrm>
            <a:off x="-89" y="-2496"/>
            <a:ext cx="12195097" cy="379528"/>
            <a:chOff x="-89" y="-2496"/>
            <a:chExt cx="12195097" cy="379528"/>
          </a:xfrm>
        </p:grpSpPr>
        <p:grpSp>
          <p:nvGrpSpPr>
            <p:cNvPr id="15" name="Group 14">
              <a:extLst>
                <a:ext uri="{FF2B5EF4-FFF2-40B4-BE49-F238E27FC236}">
                  <a16:creationId xmlns:a16="http://schemas.microsoft.com/office/drawing/2014/main" id="{2664D791-015B-D1D0-D7E8-1089022C0DA5}"/>
                </a:ext>
              </a:extLst>
            </p:cNvPr>
            <p:cNvGrpSpPr/>
            <p:nvPr/>
          </p:nvGrpSpPr>
          <p:grpSpPr>
            <a:xfrm>
              <a:off x="-89" y="-2496"/>
              <a:ext cx="9523346" cy="379528"/>
              <a:chOff x="-89" y="-2496"/>
              <a:chExt cx="9523346" cy="379528"/>
            </a:xfrm>
          </p:grpSpPr>
          <p:sp>
            <p:nvSpPr>
              <p:cNvPr id="17" name="Rectangle 16">
                <a:extLst>
                  <a:ext uri="{FF2B5EF4-FFF2-40B4-BE49-F238E27FC236}">
                    <a16:creationId xmlns:a16="http://schemas.microsoft.com/office/drawing/2014/main" id="{D0236E09-154A-7A63-29DD-88A8C10B32D9}"/>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8" name="Rectangle 17">
                <a:extLst>
                  <a:ext uri="{FF2B5EF4-FFF2-40B4-BE49-F238E27FC236}">
                    <a16:creationId xmlns:a16="http://schemas.microsoft.com/office/drawing/2014/main" id="{607A5F41-5D96-8D2C-08EB-1239E3EF4216}"/>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4E593671-911F-F820-33E1-16FB989F3793}"/>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21" name="Rectangle 20">
                <a:extLst>
                  <a:ext uri="{FF2B5EF4-FFF2-40B4-BE49-F238E27FC236}">
                    <a16:creationId xmlns:a16="http://schemas.microsoft.com/office/drawing/2014/main" id="{77DD23AC-A6BC-2135-D775-836ED9314C0E}"/>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22" name="Rectangle 21">
                <a:extLst>
                  <a:ext uri="{FF2B5EF4-FFF2-40B4-BE49-F238E27FC236}">
                    <a16:creationId xmlns:a16="http://schemas.microsoft.com/office/drawing/2014/main" id="{1B64E420-1139-E4BC-2482-8FCC5623C318}"/>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16" name="Rectangle 15">
              <a:extLst>
                <a:ext uri="{FF2B5EF4-FFF2-40B4-BE49-F238E27FC236}">
                  <a16:creationId xmlns:a16="http://schemas.microsoft.com/office/drawing/2014/main" id="{4D263AF2-5003-E75D-4F68-1BFB2A49F1EC}"/>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267764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rganigramme : Connecteur 79">
            <a:extLst>
              <a:ext uri="{FF2B5EF4-FFF2-40B4-BE49-F238E27FC236}">
                <a16:creationId xmlns:a16="http://schemas.microsoft.com/office/drawing/2014/main" id="{65AC59A3-5D2E-590C-3FB6-D1CA9856284E}"/>
              </a:ext>
            </a:extLst>
          </p:cNvPr>
          <p:cNvSpPr/>
          <p:nvPr/>
        </p:nvSpPr>
        <p:spPr>
          <a:xfrm>
            <a:off x="3840605" y="1767982"/>
            <a:ext cx="237744" cy="237744"/>
          </a:xfrm>
          <a:prstGeom prst="flowChartConnector">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ZoneTexte 80">
            <a:extLst>
              <a:ext uri="{FF2B5EF4-FFF2-40B4-BE49-F238E27FC236}">
                <a16:creationId xmlns:a16="http://schemas.microsoft.com/office/drawing/2014/main" id="{AB8DA218-79F7-873C-1914-43ED06CEB15A}"/>
              </a:ext>
            </a:extLst>
          </p:cNvPr>
          <p:cNvSpPr txBox="1"/>
          <p:nvPr/>
        </p:nvSpPr>
        <p:spPr>
          <a:xfrm>
            <a:off x="4085908" y="1744873"/>
            <a:ext cx="2902643"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Visualisation</a:t>
            </a:r>
          </a:p>
        </p:txBody>
      </p:sp>
      <p:sp>
        <p:nvSpPr>
          <p:cNvPr id="14" name="ZoneTexte 13">
            <a:extLst>
              <a:ext uri="{FF2B5EF4-FFF2-40B4-BE49-F238E27FC236}">
                <a16:creationId xmlns:a16="http://schemas.microsoft.com/office/drawing/2014/main" id="{153338C4-8060-89A4-DCED-057B70A7D089}"/>
              </a:ext>
            </a:extLst>
          </p:cNvPr>
          <p:cNvSpPr txBox="1"/>
          <p:nvPr/>
        </p:nvSpPr>
        <p:spPr>
          <a:xfrm>
            <a:off x="4085783" y="1744812"/>
            <a:ext cx="2902643"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Visualisation</a:t>
            </a:r>
          </a:p>
        </p:txBody>
      </p:sp>
      <p:grpSp>
        <p:nvGrpSpPr>
          <p:cNvPr id="15" name="Groupe 14">
            <a:extLst>
              <a:ext uri="{FF2B5EF4-FFF2-40B4-BE49-F238E27FC236}">
                <a16:creationId xmlns:a16="http://schemas.microsoft.com/office/drawing/2014/main" id="{57B58802-5110-5FFE-881B-EFB3C08EA54B}"/>
              </a:ext>
            </a:extLst>
          </p:cNvPr>
          <p:cNvGrpSpPr/>
          <p:nvPr/>
        </p:nvGrpSpPr>
        <p:grpSpPr>
          <a:xfrm>
            <a:off x="3840480" y="2225742"/>
            <a:ext cx="7887992" cy="3906274"/>
            <a:chOff x="3842335" y="2085360"/>
            <a:chExt cx="4131149" cy="1988982"/>
          </a:xfrm>
        </p:grpSpPr>
        <p:sp>
          <p:nvSpPr>
            <p:cNvPr id="54" name="Rectangle : coins arrondis 53">
              <a:extLst>
                <a:ext uri="{FF2B5EF4-FFF2-40B4-BE49-F238E27FC236}">
                  <a16:creationId xmlns:a16="http://schemas.microsoft.com/office/drawing/2014/main" id="{DE8F9BD2-FF9C-2398-1CD2-20A81B4B5CBB}"/>
                </a:ext>
              </a:extLst>
            </p:cNvPr>
            <p:cNvSpPr/>
            <p:nvPr/>
          </p:nvSpPr>
          <p:spPr>
            <a:xfrm>
              <a:off x="3842335" y="2085360"/>
              <a:ext cx="4131149" cy="1988982"/>
            </a:xfrm>
            <a:prstGeom prst="roundRect">
              <a:avLst>
                <a:gd name="adj" fmla="val 4727"/>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5668D"/>
                </a:solidFill>
                <a:latin typeface="Gill Sans MT" panose="020B0502020104020203" pitchFamily="34" charset="0"/>
              </a:endParaRPr>
            </a:p>
          </p:txBody>
        </p:sp>
        <p:grpSp>
          <p:nvGrpSpPr>
            <p:cNvPr id="29" name="Groupe 28">
              <a:extLst>
                <a:ext uri="{FF2B5EF4-FFF2-40B4-BE49-F238E27FC236}">
                  <a16:creationId xmlns:a16="http://schemas.microsoft.com/office/drawing/2014/main" id="{40C962D8-F4A4-6A4D-1FB7-4B89F5D003FF}"/>
                </a:ext>
              </a:extLst>
            </p:cNvPr>
            <p:cNvGrpSpPr/>
            <p:nvPr/>
          </p:nvGrpSpPr>
          <p:grpSpPr>
            <a:xfrm>
              <a:off x="3944424" y="2113594"/>
              <a:ext cx="3913088" cy="1927385"/>
              <a:chOff x="3884844" y="2195482"/>
              <a:chExt cx="4081910" cy="2047334"/>
            </a:xfrm>
          </p:grpSpPr>
          <p:pic>
            <p:nvPicPr>
              <p:cNvPr id="24" name="Image 23">
                <a:extLst>
                  <a:ext uri="{FF2B5EF4-FFF2-40B4-BE49-F238E27FC236}">
                    <a16:creationId xmlns:a16="http://schemas.microsoft.com/office/drawing/2014/main" id="{D3B4A903-4590-88D7-A3DD-E614CB4F64CA}"/>
                  </a:ext>
                </a:extLst>
              </p:cNvPr>
              <p:cNvPicPr>
                <a:picLocks noChangeAspect="1"/>
              </p:cNvPicPr>
              <p:nvPr/>
            </p:nvPicPr>
            <p:blipFill>
              <a:blip r:embed="rId3"/>
              <a:stretch>
                <a:fillRect/>
              </a:stretch>
            </p:blipFill>
            <p:spPr>
              <a:xfrm>
                <a:off x="3884844" y="2195482"/>
                <a:ext cx="4081910" cy="2047334"/>
              </a:xfrm>
              <a:prstGeom prst="rect">
                <a:avLst/>
              </a:prstGeom>
            </p:spPr>
          </p:pic>
          <p:sp>
            <p:nvSpPr>
              <p:cNvPr id="26" name="Rectangle 25">
                <a:extLst>
                  <a:ext uri="{FF2B5EF4-FFF2-40B4-BE49-F238E27FC236}">
                    <a16:creationId xmlns:a16="http://schemas.microsoft.com/office/drawing/2014/main" id="{75FEFC13-C50D-AAFC-C86A-1BC00C1C6664}"/>
                  </a:ext>
                </a:extLst>
              </p:cNvPr>
              <p:cNvSpPr/>
              <p:nvPr/>
            </p:nvSpPr>
            <p:spPr>
              <a:xfrm>
                <a:off x="3925573" y="2371798"/>
                <a:ext cx="56416" cy="754557"/>
              </a:xfrm>
              <a:prstGeom prst="rect">
                <a:avLst/>
              </a:prstGeom>
              <a:solidFill>
                <a:schemeClr val="bg1">
                  <a:lumMod val="8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C6DEDC71-2983-9BA2-63E0-E314F3D1063F}"/>
                  </a:ext>
                </a:extLst>
              </p:cNvPr>
              <p:cNvSpPr/>
              <p:nvPr/>
            </p:nvSpPr>
            <p:spPr>
              <a:xfrm>
                <a:off x="3918887" y="3382145"/>
                <a:ext cx="63102" cy="715026"/>
              </a:xfrm>
              <a:prstGeom prst="rect">
                <a:avLst/>
              </a:prstGeom>
              <a:solidFill>
                <a:schemeClr val="bg1">
                  <a:lumMod val="8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18E4F107-A2FD-DE8A-AC93-F198EB3FB8F6}"/>
                  </a:ext>
                </a:extLst>
              </p:cNvPr>
              <p:cNvSpPr/>
              <p:nvPr/>
            </p:nvSpPr>
            <p:spPr>
              <a:xfrm>
                <a:off x="5973492" y="3407841"/>
                <a:ext cx="63102" cy="715026"/>
              </a:xfrm>
              <a:prstGeom prst="rect">
                <a:avLst/>
              </a:prstGeom>
              <a:solidFill>
                <a:schemeClr val="bg1">
                  <a:lumMod val="8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87" name="Triangle 137">
            <a:extLst>
              <a:ext uri="{FF2B5EF4-FFF2-40B4-BE49-F238E27FC236}">
                <a16:creationId xmlns:a16="http://schemas.microsoft.com/office/drawing/2014/main" id="{5CB0A0FD-DCF8-E148-E33D-EB19561E02B5}"/>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D148C3A3-7466-B616-58AF-F3374516E80D}"/>
              </a:ext>
            </a:extLst>
          </p:cNvPr>
          <p:cNvSpPr/>
          <p:nvPr/>
        </p:nvSpPr>
        <p:spPr>
          <a:xfrm>
            <a:off x="357302" y="1679127"/>
            <a:ext cx="3066901" cy="4571884"/>
          </a:xfrm>
          <a:prstGeom prst="roundRect">
            <a:avLst>
              <a:gd name="adj" fmla="val 1982"/>
            </a:avLst>
          </a:prstGeom>
          <a:solidFill>
            <a:schemeClr val="bg1">
              <a:lumMod val="95000"/>
            </a:schemeClr>
          </a:solidFill>
          <a:ln>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5668D"/>
              </a:solidFill>
              <a:latin typeface="Gill Sans MT" panose="020B0502020104020203" pitchFamily="34" charset="0"/>
            </a:endParaRP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30703" y="538170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14</a:t>
            </a:r>
          </a:p>
        </p:txBody>
      </p:sp>
      <p:sp>
        <p:nvSpPr>
          <p:cNvPr id="3" name="Rectangle : coins arrondis 2">
            <a:extLst>
              <a:ext uri="{FF2B5EF4-FFF2-40B4-BE49-F238E27FC236}">
                <a16:creationId xmlns:a16="http://schemas.microsoft.com/office/drawing/2014/main" id="{FF3601BF-069C-26ED-A789-5522F016AAC8}"/>
              </a:ext>
            </a:extLst>
          </p:cNvPr>
          <p:cNvSpPr/>
          <p:nvPr/>
        </p:nvSpPr>
        <p:spPr>
          <a:xfrm>
            <a:off x="357302" y="1226148"/>
            <a:ext cx="3066901" cy="379528"/>
          </a:xfrm>
          <a:prstGeom prst="roundRect">
            <a:avLst/>
          </a:prstGeom>
          <a:solidFill>
            <a:srgbClr val="5EC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1F4E79"/>
                </a:solidFill>
                <a:latin typeface="Gill Sans MT" panose="020B0502020104020203" pitchFamily="34" charset="0"/>
                <a:cs typeface="Times New Roman" panose="02020603050405020304" pitchFamily="18" charset="0"/>
              </a:rPr>
              <a:t>Collecte de données</a:t>
            </a:r>
          </a:p>
        </p:txBody>
      </p:sp>
      <p:pic>
        <p:nvPicPr>
          <p:cNvPr id="7" name="Picture 4" descr="IFASTAT">
            <a:extLst>
              <a:ext uri="{FF2B5EF4-FFF2-40B4-BE49-F238E27FC236}">
                <a16:creationId xmlns:a16="http://schemas.microsoft.com/office/drawing/2014/main" id="{415F9228-AED3-5DC4-600D-E47CBB59F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840" y="4921615"/>
            <a:ext cx="1297439" cy="5189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6">
            <a:extLst>
              <a:ext uri="{FF2B5EF4-FFF2-40B4-BE49-F238E27FC236}">
                <a16:creationId xmlns:a16="http://schemas.microsoft.com/office/drawing/2014/main" id="{FE13A059-B7EA-BBF1-42E2-E0D2A3155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095" y="1726048"/>
            <a:ext cx="650817" cy="829727"/>
          </a:xfrm>
          <a:prstGeom prst="rect">
            <a:avLst/>
          </a:prstGeom>
        </p:spPr>
      </p:pic>
      <p:sp>
        <p:nvSpPr>
          <p:cNvPr id="9" name="ZoneTexte 8">
            <a:extLst>
              <a:ext uri="{FF2B5EF4-FFF2-40B4-BE49-F238E27FC236}">
                <a16:creationId xmlns:a16="http://schemas.microsoft.com/office/drawing/2014/main" id="{90AC8484-9D99-9050-F375-074A2BCE0990}"/>
              </a:ext>
            </a:extLst>
          </p:cNvPr>
          <p:cNvSpPr txBox="1"/>
          <p:nvPr/>
        </p:nvSpPr>
        <p:spPr>
          <a:xfrm>
            <a:off x="521560" y="2577386"/>
            <a:ext cx="2902643" cy="307777"/>
          </a:xfrm>
          <a:prstGeom prst="rect">
            <a:avLst/>
          </a:prstGeom>
          <a:noFill/>
        </p:spPr>
        <p:txBody>
          <a:bodyPr wrap="square">
            <a:spAutoFit/>
          </a:bodyPr>
          <a:lstStyle/>
          <a:p>
            <a:pPr algn="ctr"/>
            <a:r>
              <a:rPr lang="fr-FR" sz="1400" b="1">
                <a:solidFill>
                  <a:schemeClr val="accent5">
                    <a:lumMod val="50000"/>
                  </a:schemeClr>
                </a:solidFill>
                <a:latin typeface="Gill Sans MT" panose="020B0502020104020203" pitchFamily="34" charset="0"/>
              </a:rPr>
              <a:t>L’historique de la demande</a:t>
            </a:r>
          </a:p>
        </p:txBody>
      </p:sp>
      <p:sp>
        <p:nvSpPr>
          <p:cNvPr id="10" name="ZoneTexte 9">
            <a:extLst>
              <a:ext uri="{FF2B5EF4-FFF2-40B4-BE49-F238E27FC236}">
                <a16:creationId xmlns:a16="http://schemas.microsoft.com/office/drawing/2014/main" id="{8D165B5D-E210-4EF9-4361-B9CB8A8DD8F6}"/>
              </a:ext>
            </a:extLst>
          </p:cNvPr>
          <p:cNvSpPr txBox="1"/>
          <p:nvPr/>
        </p:nvSpPr>
        <p:spPr>
          <a:xfrm>
            <a:off x="521560" y="4074342"/>
            <a:ext cx="2779026" cy="307777"/>
          </a:xfrm>
          <a:prstGeom prst="rect">
            <a:avLst/>
          </a:prstGeom>
          <a:noFill/>
        </p:spPr>
        <p:txBody>
          <a:bodyPr wrap="square">
            <a:spAutoFit/>
          </a:bodyPr>
          <a:lstStyle/>
          <a:p>
            <a:pPr algn="ctr"/>
            <a:r>
              <a:rPr lang="fr-FR" sz="1400" b="1">
                <a:solidFill>
                  <a:schemeClr val="accent5">
                    <a:lumMod val="50000"/>
                  </a:schemeClr>
                </a:solidFill>
                <a:latin typeface="Gill Sans MT" panose="020B0502020104020203" pitchFamily="34" charset="0"/>
              </a:rPr>
              <a:t>Historique des prix</a:t>
            </a:r>
          </a:p>
        </p:txBody>
      </p:sp>
      <p:sp>
        <p:nvSpPr>
          <p:cNvPr id="11" name="ZoneTexte 10">
            <a:extLst>
              <a:ext uri="{FF2B5EF4-FFF2-40B4-BE49-F238E27FC236}">
                <a16:creationId xmlns:a16="http://schemas.microsoft.com/office/drawing/2014/main" id="{1C24EB82-0F6C-85D5-E455-CAE4AC6DE57D}"/>
              </a:ext>
            </a:extLst>
          </p:cNvPr>
          <p:cNvSpPr txBox="1"/>
          <p:nvPr/>
        </p:nvSpPr>
        <p:spPr>
          <a:xfrm>
            <a:off x="508469" y="5548468"/>
            <a:ext cx="2805208" cy="523220"/>
          </a:xfrm>
          <a:prstGeom prst="rect">
            <a:avLst/>
          </a:prstGeom>
          <a:noFill/>
        </p:spPr>
        <p:txBody>
          <a:bodyPr wrap="square">
            <a:spAutoFit/>
          </a:bodyPr>
          <a:lstStyle/>
          <a:p>
            <a:pPr algn="ctr"/>
            <a:r>
              <a:rPr lang="fr-FR" sz="1400" b="1">
                <a:solidFill>
                  <a:schemeClr val="accent5">
                    <a:lumMod val="50000"/>
                  </a:schemeClr>
                </a:solidFill>
                <a:latin typeface="Gill Sans MT" panose="020B0502020104020203" pitchFamily="34" charset="0"/>
              </a:rPr>
              <a:t>Historique des prix et de production par pays</a:t>
            </a:r>
          </a:p>
        </p:txBody>
      </p:sp>
      <p:sp>
        <p:nvSpPr>
          <p:cNvPr id="12" name="Rectangle : coins arrondis 11">
            <a:extLst>
              <a:ext uri="{FF2B5EF4-FFF2-40B4-BE49-F238E27FC236}">
                <a16:creationId xmlns:a16="http://schemas.microsoft.com/office/drawing/2014/main" id="{D6A3AC6E-9288-9962-4610-FC8F3DFD67C4}"/>
              </a:ext>
            </a:extLst>
          </p:cNvPr>
          <p:cNvSpPr/>
          <p:nvPr/>
        </p:nvSpPr>
        <p:spPr>
          <a:xfrm>
            <a:off x="3840480" y="1226147"/>
            <a:ext cx="8183880" cy="406083"/>
          </a:xfrm>
          <a:prstGeom prst="roundRect">
            <a:avLst/>
          </a:prstGeom>
          <a:solidFill>
            <a:srgbClr val="5EC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a:solidFill>
                  <a:srgbClr val="1F4E79"/>
                </a:solidFill>
                <a:latin typeface="Gill Sans MT" panose="020B0502020104020203" pitchFamily="34" charset="0"/>
                <a:cs typeface="Times New Roman" panose="02020603050405020304" pitchFamily="18" charset="0"/>
              </a:rPr>
              <a:t>Exploration et prétraitement des données</a:t>
            </a:r>
          </a:p>
        </p:txBody>
      </p:sp>
      <p:grpSp>
        <p:nvGrpSpPr>
          <p:cNvPr id="77" name="Groupe 76">
            <a:extLst>
              <a:ext uri="{FF2B5EF4-FFF2-40B4-BE49-F238E27FC236}">
                <a16:creationId xmlns:a16="http://schemas.microsoft.com/office/drawing/2014/main" id="{F48307B2-8944-7039-3D2F-0C64223902D4}"/>
              </a:ext>
            </a:extLst>
          </p:cNvPr>
          <p:cNvGrpSpPr/>
          <p:nvPr/>
        </p:nvGrpSpPr>
        <p:grpSpPr>
          <a:xfrm>
            <a:off x="587948" y="420217"/>
            <a:ext cx="11137696" cy="645352"/>
            <a:chOff x="417348" y="331726"/>
            <a:chExt cx="11137696" cy="645352"/>
          </a:xfrm>
        </p:grpSpPr>
        <p:cxnSp>
          <p:nvCxnSpPr>
            <p:cNvPr id="83" name="Connecteur droit 54">
              <a:extLst>
                <a:ext uri="{FF2B5EF4-FFF2-40B4-BE49-F238E27FC236}">
                  <a16:creationId xmlns:a16="http://schemas.microsoft.com/office/drawing/2014/main" id="{466B4171-58EE-80A4-ABFE-9816DD10E981}"/>
                </a:ext>
              </a:extLst>
            </p:cNvPr>
            <p:cNvCxnSpPr>
              <a:cxnSpLocks/>
              <a:stCxn id="61" idx="6"/>
              <a:endCxn id="64" idx="2"/>
            </p:cNvCxnSpPr>
            <p:nvPr/>
          </p:nvCxnSpPr>
          <p:spPr>
            <a:xfrm flipV="1">
              <a:off x="1348996" y="849757"/>
              <a:ext cx="9236283" cy="292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4" name="Ellipse 55">
              <a:extLst>
                <a:ext uri="{FF2B5EF4-FFF2-40B4-BE49-F238E27FC236}">
                  <a16:creationId xmlns:a16="http://schemas.microsoft.com/office/drawing/2014/main" id="{DAB0FE4E-93EC-D023-666B-E927A527D896}"/>
                </a:ext>
              </a:extLst>
            </p:cNvPr>
            <p:cNvSpPr>
              <a:spLocks noChangeAspect="1"/>
            </p:cNvSpPr>
            <p:nvPr/>
          </p:nvSpPr>
          <p:spPr>
            <a:xfrm>
              <a:off x="2973362"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85" name="Ellipse 56">
              <a:extLst>
                <a:ext uri="{FF2B5EF4-FFF2-40B4-BE49-F238E27FC236}">
                  <a16:creationId xmlns:a16="http://schemas.microsoft.com/office/drawing/2014/main" id="{77F176FF-EE7E-5C9B-B27F-A68D709F5B91}"/>
                </a:ext>
              </a:extLst>
            </p:cNvPr>
            <p:cNvSpPr>
              <a:spLocks noChangeAspect="1"/>
            </p:cNvSpPr>
            <p:nvPr/>
          </p:nvSpPr>
          <p:spPr>
            <a:xfrm>
              <a:off x="8680019" y="722831"/>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6" name="Connecteur droit 57">
              <a:extLst>
                <a:ext uri="{FF2B5EF4-FFF2-40B4-BE49-F238E27FC236}">
                  <a16:creationId xmlns:a16="http://schemas.microsoft.com/office/drawing/2014/main" id="{5B8811AB-0D96-3F7B-25CF-7709387DBABF}"/>
                </a:ext>
              </a:extLst>
            </p:cNvPr>
            <p:cNvCxnSpPr>
              <a:cxnSpLocks/>
              <a:stCxn id="61" idx="6"/>
              <a:endCxn id="61" idx="6"/>
            </p:cNvCxnSpPr>
            <p:nvPr/>
          </p:nvCxnSpPr>
          <p:spPr>
            <a:xfrm>
              <a:off x="1348996" y="852678"/>
              <a:ext cx="0" cy="0"/>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82" name="ZoneTexte 52">
              <a:extLst>
                <a:ext uri="{FF2B5EF4-FFF2-40B4-BE49-F238E27FC236}">
                  <a16:creationId xmlns:a16="http://schemas.microsoft.com/office/drawing/2014/main" id="{CDEA4528-A2D7-264C-FCEC-2EDE9ACC14F9}"/>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61" name="Ellipse 55">
              <a:extLst>
                <a:ext uri="{FF2B5EF4-FFF2-40B4-BE49-F238E27FC236}">
                  <a16:creationId xmlns:a16="http://schemas.microsoft.com/office/drawing/2014/main" id="{DB4B5DAA-DFAF-AEB7-F8A4-5A493077DFA4}"/>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2" name="Ellipse 55">
              <a:extLst>
                <a:ext uri="{FF2B5EF4-FFF2-40B4-BE49-F238E27FC236}">
                  <a16:creationId xmlns:a16="http://schemas.microsoft.com/office/drawing/2014/main" id="{B65D3111-420D-03CE-04BC-2B39606E309B}"/>
                </a:ext>
              </a:extLst>
            </p:cNvPr>
            <p:cNvSpPr>
              <a:spLocks noChangeAspect="1"/>
            </p:cNvSpPr>
            <p:nvPr/>
          </p:nvSpPr>
          <p:spPr>
            <a:xfrm>
              <a:off x="4875581"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3" name="Ellipse 55">
              <a:extLst>
                <a:ext uri="{FF2B5EF4-FFF2-40B4-BE49-F238E27FC236}">
                  <a16:creationId xmlns:a16="http://schemas.microsoft.com/office/drawing/2014/main" id="{19B01208-61CD-1B42-ED0D-9ACCD25D9D84}"/>
                </a:ext>
              </a:extLst>
            </p:cNvPr>
            <p:cNvSpPr>
              <a:spLocks noChangeAspect="1"/>
            </p:cNvSpPr>
            <p:nvPr/>
          </p:nvSpPr>
          <p:spPr>
            <a:xfrm>
              <a:off x="6777800"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4" name="Ellipse 55">
              <a:extLst>
                <a:ext uri="{FF2B5EF4-FFF2-40B4-BE49-F238E27FC236}">
                  <a16:creationId xmlns:a16="http://schemas.microsoft.com/office/drawing/2014/main" id="{B34799D4-40F5-A59C-B8C5-1DB3C867BE7F}"/>
                </a:ext>
              </a:extLst>
            </p:cNvPr>
            <p:cNvSpPr>
              <a:spLocks noChangeAspect="1"/>
            </p:cNvSpPr>
            <p:nvPr/>
          </p:nvSpPr>
          <p:spPr>
            <a:xfrm>
              <a:off x="10585279" y="728752"/>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8" name="ZoneTexte 67">
              <a:extLst>
                <a:ext uri="{FF2B5EF4-FFF2-40B4-BE49-F238E27FC236}">
                  <a16:creationId xmlns:a16="http://schemas.microsoft.com/office/drawing/2014/main" id="{B53CC8CF-E006-6044-24FA-03F1A8D4088E}"/>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Analyse time </a:t>
              </a:r>
              <a:r>
                <a:rPr lang="fr-FR" sz="1200" b="1" err="1">
                  <a:solidFill>
                    <a:srgbClr val="D6DCE5"/>
                  </a:solidFill>
                  <a:latin typeface="Gill Sans MT" panose="020B0502020104020203" pitchFamily="34" charset="77"/>
                </a:rPr>
                <a:t>series</a:t>
              </a:r>
              <a:r>
                <a:rPr lang="fr-FR" sz="1200" b="1">
                  <a:solidFill>
                    <a:srgbClr val="D6DCE5"/>
                  </a:solidFill>
                  <a:latin typeface="Gill Sans MT" panose="020B0502020104020203" pitchFamily="34" charset="77"/>
                </a:rPr>
                <a:t> et statistiques</a:t>
              </a:r>
            </a:p>
          </p:txBody>
        </p:sp>
        <p:sp>
          <p:nvSpPr>
            <p:cNvPr id="73" name="ZoneTexte 72">
              <a:extLst>
                <a:ext uri="{FF2B5EF4-FFF2-40B4-BE49-F238E27FC236}">
                  <a16:creationId xmlns:a16="http://schemas.microsoft.com/office/drawing/2014/main" id="{9A10C277-7C4E-6B69-9BCF-DE4985878472}"/>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Paramètres clés</a:t>
              </a:r>
            </a:p>
          </p:txBody>
        </p:sp>
        <p:sp>
          <p:nvSpPr>
            <p:cNvPr id="74" name="ZoneTexte 73">
              <a:extLst>
                <a:ext uri="{FF2B5EF4-FFF2-40B4-BE49-F238E27FC236}">
                  <a16:creationId xmlns:a16="http://schemas.microsoft.com/office/drawing/2014/main" id="{B9B79512-3813-305C-B55A-1D582872AD4D}"/>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Structure du modèle</a:t>
              </a:r>
            </a:p>
          </p:txBody>
        </p:sp>
        <p:sp>
          <p:nvSpPr>
            <p:cNvPr id="75" name="ZoneTexte 74">
              <a:extLst>
                <a:ext uri="{FF2B5EF4-FFF2-40B4-BE49-F238E27FC236}">
                  <a16:creationId xmlns:a16="http://schemas.microsoft.com/office/drawing/2014/main" id="{7D37647E-2F89-3869-CFB0-8BF937ADFC68}"/>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Modélisation</a:t>
              </a:r>
            </a:p>
          </p:txBody>
        </p:sp>
        <p:sp>
          <p:nvSpPr>
            <p:cNvPr id="76" name="ZoneTexte 75">
              <a:extLst>
                <a:ext uri="{FF2B5EF4-FFF2-40B4-BE49-F238E27FC236}">
                  <a16:creationId xmlns:a16="http://schemas.microsoft.com/office/drawing/2014/main" id="{F2230866-E0FE-020C-C358-5539FB8500D6}"/>
                </a:ext>
              </a:extLst>
            </p:cNvPr>
            <p:cNvSpPr txBox="1"/>
            <p:nvPr/>
          </p:nvSpPr>
          <p:spPr>
            <a:xfrm>
              <a:off x="9507697" y="424059"/>
              <a:ext cx="2047347"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 Résultats &amp; synthèses </a:t>
              </a:r>
              <a:endParaRPr lang="en-US" sz="1200">
                <a:latin typeface="Gill Sans MT"/>
              </a:endParaRPr>
            </a:p>
          </p:txBody>
        </p:sp>
      </p:gr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88" name="Espace réservé du numéro de diapositive 9">
            <a:extLst>
              <a:ext uri="{FF2B5EF4-FFF2-40B4-BE49-F238E27FC236}">
                <a16:creationId xmlns:a16="http://schemas.microsoft.com/office/drawing/2014/main" id="{DECFF157-7A8D-47FB-F4C2-AF5FB1A758C4}"/>
              </a:ext>
            </a:extLst>
          </p:cNvPr>
          <p:cNvSpPr txBox="1">
            <a:spLocks/>
          </p:cNvSpPr>
          <p:nvPr/>
        </p:nvSpPr>
        <p:spPr>
          <a:xfrm>
            <a:off x="8591495" y="6359682"/>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18</a:t>
            </a:r>
          </a:p>
        </p:txBody>
      </p:sp>
      <p:pic>
        <p:nvPicPr>
          <p:cNvPr id="138" name="Image 137">
            <a:extLst>
              <a:ext uri="{FF2B5EF4-FFF2-40B4-BE49-F238E27FC236}">
                <a16:creationId xmlns:a16="http://schemas.microsoft.com/office/drawing/2014/main" id="{D6970800-C560-8B0F-8649-84453C6DDE4C}"/>
              </a:ext>
            </a:extLst>
          </p:cNvPr>
          <p:cNvPicPr>
            <a:picLocks noChangeAspect="1"/>
          </p:cNvPicPr>
          <p:nvPr/>
        </p:nvPicPr>
        <p:blipFill rotWithShape="1">
          <a:blip r:embed="rId6"/>
          <a:srcRect l="4407" t="16284" r="2537" b="19661"/>
          <a:stretch/>
        </p:blipFill>
        <p:spPr>
          <a:xfrm>
            <a:off x="1142239" y="3252502"/>
            <a:ext cx="1489104" cy="768762"/>
          </a:xfrm>
          <a:prstGeom prst="rect">
            <a:avLst/>
          </a:prstGeom>
        </p:spPr>
      </p:pic>
      <p:grpSp>
        <p:nvGrpSpPr>
          <p:cNvPr id="117" name="Group 116">
            <a:extLst>
              <a:ext uri="{FF2B5EF4-FFF2-40B4-BE49-F238E27FC236}">
                <a16:creationId xmlns:a16="http://schemas.microsoft.com/office/drawing/2014/main" id="{9664E89F-A096-CD1F-9233-BA3431E463C9}"/>
              </a:ext>
            </a:extLst>
          </p:cNvPr>
          <p:cNvGrpSpPr/>
          <p:nvPr/>
        </p:nvGrpSpPr>
        <p:grpSpPr>
          <a:xfrm>
            <a:off x="-89" y="-2496"/>
            <a:ext cx="12195097" cy="379528"/>
            <a:chOff x="-89" y="-2496"/>
            <a:chExt cx="12195097" cy="379528"/>
          </a:xfrm>
        </p:grpSpPr>
        <p:grpSp>
          <p:nvGrpSpPr>
            <p:cNvPr id="118" name="Group 117">
              <a:extLst>
                <a:ext uri="{FF2B5EF4-FFF2-40B4-BE49-F238E27FC236}">
                  <a16:creationId xmlns:a16="http://schemas.microsoft.com/office/drawing/2014/main" id="{86BFC0FB-7A71-E758-5F50-6F46C98D3074}"/>
                </a:ext>
              </a:extLst>
            </p:cNvPr>
            <p:cNvGrpSpPr/>
            <p:nvPr/>
          </p:nvGrpSpPr>
          <p:grpSpPr>
            <a:xfrm>
              <a:off x="-89" y="-2496"/>
              <a:ext cx="9523346" cy="379528"/>
              <a:chOff x="-89" y="-2496"/>
              <a:chExt cx="9523346" cy="379528"/>
            </a:xfrm>
          </p:grpSpPr>
          <p:sp>
            <p:nvSpPr>
              <p:cNvPr id="120" name="Rectangle 119">
                <a:extLst>
                  <a:ext uri="{FF2B5EF4-FFF2-40B4-BE49-F238E27FC236}">
                    <a16:creationId xmlns:a16="http://schemas.microsoft.com/office/drawing/2014/main" id="{28571539-BA28-ADAB-BF2D-DF1031AFFCE0}"/>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21" name="Rectangle 120">
                <a:extLst>
                  <a:ext uri="{FF2B5EF4-FFF2-40B4-BE49-F238E27FC236}">
                    <a16:creationId xmlns:a16="http://schemas.microsoft.com/office/drawing/2014/main" id="{6755E8FD-402B-025F-6918-650E61FC9011}"/>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122" name="Rectangle 121">
                <a:extLst>
                  <a:ext uri="{FF2B5EF4-FFF2-40B4-BE49-F238E27FC236}">
                    <a16:creationId xmlns:a16="http://schemas.microsoft.com/office/drawing/2014/main" id="{DCC65A05-4F3C-A132-2755-2E2060FFB75A}"/>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123" name="Rectangle 122">
                <a:extLst>
                  <a:ext uri="{FF2B5EF4-FFF2-40B4-BE49-F238E27FC236}">
                    <a16:creationId xmlns:a16="http://schemas.microsoft.com/office/drawing/2014/main" id="{29C4F643-61E5-3E3B-CB34-DE7C883E39B4}"/>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24" name="Rectangle 123">
                <a:extLst>
                  <a:ext uri="{FF2B5EF4-FFF2-40B4-BE49-F238E27FC236}">
                    <a16:creationId xmlns:a16="http://schemas.microsoft.com/office/drawing/2014/main" id="{14659E18-1169-BED2-C483-A31A70D62440}"/>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119" name="Rectangle 118">
              <a:extLst>
                <a:ext uri="{FF2B5EF4-FFF2-40B4-BE49-F238E27FC236}">
                  <a16:creationId xmlns:a16="http://schemas.microsoft.com/office/drawing/2014/main" id="{A5303DCF-A94A-5237-DB95-99399E157E89}"/>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343328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e 66">
            <a:extLst>
              <a:ext uri="{FF2B5EF4-FFF2-40B4-BE49-F238E27FC236}">
                <a16:creationId xmlns:a16="http://schemas.microsoft.com/office/drawing/2014/main" id="{86926A89-9AF0-BA49-82BE-5A700DCFC4B6}"/>
              </a:ext>
            </a:extLst>
          </p:cNvPr>
          <p:cNvGrpSpPr/>
          <p:nvPr/>
        </p:nvGrpSpPr>
        <p:grpSpPr>
          <a:xfrm>
            <a:off x="6143447" y="1735776"/>
            <a:ext cx="3825001" cy="280585"/>
            <a:chOff x="8064743" y="4111849"/>
            <a:chExt cx="3788338" cy="276999"/>
          </a:xfrm>
        </p:grpSpPr>
        <p:sp>
          <p:nvSpPr>
            <p:cNvPr id="45" name="Organigramme : Connecteur 44">
              <a:extLst>
                <a:ext uri="{FF2B5EF4-FFF2-40B4-BE49-F238E27FC236}">
                  <a16:creationId xmlns:a16="http://schemas.microsoft.com/office/drawing/2014/main" id="{74861D18-42E1-0BE1-2456-7FED55249C4E}"/>
                </a:ext>
              </a:extLst>
            </p:cNvPr>
            <p:cNvSpPr/>
            <p:nvPr/>
          </p:nvSpPr>
          <p:spPr>
            <a:xfrm>
              <a:off x="8064743" y="4135306"/>
              <a:ext cx="237744" cy="237744"/>
            </a:xfrm>
            <a:prstGeom prst="flowChartConnector">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6B597FD4-1F8F-E775-33EF-E96633953417}"/>
                </a:ext>
              </a:extLst>
            </p:cNvPr>
            <p:cNvSpPr txBox="1"/>
            <p:nvPr/>
          </p:nvSpPr>
          <p:spPr>
            <a:xfrm>
              <a:off x="8310046" y="4111849"/>
              <a:ext cx="3543035"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Unicité des variables catégoriques</a:t>
              </a:r>
            </a:p>
          </p:txBody>
        </p:sp>
      </p:grpSp>
      <p:pic>
        <p:nvPicPr>
          <p:cNvPr id="143" name="Image 142">
            <a:extLst>
              <a:ext uri="{FF2B5EF4-FFF2-40B4-BE49-F238E27FC236}">
                <a16:creationId xmlns:a16="http://schemas.microsoft.com/office/drawing/2014/main" id="{770B0220-2D3E-488A-8E88-B9D22F095136}"/>
              </a:ext>
            </a:extLst>
          </p:cNvPr>
          <p:cNvPicPr>
            <a:picLocks noChangeAspect="1"/>
          </p:cNvPicPr>
          <p:nvPr/>
        </p:nvPicPr>
        <p:blipFill>
          <a:blip r:embed="rId3"/>
          <a:stretch>
            <a:fillRect/>
          </a:stretch>
        </p:blipFill>
        <p:spPr>
          <a:xfrm>
            <a:off x="6143447" y="2269439"/>
            <a:ext cx="5666928" cy="3289103"/>
          </a:xfrm>
          <a:prstGeom prst="rect">
            <a:avLst/>
          </a:prstGeom>
        </p:spPr>
      </p:pic>
      <p:sp>
        <p:nvSpPr>
          <p:cNvPr id="20" name="ZoneTexte 19">
            <a:extLst>
              <a:ext uri="{FF2B5EF4-FFF2-40B4-BE49-F238E27FC236}">
                <a16:creationId xmlns:a16="http://schemas.microsoft.com/office/drawing/2014/main" id="{C61CC618-963F-2648-4124-DD906731CE4C}"/>
              </a:ext>
            </a:extLst>
          </p:cNvPr>
          <p:cNvSpPr txBox="1"/>
          <p:nvPr/>
        </p:nvSpPr>
        <p:spPr>
          <a:xfrm>
            <a:off x="606090" y="1750651"/>
            <a:ext cx="2902643"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Valeurs manquantes</a:t>
            </a:r>
          </a:p>
        </p:txBody>
      </p:sp>
      <p:sp>
        <p:nvSpPr>
          <p:cNvPr id="19" name="Organigramme : Connecteur 18">
            <a:extLst>
              <a:ext uri="{FF2B5EF4-FFF2-40B4-BE49-F238E27FC236}">
                <a16:creationId xmlns:a16="http://schemas.microsoft.com/office/drawing/2014/main" id="{577FA924-122C-7E07-A00F-718F6385F245}"/>
              </a:ext>
            </a:extLst>
          </p:cNvPr>
          <p:cNvSpPr/>
          <p:nvPr/>
        </p:nvSpPr>
        <p:spPr>
          <a:xfrm>
            <a:off x="360787" y="1773760"/>
            <a:ext cx="237744" cy="237744"/>
          </a:xfrm>
          <a:prstGeom prst="flowChartConnector">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a:extLst>
              <a:ext uri="{FF2B5EF4-FFF2-40B4-BE49-F238E27FC236}">
                <a16:creationId xmlns:a16="http://schemas.microsoft.com/office/drawing/2014/main" id="{E18D2F29-8013-4A38-1D08-1EA76ECFEB7B}"/>
              </a:ext>
            </a:extLst>
          </p:cNvPr>
          <p:cNvGrpSpPr/>
          <p:nvPr/>
        </p:nvGrpSpPr>
        <p:grpSpPr>
          <a:xfrm>
            <a:off x="357302" y="2236418"/>
            <a:ext cx="5381582" cy="3289103"/>
            <a:chOff x="379376" y="2208468"/>
            <a:chExt cx="3969210" cy="1986555"/>
          </a:xfrm>
        </p:grpSpPr>
        <p:sp>
          <p:nvSpPr>
            <p:cNvPr id="53" name="Rectangle : coins arrondis 52">
              <a:extLst>
                <a:ext uri="{FF2B5EF4-FFF2-40B4-BE49-F238E27FC236}">
                  <a16:creationId xmlns:a16="http://schemas.microsoft.com/office/drawing/2014/main" id="{6A55DB63-98FD-57C9-EAC4-C79780031785}"/>
                </a:ext>
              </a:extLst>
            </p:cNvPr>
            <p:cNvSpPr/>
            <p:nvPr/>
          </p:nvSpPr>
          <p:spPr>
            <a:xfrm>
              <a:off x="379376" y="2208468"/>
              <a:ext cx="3969210" cy="1986555"/>
            </a:xfrm>
            <a:prstGeom prst="roundRect">
              <a:avLst>
                <a:gd name="adj" fmla="val 4727"/>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05668D"/>
                  </a:solidFill>
                  <a:latin typeface="Gill Sans MT" panose="020B0502020104020203" pitchFamily="34" charset="0"/>
                </a:rPr>
                <a:t>v</a:t>
              </a:r>
            </a:p>
          </p:txBody>
        </p:sp>
        <p:pic>
          <p:nvPicPr>
            <p:cNvPr id="22" name="Image 21">
              <a:extLst>
                <a:ext uri="{FF2B5EF4-FFF2-40B4-BE49-F238E27FC236}">
                  <a16:creationId xmlns:a16="http://schemas.microsoft.com/office/drawing/2014/main" id="{F185E046-E5E3-7BC7-2148-035AA70C2C04}"/>
                </a:ext>
              </a:extLst>
            </p:cNvPr>
            <p:cNvPicPr>
              <a:picLocks noChangeAspect="1"/>
            </p:cNvPicPr>
            <p:nvPr/>
          </p:nvPicPr>
          <p:blipFill>
            <a:blip r:embed="rId4"/>
            <a:stretch>
              <a:fillRect/>
            </a:stretch>
          </p:blipFill>
          <p:spPr>
            <a:xfrm>
              <a:off x="615432" y="2452469"/>
              <a:ext cx="3485714" cy="1152763"/>
            </a:xfrm>
            <a:prstGeom prst="rect">
              <a:avLst/>
            </a:prstGeom>
          </p:spPr>
        </p:pic>
        <p:sp>
          <p:nvSpPr>
            <p:cNvPr id="25" name="ZoneTexte 24">
              <a:extLst>
                <a:ext uri="{FF2B5EF4-FFF2-40B4-BE49-F238E27FC236}">
                  <a16:creationId xmlns:a16="http://schemas.microsoft.com/office/drawing/2014/main" id="{D509EC06-3DFA-7C88-DBB1-2328A968455C}"/>
                </a:ext>
              </a:extLst>
            </p:cNvPr>
            <p:cNvSpPr txBox="1"/>
            <p:nvPr/>
          </p:nvSpPr>
          <p:spPr>
            <a:xfrm>
              <a:off x="571444" y="3756288"/>
              <a:ext cx="3607600" cy="185891"/>
            </a:xfrm>
            <a:prstGeom prst="rect">
              <a:avLst/>
            </a:prstGeom>
            <a:noFill/>
          </p:spPr>
          <p:txBody>
            <a:bodyPr wrap="square">
              <a:spAutoFit/>
            </a:bodyPr>
            <a:lstStyle/>
            <a:p>
              <a:pPr algn="ctr"/>
              <a:r>
                <a:rPr lang="fr-FR" sz="1400">
                  <a:solidFill>
                    <a:schemeClr val="accent5">
                      <a:lumMod val="50000"/>
                    </a:schemeClr>
                  </a:solidFill>
                  <a:latin typeface="Gill Sans MT" panose="020B0502020104020203" pitchFamily="34" charset="0"/>
                </a:rPr>
                <a:t>Demande : Moyen  |  Prix : </a:t>
              </a:r>
              <a:r>
                <a:rPr lang="fr-FR" sz="1400" err="1">
                  <a:solidFill>
                    <a:schemeClr val="accent5">
                      <a:lumMod val="50000"/>
                    </a:schemeClr>
                  </a:solidFill>
                  <a:latin typeface="Gill Sans MT" panose="020B0502020104020203" pitchFamily="34" charset="0"/>
                </a:rPr>
                <a:t>KNNImputer</a:t>
              </a:r>
              <a:endParaRPr lang="fr-FR" sz="1400">
                <a:solidFill>
                  <a:schemeClr val="accent5">
                    <a:lumMod val="50000"/>
                  </a:schemeClr>
                </a:solidFill>
                <a:latin typeface="Gill Sans MT" panose="020B0502020104020203" pitchFamily="34" charset="0"/>
              </a:endParaRPr>
            </a:p>
          </p:txBody>
        </p:sp>
      </p:grpSp>
      <p:sp>
        <p:nvSpPr>
          <p:cNvPr id="87" name="Triangle 137">
            <a:extLst>
              <a:ext uri="{FF2B5EF4-FFF2-40B4-BE49-F238E27FC236}">
                <a16:creationId xmlns:a16="http://schemas.microsoft.com/office/drawing/2014/main" id="{5CB0A0FD-DCF8-E148-E33D-EB19561E02B5}"/>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30703" y="538170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14</a:t>
            </a:r>
          </a:p>
        </p:txBody>
      </p:sp>
      <p:sp>
        <p:nvSpPr>
          <p:cNvPr id="12" name="Rectangle : coins arrondis 11">
            <a:extLst>
              <a:ext uri="{FF2B5EF4-FFF2-40B4-BE49-F238E27FC236}">
                <a16:creationId xmlns:a16="http://schemas.microsoft.com/office/drawing/2014/main" id="{D6A3AC6E-9288-9962-4610-FC8F3DFD67C4}"/>
              </a:ext>
            </a:extLst>
          </p:cNvPr>
          <p:cNvSpPr/>
          <p:nvPr/>
        </p:nvSpPr>
        <p:spPr>
          <a:xfrm>
            <a:off x="357302" y="1226148"/>
            <a:ext cx="11667058" cy="371450"/>
          </a:xfrm>
          <a:prstGeom prst="roundRect">
            <a:avLst/>
          </a:prstGeom>
          <a:solidFill>
            <a:srgbClr val="5EC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a:solidFill>
                  <a:srgbClr val="1F4E79"/>
                </a:solidFill>
                <a:latin typeface="Gill Sans MT" panose="020B0502020104020203" pitchFamily="34" charset="0"/>
                <a:cs typeface="Times New Roman" panose="02020603050405020304" pitchFamily="18" charset="0"/>
              </a:rPr>
              <a:t>Exploration et prétraitement des données</a:t>
            </a:r>
          </a:p>
        </p:txBody>
      </p:sp>
      <p:grpSp>
        <p:nvGrpSpPr>
          <p:cNvPr id="77" name="Groupe 76">
            <a:extLst>
              <a:ext uri="{FF2B5EF4-FFF2-40B4-BE49-F238E27FC236}">
                <a16:creationId xmlns:a16="http://schemas.microsoft.com/office/drawing/2014/main" id="{F48307B2-8944-7039-3D2F-0C64223902D4}"/>
              </a:ext>
            </a:extLst>
          </p:cNvPr>
          <p:cNvGrpSpPr/>
          <p:nvPr/>
        </p:nvGrpSpPr>
        <p:grpSpPr>
          <a:xfrm>
            <a:off x="587948" y="420217"/>
            <a:ext cx="11137696" cy="645352"/>
            <a:chOff x="417348" y="331726"/>
            <a:chExt cx="11137696" cy="645352"/>
          </a:xfrm>
        </p:grpSpPr>
        <p:cxnSp>
          <p:nvCxnSpPr>
            <p:cNvPr id="83" name="Connecteur droit 54">
              <a:extLst>
                <a:ext uri="{FF2B5EF4-FFF2-40B4-BE49-F238E27FC236}">
                  <a16:creationId xmlns:a16="http://schemas.microsoft.com/office/drawing/2014/main" id="{466B4171-58EE-80A4-ABFE-9816DD10E981}"/>
                </a:ext>
              </a:extLst>
            </p:cNvPr>
            <p:cNvCxnSpPr>
              <a:cxnSpLocks/>
              <a:stCxn id="61" idx="6"/>
              <a:endCxn id="64" idx="2"/>
            </p:cNvCxnSpPr>
            <p:nvPr/>
          </p:nvCxnSpPr>
          <p:spPr>
            <a:xfrm flipV="1">
              <a:off x="1348996" y="849757"/>
              <a:ext cx="9236283" cy="292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4" name="Ellipse 55">
              <a:extLst>
                <a:ext uri="{FF2B5EF4-FFF2-40B4-BE49-F238E27FC236}">
                  <a16:creationId xmlns:a16="http://schemas.microsoft.com/office/drawing/2014/main" id="{DAB0FE4E-93EC-D023-666B-E927A527D896}"/>
                </a:ext>
              </a:extLst>
            </p:cNvPr>
            <p:cNvSpPr>
              <a:spLocks noChangeAspect="1"/>
            </p:cNvSpPr>
            <p:nvPr/>
          </p:nvSpPr>
          <p:spPr>
            <a:xfrm>
              <a:off x="2973362"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85" name="Ellipse 56">
              <a:extLst>
                <a:ext uri="{FF2B5EF4-FFF2-40B4-BE49-F238E27FC236}">
                  <a16:creationId xmlns:a16="http://schemas.microsoft.com/office/drawing/2014/main" id="{77F176FF-EE7E-5C9B-B27F-A68D709F5B91}"/>
                </a:ext>
              </a:extLst>
            </p:cNvPr>
            <p:cNvSpPr>
              <a:spLocks noChangeAspect="1"/>
            </p:cNvSpPr>
            <p:nvPr/>
          </p:nvSpPr>
          <p:spPr>
            <a:xfrm>
              <a:off x="8680019" y="722831"/>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6" name="Connecteur droit 57">
              <a:extLst>
                <a:ext uri="{FF2B5EF4-FFF2-40B4-BE49-F238E27FC236}">
                  <a16:creationId xmlns:a16="http://schemas.microsoft.com/office/drawing/2014/main" id="{5B8811AB-0D96-3F7B-25CF-7709387DBABF}"/>
                </a:ext>
              </a:extLst>
            </p:cNvPr>
            <p:cNvCxnSpPr>
              <a:cxnSpLocks/>
              <a:stCxn id="61" idx="6"/>
              <a:endCxn id="61" idx="6"/>
            </p:cNvCxnSpPr>
            <p:nvPr/>
          </p:nvCxnSpPr>
          <p:spPr>
            <a:xfrm>
              <a:off x="1348996" y="852678"/>
              <a:ext cx="0" cy="0"/>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82" name="ZoneTexte 52">
              <a:extLst>
                <a:ext uri="{FF2B5EF4-FFF2-40B4-BE49-F238E27FC236}">
                  <a16:creationId xmlns:a16="http://schemas.microsoft.com/office/drawing/2014/main" id="{CDEA4528-A2D7-264C-FCEC-2EDE9ACC14F9}"/>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61" name="Ellipse 55">
              <a:extLst>
                <a:ext uri="{FF2B5EF4-FFF2-40B4-BE49-F238E27FC236}">
                  <a16:creationId xmlns:a16="http://schemas.microsoft.com/office/drawing/2014/main" id="{DB4B5DAA-DFAF-AEB7-F8A4-5A493077DFA4}"/>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2" name="Ellipse 55">
              <a:extLst>
                <a:ext uri="{FF2B5EF4-FFF2-40B4-BE49-F238E27FC236}">
                  <a16:creationId xmlns:a16="http://schemas.microsoft.com/office/drawing/2014/main" id="{B65D3111-420D-03CE-04BC-2B39606E309B}"/>
                </a:ext>
              </a:extLst>
            </p:cNvPr>
            <p:cNvSpPr>
              <a:spLocks noChangeAspect="1"/>
            </p:cNvSpPr>
            <p:nvPr/>
          </p:nvSpPr>
          <p:spPr>
            <a:xfrm>
              <a:off x="4875581"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3" name="Ellipse 55">
              <a:extLst>
                <a:ext uri="{FF2B5EF4-FFF2-40B4-BE49-F238E27FC236}">
                  <a16:creationId xmlns:a16="http://schemas.microsoft.com/office/drawing/2014/main" id="{19B01208-61CD-1B42-ED0D-9ACCD25D9D84}"/>
                </a:ext>
              </a:extLst>
            </p:cNvPr>
            <p:cNvSpPr>
              <a:spLocks noChangeAspect="1"/>
            </p:cNvSpPr>
            <p:nvPr/>
          </p:nvSpPr>
          <p:spPr>
            <a:xfrm>
              <a:off x="6777800"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4" name="Ellipse 55">
              <a:extLst>
                <a:ext uri="{FF2B5EF4-FFF2-40B4-BE49-F238E27FC236}">
                  <a16:creationId xmlns:a16="http://schemas.microsoft.com/office/drawing/2014/main" id="{B34799D4-40F5-A59C-B8C5-1DB3C867BE7F}"/>
                </a:ext>
              </a:extLst>
            </p:cNvPr>
            <p:cNvSpPr>
              <a:spLocks noChangeAspect="1"/>
            </p:cNvSpPr>
            <p:nvPr/>
          </p:nvSpPr>
          <p:spPr>
            <a:xfrm>
              <a:off x="10585279" y="728752"/>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8" name="ZoneTexte 67">
              <a:extLst>
                <a:ext uri="{FF2B5EF4-FFF2-40B4-BE49-F238E27FC236}">
                  <a16:creationId xmlns:a16="http://schemas.microsoft.com/office/drawing/2014/main" id="{B53CC8CF-E006-6044-24FA-03F1A8D4088E}"/>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Analyse time </a:t>
              </a:r>
              <a:r>
                <a:rPr lang="fr-FR" sz="1200" b="1" err="1">
                  <a:solidFill>
                    <a:srgbClr val="D6DCE5"/>
                  </a:solidFill>
                  <a:latin typeface="Gill Sans MT" panose="020B0502020104020203" pitchFamily="34" charset="77"/>
                </a:rPr>
                <a:t>series</a:t>
              </a:r>
              <a:r>
                <a:rPr lang="fr-FR" sz="1200" b="1">
                  <a:solidFill>
                    <a:srgbClr val="D6DCE5"/>
                  </a:solidFill>
                  <a:latin typeface="Gill Sans MT" panose="020B0502020104020203" pitchFamily="34" charset="77"/>
                </a:rPr>
                <a:t> et statistiques</a:t>
              </a:r>
            </a:p>
          </p:txBody>
        </p:sp>
        <p:sp>
          <p:nvSpPr>
            <p:cNvPr id="73" name="ZoneTexte 72">
              <a:extLst>
                <a:ext uri="{FF2B5EF4-FFF2-40B4-BE49-F238E27FC236}">
                  <a16:creationId xmlns:a16="http://schemas.microsoft.com/office/drawing/2014/main" id="{9A10C277-7C4E-6B69-9BCF-DE4985878472}"/>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Paramètres clés</a:t>
              </a:r>
            </a:p>
          </p:txBody>
        </p:sp>
        <p:sp>
          <p:nvSpPr>
            <p:cNvPr id="74" name="ZoneTexte 73">
              <a:extLst>
                <a:ext uri="{FF2B5EF4-FFF2-40B4-BE49-F238E27FC236}">
                  <a16:creationId xmlns:a16="http://schemas.microsoft.com/office/drawing/2014/main" id="{B9B79512-3813-305C-B55A-1D582872AD4D}"/>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Structure du modèle</a:t>
              </a:r>
            </a:p>
          </p:txBody>
        </p:sp>
        <p:sp>
          <p:nvSpPr>
            <p:cNvPr id="75" name="ZoneTexte 74">
              <a:extLst>
                <a:ext uri="{FF2B5EF4-FFF2-40B4-BE49-F238E27FC236}">
                  <a16:creationId xmlns:a16="http://schemas.microsoft.com/office/drawing/2014/main" id="{7D37647E-2F89-3869-CFB0-8BF937ADFC68}"/>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Modélisation</a:t>
              </a:r>
            </a:p>
          </p:txBody>
        </p:sp>
        <p:sp>
          <p:nvSpPr>
            <p:cNvPr id="76" name="ZoneTexte 75">
              <a:extLst>
                <a:ext uri="{FF2B5EF4-FFF2-40B4-BE49-F238E27FC236}">
                  <a16:creationId xmlns:a16="http://schemas.microsoft.com/office/drawing/2014/main" id="{F2230866-E0FE-020C-C358-5539FB8500D6}"/>
                </a:ext>
              </a:extLst>
            </p:cNvPr>
            <p:cNvSpPr txBox="1"/>
            <p:nvPr/>
          </p:nvSpPr>
          <p:spPr>
            <a:xfrm>
              <a:off x="9507697" y="424059"/>
              <a:ext cx="2047347"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 Résultats &amp; synthèses </a:t>
              </a:r>
              <a:endParaRPr lang="en-US" sz="1200">
                <a:latin typeface="Gill Sans MT"/>
              </a:endParaRPr>
            </a:p>
          </p:txBody>
        </p:sp>
      </p:gr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88" name="Espace réservé du numéro de diapositive 9">
            <a:extLst>
              <a:ext uri="{FF2B5EF4-FFF2-40B4-BE49-F238E27FC236}">
                <a16:creationId xmlns:a16="http://schemas.microsoft.com/office/drawing/2014/main" id="{DECFF157-7A8D-47FB-F4C2-AF5FB1A758C4}"/>
              </a:ext>
            </a:extLst>
          </p:cNvPr>
          <p:cNvSpPr txBox="1">
            <a:spLocks/>
          </p:cNvSpPr>
          <p:nvPr/>
        </p:nvSpPr>
        <p:spPr>
          <a:xfrm>
            <a:off x="8591495" y="6359682"/>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19</a:t>
            </a:r>
          </a:p>
        </p:txBody>
      </p:sp>
      <p:grpSp>
        <p:nvGrpSpPr>
          <p:cNvPr id="117" name="Group 116">
            <a:extLst>
              <a:ext uri="{FF2B5EF4-FFF2-40B4-BE49-F238E27FC236}">
                <a16:creationId xmlns:a16="http://schemas.microsoft.com/office/drawing/2014/main" id="{9664E89F-A096-CD1F-9233-BA3431E463C9}"/>
              </a:ext>
            </a:extLst>
          </p:cNvPr>
          <p:cNvGrpSpPr/>
          <p:nvPr/>
        </p:nvGrpSpPr>
        <p:grpSpPr>
          <a:xfrm>
            <a:off x="-89" y="-2496"/>
            <a:ext cx="12195097" cy="379528"/>
            <a:chOff x="-89" y="-2496"/>
            <a:chExt cx="12195097" cy="379528"/>
          </a:xfrm>
        </p:grpSpPr>
        <p:grpSp>
          <p:nvGrpSpPr>
            <p:cNvPr id="118" name="Group 117">
              <a:extLst>
                <a:ext uri="{FF2B5EF4-FFF2-40B4-BE49-F238E27FC236}">
                  <a16:creationId xmlns:a16="http://schemas.microsoft.com/office/drawing/2014/main" id="{86BFC0FB-7A71-E758-5F50-6F46C98D3074}"/>
                </a:ext>
              </a:extLst>
            </p:cNvPr>
            <p:cNvGrpSpPr/>
            <p:nvPr/>
          </p:nvGrpSpPr>
          <p:grpSpPr>
            <a:xfrm>
              <a:off x="-89" y="-2496"/>
              <a:ext cx="9523346" cy="379528"/>
              <a:chOff x="-89" y="-2496"/>
              <a:chExt cx="9523346" cy="379528"/>
            </a:xfrm>
          </p:grpSpPr>
          <p:sp>
            <p:nvSpPr>
              <p:cNvPr id="120" name="Rectangle 119">
                <a:extLst>
                  <a:ext uri="{FF2B5EF4-FFF2-40B4-BE49-F238E27FC236}">
                    <a16:creationId xmlns:a16="http://schemas.microsoft.com/office/drawing/2014/main" id="{28571539-BA28-ADAB-BF2D-DF1031AFFCE0}"/>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21" name="Rectangle 120">
                <a:extLst>
                  <a:ext uri="{FF2B5EF4-FFF2-40B4-BE49-F238E27FC236}">
                    <a16:creationId xmlns:a16="http://schemas.microsoft.com/office/drawing/2014/main" id="{6755E8FD-402B-025F-6918-650E61FC9011}"/>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122" name="Rectangle 121">
                <a:extLst>
                  <a:ext uri="{FF2B5EF4-FFF2-40B4-BE49-F238E27FC236}">
                    <a16:creationId xmlns:a16="http://schemas.microsoft.com/office/drawing/2014/main" id="{DCC65A05-4F3C-A132-2755-2E2060FFB75A}"/>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123" name="Rectangle 122">
                <a:extLst>
                  <a:ext uri="{FF2B5EF4-FFF2-40B4-BE49-F238E27FC236}">
                    <a16:creationId xmlns:a16="http://schemas.microsoft.com/office/drawing/2014/main" id="{29C4F643-61E5-3E3B-CB34-DE7C883E39B4}"/>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24" name="Rectangle 123">
                <a:extLst>
                  <a:ext uri="{FF2B5EF4-FFF2-40B4-BE49-F238E27FC236}">
                    <a16:creationId xmlns:a16="http://schemas.microsoft.com/office/drawing/2014/main" id="{14659E18-1169-BED2-C483-A31A70D62440}"/>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119" name="Rectangle 118">
              <a:extLst>
                <a:ext uri="{FF2B5EF4-FFF2-40B4-BE49-F238E27FC236}">
                  <a16:creationId xmlns:a16="http://schemas.microsoft.com/office/drawing/2014/main" id="{A5303DCF-A94A-5237-DB95-99399E157E89}"/>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136095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OCP</a:t>
            </a: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1" name="Group 50">
            <a:extLst>
              <a:ext uri="{FF2B5EF4-FFF2-40B4-BE49-F238E27FC236}">
                <a16:creationId xmlns:a16="http://schemas.microsoft.com/office/drawing/2014/main" id="{75F04136-B764-6DB9-01BE-A5F9F615C724}"/>
              </a:ext>
            </a:extLst>
          </p:cNvPr>
          <p:cNvGrpSpPr/>
          <p:nvPr/>
        </p:nvGrpSpPr>
        <p:grpSpPr>
          <a:xfrm>
            <a:off x="303572" y="350880"/>
            <a:ext cx="12350396" cy="6175093"/>
            <a:chOff x="303572" y="350880"/>
            <a:chExt cx="12350396" cy="6175093"/>
          </a:xfrm>
        </p:grpSpPr>
        <p:sp>
          <p:nvSpPr>
            <p:cNvPr id="190" name="ZoneTexte 68">
              <a:extLst>
                <a:ext uri="{FF2B5EF4-FFF2-40B4-BE49-F238E27FC236}">
                  <a16:creationId xmlns:a16="http://schemas.microsoft.com/office/drawing/2014/main" id="{CD3936D9-9F77-BF10-F025-779CFB7D1F3F}"/>
                </a:ext>
              </a:extLst>
            </p:cNvPr>
            <p:cNvSpPr txBox="1"/>
            <p:nvPr/>
          </p:nvSpPr>
          <p:spPr>
            <a:xfrm>
              <a:off x="9263068" y="3487046"/>
              <a:ext cx="3390900" cy="677108"/>
            </a:xfrm>
            <a:prstGeom prst="rect">
              <a:avLst/>
            </a:prstGeom>
            <a:noFill/>
          </p:spPr>
          <p:txBody>
            <a:bodyPr wrap="square" lIns="91440" tIns="45720" rIns="91440" bIns="45720" rtlCol="0" anchor="t">
              <a:spAutoFit/>
            </a:bodyPr>
            <a:lstStyle/>
            <a:p>
              <a:r>
                <a:rPr lang="fr-FR" sz="2000" b="1">
                  <a:solidFill>
                    <a:srgbClr val="58B14F"/>
                  </a:solidFill>
                  <a:latin typeface="Gill Sans MT"/>
                </a:rPr>
                <a:t>Part de marché</a:t>
              </a:r>
              <a:r>
                <a:rPr lang="fr-FR" sz="2000" b="1">
                  <a:solidFill>
                    <a:srgbClr val="CCDDEC"/>
                  </a:solidFill>
                  <a:latin typeface="Gill Sans MT"/>
                </a:rPr>
                <a:t> </a:t>
              </a:r>
              <a:endParaRPr lang="fr-FR" sz="2000" b="1">
                <a:solidFill>
                  <a:srgbClr val="CCDDEC"/>
                </a:solidFill>
                <a:latin typeface="Gill Sans MT" panose="020B0502020104020203" pitchFamily="34" charset="77"/>
              </a:endParaRPr>
            </a:p>
            <a:p>
              <a:r>
                <a:rPr lang="fr-FR">
                  <a:solidFill>
                    <a:schemeClr val="accent5">
                      <a:lumMod val="50000"/>
                    </a:schemeClr>
                  </a:solidFill>
                  <a:latin typeface="Gill Sans MT"/>
                </a:rPr>
                <a:t>Plus de 30%</a:t>
              </a:r>
              <a:endParaRPr lang="en-US">
                <a:solidFill>
                  <a:schemeClr val="accent5">
                    <a:lumMod val="50000"/>
                  </a:schemeClr>
                </a:solidFill>
                <a:latin typeface="Gill Sans MT"/>
              </a:endParaRPr>
            </a:p>
          </p:txBody>
        </p:sp>
        <p:grpSp>
          <p:nvGrpSpPr>
            <p:cNvPr id="191" name="Groupe 1">
              <a:extLst>
                <a:ext uri="{FF2B5EF4-FFF2-40B4-BE49-F238E27FC236}">
                  <a16:creationId xmlns:a16="http://schemas.microsoft.com/office/drawing/2014/main" id="{CB696947-9CF1-871C-2663-2104D2417B9C}"/>
                </a:ext>
              </a:extLst>
            </p:cNvPr>
            <p:cNvGrpSpPr/>
            <p:nvPr/>
          </p:nvGrpSpPr>
          <p:grpSpPr>
            <a:xfrm>
              <a:off x="303572" y="350880"/>
              <a:ext cx="10998821" cy="6175093"/>
              <a:chOff x="62729" y="350880"/>
              <a:chExt cx="10998821" cy="6175093"/>
            </a:xfrm>
          </p:grpSpPr>
          <p:grpSp>
            <p:nvGrpSpPr>
              <p:cNvPr id="192" name="Groupe 71">
                <a:extLst>
                  <a:ext uri="{FF2B5EF4-FFF2-40B4-BE49-F238E27FC236}">
                    <a16:creationId xmlns:a16="http://schemas.microsoft.com/office/drawing/2014/main" id="{3169A4CD-F339-4208-FE5E-F1835220532A}"/>
                  </a:ext>
                </a:extLst>
              </p:cNvPr>
              <p:cNvGrpSpPr/>
              <p:nvPr/>
            </p:nvGrpSpPr>
            <p:grpSpPr>
              <a:xfrm>
                <a:off x="4852407" y="2540229"/>
                <a:ext cx="2764552" cy="2641394"/>
                <a:chOff x="244069" y="1589802"/>
                <a:chExt cx="2764552" cy="2641394"/>
              </a:xfrm>
            </p:grpSpPr>
            <p:sp>
              <p:nvSpPr>
                <p:cNvPr id="235" name="Ellipse 73">
                  <a:extLst>
                    <a:ext uri="{FF2B5EF4-FFF2-40B4-BE49-F238E27FC236}">
                      <a16:creationId xmlns:a16="http://schemas.microsoft.com/office/drawing/2014/main" id="{22F7FD61-A772-2176-BD14-62BAB4974B03}"/>
                    </a:ext>
                  </a:extLst>
                </p:cNvPr>
                <p:cNvSpPr/>
                <p:nvPr/>
              </p:nvSpPr>
              <p:spPr>
                <a:xfrm rot="16588566">
                  <a:off x="564060" y="1812113"/>
                  <a:ext cx="2104467" cy="2176351"/>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90500" dist="12700" dir="2700000" sx="102000" sy="102000" algn="tl"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36" name="Forme libre 34">
                  <a:extLst>
                    <a:ext uri="{FF2B5EF4-FFF2-40B4-BE49-F238E27FC236}">
                      <a16:creationId xmlns:a16="http://schemas.microsoft.com/office/drawing/2014/main" id="{64A007DE-8A78-F516-B607-75E47F552B61}"/>
                    </a:ext>
                  </a:extLst>
                </p:cNvPr>
                <p:cNvSpPr/>
                <p:nvPr/>
              </p:nvSpPr>
              <p:spPr>
                <a:xfrm>
                  <a:off x="244069" y="2951089"/>
                  <a:ext cx="1331476" cy="1280107"/>
                </a:xfrm>
                <a:custGeom>
                  <a:avLst/>
                  <a:gdLst>
                    <a:gd name="connsiteX0" fmla="*/ 0 w 1331476"/>
                    <a:gd name="connsiteY0" fmla="*/ 0 h 1280107"/>
                    <a:gd name="connsiteX1" fmla="*/ 87867 w 1331476"/>
                    <a:gd name="connsiteY1" fmla="*/ 0 h 1280107"/>
                    <a:gd name="connsiteX2" fmla="*/ 92529 w 1331476"/>
                    <a:gd name="connsiteY2" fmla="*/ 87815 h 1280107"/>
                    <a:gd name="connsiteX3" fmla="*/ 1249723 w 1331476"/>
                    <a:gd name="connsiteY3" fmla="*/ 1188328 h 1280107"/>
                    <a:gd name="connsiteX4" fmla="*/ 1331476 w 1331476"/>
                    <a:gd name="connsiteY4" fmla="*/ 1192255 h 1280107"/>
                    <a:gd name="connsiteX5" fmla="*/ 1331476 w 1331476"/>
                    <a:gd name="connsiteY5" fmla="*/ 1280107 h 1280107"/>
                    <a:gd name="connsiteX6" fmla="*/ 1240739 w 1331476"/>
                    <a:gd name="connsiteY6" fmla="*/ 1275735 h 1280107"/>
                    <a:gd name="connsiteX7" fmla="*/ 5123 w 1331476"/>
                    <a:gd name="connsiteY7" fmla="*/ 96798 h 1280107"/>
                    <a:gd name="connsiteX8" fmla="*/ 0 w 1331476"/>
                    <a:gd name="connsiteY8" fmla="*/ 0 h 128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476" h="1280107">
                      <a:moveTo>
                        <a:pt x="0" y="0"/>
                      </a:moveTo>
                      <a:lnTo>
                        <a:pt x="87867" y="0"/>
                      </a:lnTo>
                      <a:lnTo>
                        <a:pt x="92529" y="87815"/>
                      </a:lnTo>
                      <a:cubicBezTo>
                        <a:pt x="154494" y="668085"/>
                        <a:pt x="639568" y="1129399"/>
                        <a:pt x="1249723" y="1188328"/>
                      </a:cubicBezTo>
                      <a:lnTo>
                        <a:pt x="1331476" y="1192255"/>
                      </a:lnTo>
                      <a:lnTo>
                        <a:pt x="1331476" y="1280107"/>
                      </a:lnTo>
                      <a:lnTo>
                        <a:pt x="1240739" y="1275735"/>
                      </a:lnTo>
                      <a:cubicBezTo>
                        <a:pt x="589234" y="1212606"/>
                        <a:pt x="71287" y="718419"/>
                        <a:pt x="5123" y="96798"/>
                      </a:cubicBezTo>
                      <a:lnTo>
                        <a:pt x="0" y="0"/>
                      </a:lnTo>
                      <a:close/>
                    </a:path>
                  </a:pathLst>
                </a:cu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endParaRPr>
                </a:p>
              </p:txBody>
            </p:sp>
            <p:sp>
              <p:nvSpPr>
                <p:cNvPr id="237" name="Forme libre 35">
                  <a:extLst>
                    <a:ext uri="{FF2B5EF4-FFF2-40B4-BE49-F238E27FC236}">
                      <a16:creationId xmlns:a16="http://schemas.microsoft.com/office/drawing/2014/main" id="{E42451CD-380A-9054-6AD9-819332336DF5}"/>
                    </a:ext>
                  </a:extLst>
                </p:cNvPr>
                <p:cNvSpPr/>
                <p:nvPr/>
              </p:nvSpPr>
              <p:spPr>
                <a:xfrm>
                  <a:off x="1677145" y="2951089"/>
                  <a:ext cx="1331476" cy="1280107"/>
                </a:xfrm>
                <a:custGeom>
                  <a:avLst/>
                  <a:gdLst>
                    <a:gd name="connsiteX0" fmla="*/ 1243610 w 1331476"/>
                    <a:gd name="connsiteY0" fmla="*/ 0 h 1280107"/>
                    <a:gd name="connsiteX1" fmla="*/ 1331476 w 1331476"/>
                    <a:gd name="connsiteY1" fmla="*/ 0 h 1280107"/>
                    <a:gd name="connsiteX2" fmla="*/ 1326353 w 1331476"/>
                    <a:gd name="connsiteY2" fmla="*/ 96798 h 1280107"/>
                    <a:gd name="connsiteX3" fmla="*/ 90737 w 1331476"/>
                    <a:gd name="connsiteY3" fmla="*/ 1275735 h 1280107"/>
                    <a:gd name="connsiteX4" fmla="*/ 0 w 1331476"/>
                    <a:gd name="connsiteY4" fmla="*/ 1280107 h 1280107"/>
                    <a:gd name="connsiteX5" fmla="*/ 0 w 1331476"/>
                    <a:gd name="connsiteY5" fmla="*/ 1192255 h 1280107"/>
                    <a:gd name="connsiteX6" fmla="*/ 81753 w 1331476"/>
                    <a:gd name="connsiteY6" fmla="*/ 1188328 h 1280107"/>
                    <a:gd name="connsiteX7" fmla="*/ 1238947 w 1331476"/>
                    <a:gd name="connsiteY7" fmla="*/ 87815 h 1280107"/>
                    <a:gd name="connsiteX8" fmla="*/ 1243610 w 1331476"/>
                    <a:gd name="connsiteY8" fmla="*/ 0 h 128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476" h="1280107">
                      <a:moveTo>
                        <a:pt x="1243610" y="0"/>
                      </a:moveTo>
                      <a:lnTo>
                        <a:pt x="1331476" y="0"/>
                      </a:lnTo>
                      <a:lnTo>
                        <a:pt x="1326353" y="96798"/>
                      </a:lnTo>
                      <a:cubicBezTo>
                        <a:pt x="1260189" y="718419"/>
                        <a:pt x="742243" y="1212606"/>
                        <a:pt x="90737" y="1275735"/>
                      </a:cubicBezTo>
                      <a:lnTo>
                        <a:pt x="0" y="1280107"/>
                      </a:lnTo>
                      <a:lnTo>
                        <a:pt x="0" y="1192255"/>
                      </a:lnTo>
                      <a:lnTo>
                        <a:pt x="81753" y="1188328"/>
                      </a:lnTo>
                      <a:cubicBezTo>
                        <a:pt x="691909" y="1129399"/>
                        <a:pt x="1176982" y="668085"/>
                        <a:pt x="1238947" y="87815"/>
                      </a:cubicBezTo>
                      <a:lnTo>
                        <a:pt x="1243610" y="0"/>
                      </a:lnTo>
                      <a:close/>
                    </a:path>
                  </a:pathLst>
                </a:cu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endParaRPr>
                </a:p>
              </p:txBody>
            </p:sp>
            <p:sp>
              <p:nvSpPr>
                <p:cNvPr id="238" name="Forme libre 36">
                  <a:extLst>
                    <a:ext uri="{FF2B5EF4-FFF2-40B4-BE49-F238E27FC236}">
                      <a16:creationId xmlns:a16="http://schemas.microsoft.com/office/drawing/2014/main" id="{0D0DA2B8-5286-EC95-D52F-9675BE3C6D0E}"/>
                    </a:ext>
                  </a:extLst>
                </p:cNvPr>
                <p:cNvSpPr/>
                <p:nvPr/>
              </p:nvSpPr>
              <p:spPr>
                <a:xfrm>
                  <a:off x="245398" y="1589802"/>
                  <a:ext cx="1330147" cy="1254998"/>
                </a:xfrm>
                <a:custGeom>
                  <a:avLst/>
                  <a:gdLst>
                    <a:gd name="connsiteX0" fmla="*/ 1330147 w 1330147"/>
                    <a:gd name="connsiteY0" fmla="*/ 0 h 1254998"/>
                    <a:gd name="connsiteX1" fmla="*/ 1330147 w 1330147"/>
                    <a:gd name="connsiteY1" fmla="*/ 87852 h 1254998"/>
                    <a:gd name="connsiteX2" fmla="*/ 1248394 w 1330147"/>
                    <a:gd name="connsiteY2" fmla="*/ 91778 h 1254998"/>
                    <a:gd name="connsiteX3" fmla="*/ 91200 w 1330147"/>
                    <a:gd name="connsiteY3" fmla="*/ 1192291 h 1254998"/>
                    <a:gd name="connsiteX4" fmla="*/ 87871 w 1330147"/>
                    <a:gd name="connsiteY4" fmla="*/ 1254998 h 1254998"/>
                    <a:gd name="connsiteX5" fmla="*/ 0 w 1330147"/>
                    <a:gd name="connsiteY5" fmla="*/ 1254998 h 1254998"/>
                    <a:gd name="connsiteX6" fmla="*/ 3794 w 1330147"/>
                    <a:gd name="connsiteY6" fmla="*/ 1183308 h 1254998"/>
                    <a:gd name="connsiteX7" fmla="*/ 1239410 w 1330147"/>
                    <a:gd name="connsiteY7" fmla="*/ 4371 h 1254998"/>
                    <a:gd name="connsiteX8" fmla="*/ 1330147 w 1330147"/>
                    <a:gd name="connsiteY8" fmla="*/ 0 h 125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0147" h="1254998">
                      <a:moveTo>
                        <a:pt x="1330147" y="0"/>
                      </a:moveTo>
                      <a:lnTo>
                        <a:pt x="1330147" y="87852"/>
                      </a:lnTo>
                      <a:lnTo>
                        <a:pt x="1248394" y="91778"/>
                      </a:lnTo>
                      <a:cubicBezTo>
                        <a:pt x="638239" y="150707"/>
                        <a:pt x="153165" y="612021"/>
                        <a:pt x="91200" y="1192291"/>
                      </a:cubicBezTo>
                      <a:lnTo>
                        <a:pt x="87871" y="1254998"/>
                      </a:lnTo>
                      <a:lnTo>
                        <a:pt x="0" y="1254998"/>
                      </a:lnTo>
                      <a:lnTo>
                        <a:pt x="3794" y="1183308"/>
                      </a:lnTo>
                      <a:cubicBezTo>
                        <a:pt x="69958" y="561688"/>
                        <a:pt x="587905" y="67500"/>
                        <a:pt x="1239410" y="4371"/>
                      </a:cubicBezTo>
                      <a:lnTo>
                        <a:pt x="1330147" y="0"/>
                      </a:lnTo>
                      <a:close/>
                    </a:path>
                  </a:pathLst>
                </a:cu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endParaRPr>
                </a:p>
              </p:txBody>
            </p:sp>
            <p:sp>
              <p:nvSpPr>
                <p:cNvPr id="239" name="Forme libre 37">
                  <a:extLst>
                    <a:ext uri="{FF2B5EF4-FFF2-40B4-BE49-F238E27FC236}">
                      <a16:creationId xmlns:a16="http://schemas.microsoft.com/office/drawing/2014/main" id="{C560DCEB-EE68-56BA-2484-533C4ADF4B54}"/>
                    </a:ext>
                  </a:extLst>
                </p:cNvPr>
                <p:cNvSpPr/>
                <p:nvPr/>
              </p:nvSpPr>
              <p:spPr>
                <a:xfrm>
                  <a:off x="1677145" y="1589802"/>
                  <a:ext cx="1330147" cy="1254998"/>
                </a:xfrm>
                <a:custGeom>
                  <a:avLst/>
                  <a:gdLst>
                    <a:gd name="connsiteX0" fmla="*/ 0 w 1330147"/>
                    <a:gd name="connsiteY0" fmla="*/ 0 h 1254998"/>
                    <a:gd name="connsiteX1" fmla="*/ 90737 w 1330147"/>
                    <a:gd name="connsiteY1" fmla="*/ 4371 h 1254998"/>
                    <a:gd name="connsiteX2" fmla="*/ 1326353 w 1330147"/>
                    <a:gd name="connsiteY2" fmla="*/ 1183308 h 1254998"/>
                    <a:gd name="connsiteX3" fmla="*/ 1330147 w 1330147"/>
                    <a:gd name="connsiteY3" fmla="*/ 1254998 h 1254998"/>
                    <a:gd name="connsiteX4" fmla="*/ 1242277 w 1330147"/>
                    <a:gd name="connsiteY4" fmla="*/ 1254998 h 1254998"/>
                    <a:gd name="connsiteX5" fmla="*/ 1238947 w 1330147"/>
                    <a:gd name="connsiteY5" fmla="*/ 1192291 h 1254998"/>
                    <a:gd name="connsiteX6" fmla="*/ 81753 w 1330147"/>
                    <a:gd name="connsiteY6" fmla="*/ 91778 h 1254998"/>
                    <a:gd name="connsiteX7" fmla="*/ 0 w 1330147"/>
                    <a:gd name="connsiteY7" fmla="*/ 87852 h 1254998"/>
                    <a:gd name="connsiteX8" fmla="*/ 0 w 1330147"/>
                    <a:gd name="connsiteY8" fmla="*/ 0 h 125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0147" h="1254998">
                      <a:moveTo>
                        <a:pt x="0" y="0"/>
                      </a:moveTo>
                      <a:lnTo>
                        <a:pt x="90737" y="4371"/>
                      </a:lnTo>
                      <a:cubicBezTo>
                        <a:pt x="742243" y="67500"/>
                        <a:pt x="1260189" y="561688"/>
                        <a:pt x="1326353" y="1183308"/>
                      </a:cubicBezTo>
                      <a:lnTo>
                        <a:pt x="1330147" y="1254998"/>
                      </a:lnTo>
                      <a:lnTo>
                        <a:pt x="1242277" y="1254998"/>
                      </a:lnTo>
                      <a:lnTo>
                        <a:pt x="1238947" y="1192291"/>
                      </a:lnTo>
                      <a:cubicBezTo>
                        <a:pt x="1176982" y="612021"/>
                        <a:pt x="691909" y="150707"/>
                        <a:pt x="81753" y="91778"/>
                      </a:cubicBezTo>
                      <a:lnTo>
                        <a:pt x="0" y="87852"/>
                      </a:lnTo>
                      <a:lnTo>
                        <a:pt x="0" y="0"/>
                      </a:lnTo>
                      <a:close/>
                    </a:path>
                  </a:pathLst>
                </a:cu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endParaRPr>
                </a:p>
              </p:txBody>
            </p:sp>
          </p:grpSp>
          <p:grpSp>
            <p:nvGrpSpPr>
              <p:cNvPr id="193" name="Groupe 4">
                <a:extLst>
                  <a:ext uri="{FF2B5EF4-FFF2-40B4-BE49-F238E27FC236}">
                    <a16:creationId xmlns:a16="http://schemas.microsoft.com/office/drawing/2014/main" id="{2FA2E77A-CCA1-8B91-A324-881B4156EE54}"/>
                  </a:ext>
                </a:extLst>
              </p:cNvPr>
              <p:cNvGrpSpPr/>
              <p:nvPr/>
            </p:nvGrpSpPr>
            <p:grpSpPr>
              <a:xfrm>
                <a:off x="7482246" y="3504759"/>
                <a:ext cx="1513276" cy="696125"/>
                <a:chOff x="7662675" y="3712203"/>
                <a:chExt cx="1513276" cy="696125"/>
              </a:xfrm>
            </p:grpSpPr>
            <p:cxnSp>
              <p:nvCxnSpPr>
                <p:cNvPr id="227" name="Connecteur droit 23">
                  <a:extLst>
                    <a:ext uri="{FF2B5EF4-FFF2-40B4-BE49-F238E27FC236}">
                      <a16:creationId xmlns:a16="http://schemas.microsoft.com/office/drawing/2014/main" id="{42B3DA97-56EC-927E-3678-1409DD40B15B}"/>
                    </a:ext>
                  </a:extLst>
                </p:cNvPr>
                <p:cNvCxnSpPr/>
                <p:nvPr/>
              </p:nvCxnSpPr>
              <p:spPr>
                <a:xfrm rot="5400000">
                  <a:off x="8159797" y="3730586"/>
                  <a:ext cx="0" cy="660960"/>
                </a:xfrm>
                <a:prstGeom prst="line">
                  <a:avLst/>
                </a:prstGeom>
                <a:ln w="50800">
                  <a:solidFill>
                    <a:srgbClr val="E8E8E8"/>
                  </a:solidFill>
                </a:ln>
              </p:spPr>
              <p:style>
                <a:lnRef idx="1">
                  <a:schemeClr val="accent1"/>
                </a:lnRef>
                <a:fillRef idx="0">
                  <a:schemeClr val="accent1"/>
                </a:fillRef>
                <a:effectRef idx="0">
                  <a:schemeClr val="accent1"/>
                </a:effectRef>
                <a:fontRef idx="minor">
                  <a:schemeClr val="tx1"/>
                </a:fontRef>
              </p:style>
            </p:cxnSp>
            <p:grpSp>
              <p:nvGrpSpPr>
                <p:cNvPr id="228" name="Groupe 34">
                  <a:extLst>
                    <a:ext uri="{FF2B5EF4-FFF2-40B4-BE49-F238E27FC236}">
                      <a16:creationId xmlns:a16="http://schemas.microsoft.com/office/drawing/2014/main" id="{8EB8E38F-A851-204D-DCA2-D422E5905812}"/>
                    </a:ext>
                  </a:extLst>
                </p:cNvPr>
                <p:cNvGrpSpPr/>
                <p:nvPr/>
              </p:nvGrpSpPr>
              <p:grpSpPr>
                <a:xfrm>
                  <a:off x="7662675" y="3956413"/>
                  <a:ext cx="189304" cy="192812"/>
                  <a:chOff x="7341145" y="3624805"/>
                  <a:chExt cx="192781" cy="192812"/>
                </a:xfrm>
              </p:grpSpPr>
              <p:sp>
                <p:nvSpPr>
                  <p:cNvPr id="233" name="Ellipse 59">
                    <a:extLst>
                      <a:ext uri="{FF2B5EF4-FFF2-40B4-BE49-F238E27FC236}">
                        <a16:creationId xmlns:a16="http://schemas.microsoft.com/office/drawing/2014/main" id="{44738ED6-2708-D4DD-F3C5-5BF562497A69}"/>
                      </a:ext>
                    </a:extLst>
                  </p:cNvPr>
                  <p:cNvSpPr/>
                  <p:nvPr/>
                </p:nvSpPr>
                <p:spPr>
                  <a:xfrm rot="16588566">
                    <a:off x="7341130" y="3624820"/>
                    <a:ext cx="192812" cy="192781"/>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34" name="Ellipse 60">
                    <a:extLst>
                      <a:ext uri="{FF2B5EF4-FFF2-40B4-BE49-F238E27FC236}">
                        <a16:creationId xmlns:a16="http://schemas.microsoft.com/office/drawing/2014/main" id="{142204DB-BC5F-5742-E2A9-26279B7CE329}"/>
                      </a:ext>
                    </a:extLst>
                  </p:cNvPr>
                  <p:cNvSpPr/>
                  <p:nvPr/>
                </p:nvSpPr>
                <p:spPr>
                  <a:xfrm>
                    <a:off x="7403231" y="3696120"/>
                    <a:ext cx="68610" cy="6507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grpSp>
              <p:nvGrpSpPr>
                <p:cNvPr id="229" name="Groupe 36">
                  <a:extLst>
                    <a:ext uri="{FF2B5EF4-FFF2-40B4-BE49-F238E27FC236}">
                      <a16:creationId xmlns:a16="http://schemas.microsoft.com/office/drawing/2014/main" id="{395644FD-C487-484C-A14E-5574D07A8414}"/>
                    </a:ext>
                  </a:extLst>
                </p:cNvPr>
                <p:cNvGrpSpPr/>
                <p:nvPr/>
              </p:nvGrpSpPr>
              <p:grpSpPr>
                <a:xfrm>
                  <a:off x="8490277" y="3712203"/>
                  <a:ext cx="685674" cy="696125"/>
                  <a:chOff x="8140023" y="3494373"/>
                  <a:chExt cx="434399" cy="423862"/>
                </a:xfrm>
              </p:grpSpPr>
              <p:sp>
                <p:nvSpPr>
                  <p:cNvPr id="230" name="Ellipse 45">
                    <a:extLst>
                      <a:ext uri="{FF2B5EF4-FFF2-40B4-BE49-F238E27FC236}">
                        <a16:creationId xmlns:a16="http://schemas.microsoft.com/office/drawing/2014/main" id="{890816D2-AFAB-B07F-E8DE-6AE02A66E62D}"/>
                      </a:ext>
                    </a:extLst>
                  </p:cNvPr>
                  <p:cNvSpPr/>
                  <p:nvPr/>
                </p:nvSpPr>
                <p:spPr>
                  <a:xfrm>
                    <a:off x="8140023" y="3494373"/>
                    <a:ext cx="434399" cy="423862"/>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31" name="Ellipse 46">
                    <a:extLst>
                      <a:ext uri="{FF2B5EF4-FFF2-40B4-BE49-F238E27FC236}">
                        <a16:creationId xmlns:a16="http://schemas.microsoft.com/office/drawing/2014/main" id="{8D558D70-E884-07C0-A181-28AFBA576AF1}"/>
                      </a:ext>
                    </a:extLst>
                  </p:cNvPr>
                  <p:cNvSpPr/>
                  <p:nvPr/>
                </p:nvSpPr>
                <p:spPr>
                  <a:xfrm rot="16588566">
                    <a:off x="8188619" y="3535944"/>
                    <a:ext cx="334456" cy="345482"/>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grpSp>
          <p:grpSp>
            <p:nvGrpSpPr>
              <p:cNvPr id="194" name="Groupe 5">
                <a:extLst>
                  <a:ext uri="{FF2B5EF4-FFF2-40B4-BE49-F238E27FC236}">
                    <a16:creationId xmlns:a16="http://schemas.microsoft.com/office/drawing/2014/main" id="{D19619E7-C0AC-D919-2377-1871A08231DA}"/>
                  </a:ext>
                </a:extLst>
              </p:cNvPr>
              <p:cNvGrpSpPr/>
              <p:nvPr/>
            </p:nvGrpSpPr>
            <p:grpSpPr>
              <a:xfrm>
                <a:off x="3462639" y="3491810"/>
                <a:ext cx="1512143" cy="696073"/>
                <a:chOff x="3722615" y="3436990"/>
                <a:chExt cx="1512143" cy="696073"/>
              </a:xfrm>
            </p:grpSpPr>
            <p:cxnSp>
              <p:nvCxnSpPr>
                <p:cNvPr id="219" name="Connecteur droit 21">
                  <a:extLst>
                    <a:ext uri="{FF2B5EF4-FFF2-40B4-BE49-F238E27FC236}">
                      <a16:creationId xmlns:a16="http://schemas.microsoft.com/office/drawing/2014/main" id="{B8598686-AD94-D4E6-E8B9-CE6CA9595CE9}"/>
                    </a:ext>
                  </a:extLst>
                </p:cNvPr>
                <p:cNvCxnSpPr/>
                <p:nvPr/>
              </p:nvCxnSpPr>
              <p:spPr>
                <a:xfrm rot="5400000">
                  <a:off x="4738455" y="3460911"/>
                  <a:ext cx="0" cy="660960"/>
                </a:xfrm>
                <a:prstGeom prst="line">
                  <a:avLst/>
                </a:prstGeom>
                <a:ln w="50800">
                  <a:solidFill>
                    <a:srgbClr val="E8E8E8"/>
                  </a:solidFill>
                </a:ln>
              </p:spPr>
              <p:style>
                <a:lnRef idx="1">
                  <a:schemeClr val="accent1"/>
                </a:lnRef>
                <a:fillRef idx="0">
                  <a:schemeClr val="accent1"/>
                </a:fillRef>
                <a:effectRef idx="0">
                  <a:schemeClr val="accent1"/>
                </a:effectRef>
                <a:fontRef idx="minor">
                  <a:schemeClr val="tx1"/>
                </a:fontRef>
              </p:style>
            </p:cxnSp>
            <p:grpSp>
              <p:nvGrpSpPr>
                <p:cNvPr id="220" name="Groupe 33">
                  <a:extLst>
                    <a:ext uri="{FF2B5EF4-FFF2-40B4-BE49-F238E27FC236}">
                      <a16:creationId xmlns:a16="http://schemas.microsoft.com/office/drawing/2014/main" id="{5492ED9A-5A60-89DF-2279-544D3E7566D9}"/>
                    </a:ext>
                  </a:extLst>
                </p:cNvPr>
                <p:cNvGrpSpPr/>
                <p:nvPr/>
              </p:nvGrpSpPr>
              <p:grpSpPr>
                <a:xfrm>
                  <a:off x="5045454" y="3688622"/>
                  <a:ext cx="189304" cy="192812"/>
                  <a:chOff x="4675853" y="3357014"/>
                  <a:chExt cx="192781" cy="192812"/>
                </a:xfrm>
              </p:grpSpPr>
              <p:sp>
                <p:nvSpPr>
                  <p:cNvPr id="225" name="Ellipse 61">
                    <a:extLst>
                      <a:ext uri="{FF2B5EF4-FFF2-40B4-BE49-F238E27FC236}">
                        <a16:creationId xmlns:a16="http://schemas.microsoft.com/office/drawing/2014/main" id="{2115A737-BE98-16A7-158F-D6EB7D3EA549}"/>
                      </a:ext>
                    </a:extLst>
                  </p:cNvPr>
                  <p:cNvSpPr/>
                  <p:nvPr/>
                </p:nvSpPr>
                <p:spPr>
                  <a:xfrm rot="16588566">
                    <a:off x="4675838" y="3357029"/>
                    <a:ext cx="192812" cy="192781"/>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26" name="Ellipse 62">
                    <a:extLst>
                      <a:ext uri="{FF2B5EF4-FFF2-40B4-BE49-F238E27FC236}">
                        <a16:creationId xmlns:a16="http://schemas.microsoft.com/office/drawing/2014/main" id="{DAE53AE6-F590-65CF-91C4-C0367033DE15}"/>
                      </a:ext>
                    </a:extLst>
                  </p:cNvPr>
                  <p:cNvSpPr/>
                  <p:nvPr/>
                </p:nvSpPr>
                <p:spPr>
                  <a:xfrm>
                    <a:off x="4741687" y="3423032"/>
                    <a:ext cx="68610" cy="65077"/>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grpSp>
              <p:nvGrpSpPr>
                <p:cNvPr id="221" name="Groupe 37">
                  <a:extLst>
                    <a:ext uri="{FF2B5EF4-FFF2-40B4-BE49-F238E27FC236}">
                      <a16:creationId xmlns:a16="http://schemas.microsoft.com/office/drawing/2014/main" id="{AE9EB0FB-7154-03E7-2BF3-94E041B057E8}"/>
                    </a:ext>
                  </a:extLst>
                </p:cNvPr>
                <p:cNvGrpSpPr/>
                <p:nvPr/>
              </p:nvGrpSpPr>
              <p:grpSpPr>
                <a:xfrm>
                  <a:off x="3722615" y="3436990"/>
                  <a:ext cx="685668" cy="696073"/>
                  <a:chOff x="3617577" y="3242296"/>
                  <a:chExt cx="434399" cy="423862"/>
                </a:xfrm>
              </p:grpSpPr>
              <p:sp>
                <p:nvSpPr>
                  <p:cNvPr id="222" name="Ellipse 42">
                    <a:extLst>
                      <a:ext uri="{FF2B5EF4-FFF2-40B4-BE49-F238E27FC236}">
                        <a16:creationId xmlns:a16="http://schemas.microsoft.com/office/drawing/2014/main" id="{37D7F4E1-AF30-EEEC-BF5E-29A9E54CC9D5}"/>
                      </a:ext>
                    </a:extLst>
                  </p:cNvPr>
                  <p:cNvSpPr/>
                  <p:nvPr/>
                </p:nvSpPr>
                <p:spPr>
                  <a:xfrm>
                    <a:off x="3617577" y="3242296"/>
                    <a:ext cx="434399" cy="423862"/>
                  </a:xfrm>
                  <a:prstGeom prst="ellipse">
                    <a:avLst/>
                  </a:prstGeom>
                  <a:solidFill>
                    <a:srgbClr val="3478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23" name="Ellipse 43">
                    <a:extLst>
                      <a:ext uri="{FF2B5EF4-FFF2-40B4-BE49-F238E27FC236}">
                        <a16:creationId xmlns:a16="http://schemas.microsoft.com/office/drawing/2014/main" id="{1727EA10-9AA1-694A-F902-D41FEECAB824}"/>
                      </a:ext>
                    </a:extLst>
                  </p:cNvPr>
                  <p:cNvSpPr/>
                  <p:nvPr/>
                </p:nvSpPr>
                <p:spPr>
                  <a:xfrm rot="16588566">
                    <a:off x="3666173" y="3283866"/>
                    <a:ext cx="334456" cy="345482"/>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grpSp>
          <p:grpSp>
            <p:nvGrpSpPr>
              <p:cNvPr id="195" name="Groupe 3">
                <a:extLst>
                  <a:ext uri="{FF2B5EF4-FFF2-40B4-BE49-F238E27FC236}">
                    <a16:creationId xmlns:a16="http://schemas.microsoft.com/office/drawing/2014/main" id="{D8CE0559-B298-505B-4262-777BBBB4D7E2}"/>
                  </a:ext>
                </a:extLst>
              </p:cNvPr>
              <p:cNvGrpSpPr/>
              <p:nvPr/>
            </p:nvGrpSpPr>
            <p:grpSpPr>
              <a:xfrm>
                <a:off x="4809949" y="4521381"/>
                <a:ext cx="2837685" cy="1536488"/>
                <a:chOff x="4952440" y="4593518"/>
                <a:chExt cx="2837685" cy="1536488"/>
              </a:xfrm>
            </p:grpSpPr>
            <p:grpSp>
              <p:nvGrpSpPr>
                <p:cNvPr id="212" name="Groupe 32">
                  <a:extLst>
                    <a:ext uri="{FF2B5EF4-FFF2-40B4-BE49-F238E27FC236}">
                      <a16:creationId xmlns:a16="http://schemas.microsoft.com/office/drawing/2014/main" id="{3F558F69-0D50-242A-42A6-9BD35E58D9CA}"/>
                    </a:ext>
                  </a:extLst>
                </p:cNvPr>
                <p:cNvGrpSpPr/>
                <p:nvPr/>
              </p:nvGrpSpPr>
              <p:grpSpPr>
                <a:xfrm>
                  <a:off x="5200609" y="4593518"/>
                  <a:ext cx="2341334" cy="718753"/>
                  <a:chOff x="4833868" y="4261910"/>
                  <a:chExt cx="2384343" cy="718753"/>
                </a:xfrm>
              </p:grpSpPr>
              <p:sp>
                <p:nvSpPr>
                  <p:cNvPr id="217" name="Ellipse 63">
                    <a:extLst>
                      <a:ext uri="{FF2B5EF4-FFF2-40B4-BE49-F238E27FC236}">
                        <a16:creationId xmlns:a16="http://schemas.microsoft.com/office/drawing/2014/main" id="{C4E730B5-1BBF-0E23-CECC-E5798BC1AC1E}"/>
                      </a:ext>
                    </a:extLst>
                  </p:cNvPr>
                  <p:cNvSpPr/>
                  <p:nvPr/>
                </p:nvSpPr>
                <p:spPr>
                  <a:xfrm rot="16588566">
                    <a:off x="5917450" y="4787866"/>
                    <a:ext cx="192812" cy="192781"/>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49" name="Ellipse 63">
                    <a:extLst>
                      <a:ext uri="{FF2B5EF4-FFF2-40B4-BE49-F238E27FC236}">
                        <a16:creationId xmlns:a16="http://schemas.microsoft.com/office/drawing/2014/main" id="{76DA7FC9-40FE-A74A-CE1F-EC2ABC1D3049}"/>
                      </a:ext>
                    </a:extLst>
                  </p:cNvPr>
                  <p:cNvSpPr/>
                  <p:nvPr/>
                </p:nvSpPr>
                <p:spPr>
                  <a:xfrm rot="16588566">
                    <a:off x="7025415" y="4265101"/>
                    <a:ext cx="192812" cy="192781"/>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50" name="Ellipse 64">
                    <a:extLst>
                      <a:ext uri="{FF2B5EF4-FFF2-40B4-BE49-F238E27FC236}">
                        <a16:creationId xmlns:a16="http://schemas.microsoft.com/office/drawing/2014/main" id="{86D4B252-F6E9-1282-6F11-E9C681667303}"/>
                      </a:ext>
                    </a:extLst>
                  </p:cNvPr>
                  <p:cNvSpPr/>
                  <p:nvPr/>
                </p:nvSpPr>
                <p:spPr>
                  <a:xfrm>
                    <a:off x="7089894" y="4333792"/>
                    <a:ext cx="68610" cy="65077"/>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55" name="Ellipse 63">
                    <a:extLst>
                      <a:ext uri="{FF2B5EF4-FFF2-40B4-BE49-F238E27FC236}">
                        <a16:creationId xmlns:a16="http://schemas.microsoft.com/office/drawing/2014/main" id="{945424DB-B0F8-A7B2-9A64-EDD26CD0133C}"/>
                      </a:ext>
                    </a:extLst>
                  </p:cNvPr>
                  <p:cNvSpPr/>
                  <p:nvPr/>
                </p:nvSpPr>
                <p:spPr>
                  <a:xfrm rot="16588566">
                    <a:off x="4833853" y="4261925"/>
                    <a:ext cx="192812" cy="192781"/>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048" name="Ellipse 64">
                    <a:extLst>
                      <a:ext uri="{FF2B5EF4-FFF2-40B4-BE49-F238E27FC236}">
                        <a16:creationId xmlns:a16="http://schemas.microsoft.com/office/drawing/2014/main" id="{4D457D38-D69F-2B86-767A-8F5BA5D4F748}"/>
                      </a:ext>
                    </a:extLst>
                  </p:cNvPr>
                  <p:cNvSpPr/>
                  <p:nvPr/>
                </p:nvSpPr>
                <p:spPr>
                  <a:xfrm>
                    <a:off x="4898370" y="4330616"/>
                    <a:ext cx="68611" cy="65077"/>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grpSp>
              <p:nvGrpSpPr>
                <p:cNvPr id="213" name="Groupe 38">
                  <a:extLst>
                    <a:ext uri="{FF2B5EF4-FFF2-40B4-BE49-F238E27FC236}">
                      <a16:creationId xmlns:a16="http://schemas.microsoft.com/office/drawing/2014/main" id="{53A733E8-5FC4-3991-BCE1-8E2737FE6B73}"/>
                    </a:ext>
                  </a:extLst>
                </p:cNvPr>
                <p:cNvGrpSpPr/>
                <p:nvPr/>
              </p:nvGrpSpPr>
              <p:grpSpPr>
                <a:xfrm>
                  <a:off x="4952440" y="5430706"/>
                  <a:ext cx="2837685" cy="699300"/>
                  <a:chOff x="5127638" y="5261257"/>
                  <a:chExt cx="1797796" cy="425801"/>
                </a:xfrm>
              </p:grpSpPr>
              <p:sp>
                <p:nvSpPr>
                  <p:cNvPr id="251" name="Ellipse 39">
                    <a:extLst>
                      <a:ext uri="{FF2B5EF4-FFF2-40B4-BE49-F238E27FC236}">
                        <a16:creationId xmlns:a16="http://schemas.microsoft.com/office/drawing/2014/main" id="{A7013428-7258-51FD-5748-529B645ECCDD}"/>
                      </a:ext>
                    </a:extLst>
                  </p:cNvPr>
                  <p:cNvSpPr/>
                  <p:nvPr/>
                </p:nvSpPr>
                <p:spPr>
                  <a:xfrm>
                    <a:off x="6491035" y="5263196"/>
                    <a:ext cx="434399" cy="42386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52" name="Ellipse 40">
                    <a:extLst>
                      <a:ext uri="{FF2B5EF4-FFF2-40B4-BE49-F238E27FC236}">
                        <a16:creationId xmlns:a16="http://schemas.microsoft.com/office/drawing/2014/main" id="{705ABB6C-3E3A-43E5-4259-5547EA845CC5}"/>
                      </a:ext>
                    </a:extLst>
                  </p:cNvPr>
                  <p:cNvSpPr/>
                  <p:nvPr/>
                </p:nvSpPr>
                <p:spPr>
                  <a:xfrm rot="16588566">
                    <a:off x="6539632" y="5304769"/>
                    <a:ext cx="334456" cy="345482"/>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049" name="Ellipse 39">
                    <a:extLst>
                      <a:ext uri="{FF2B5EF4-FFF2-40B4-BE49-F238E27FC236}">
                        <a16:creationId xmlns:a16="http://schemas.microsoft.com/office/drawing/2014/main" id="{2BEF0DCD-023D-3B8B-5C93-753CC96DA4C9}"/>
                      </a:ext>
                    </a:extLst>
                  </p:cNvPr>
                  <p:cNvSpPr/>
                  <p:nvPr/>
                </p:nvSpPr>
                <p:spPr>
                  <a:xfrm>
                    <a:off x="5127638" y="5261257"/>
                    <a:ext cx="434399" cy="42386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051" name="Ellipse 40">
                    <a:extLst>
                      <a:ext uri="{FF2B5EF4-FFF2-40B4-BE49-F238E27FC236}">
                        <a16:creationId xmlns:a16="http://schemas.microsoft.com/office/drawing/2014/main" id="{249994E5-9742-A015-EA6E-DD4526654D0E}"/>
                      </a:ext>
                    </a:extLst>
                  </p:cNvPr>
                  <p:cNvSpPr/>
                  <p:nvPr/>
                </p:nvSpPr>
                <p:spPr>
                  <a:xfrm rot="16588566">
                    <a:off x="5176235" y="5302855"/>
                    <a:ext cx="334456" cy="345482"/>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cxnSp>
              <p:nvCxnSpPr>
                <p:cNvPr id="248" name="Connecteur droit 22">
                  <a:extLst>
                    <a:ext uri="{FF2B5EF4-FFF2-40B4-BE49-F238E27FC236}">
                      <a16:creationId xmlns:a16="http://schemas.microsoft.com/office/drawing/2014/main" id="{7F6B95D0-5A83-A909-8628-536FA5D78E42}"/>
                    </a:ext>
                  </a:extLst>
                </p:cNvPr>
                <p:cNvCxnSpPr/>
                <p:nvPr/>
              </p:nvCxnSpPr>
              <p:spPr>
                <a:xfrm>
                  <a:off x="7450959" y="4760834"/>
                  <a:ext cx="0" cy="673100"/>
                </a:xfrm>
                <a:prstGeom prst="line">
                  <a:avLst/>
                </a:prstGeom>
                <a:ln w="50800">
                  <a:solidFill>
                    <a:srgbClr val="E8E8E8"/>
                  </a:solidFill>
                </a:ln>
              </p:spPr>
              <p:style>
                <a:lnRef idx="1">
                  <a:schemeClr val="accent1"/>
                </a:lnRef>
                <a:fillRef idx="0">
                  <a:schemeClr val="accent1"/>
                </a:fillRef>
                <a:effectRef idx="0">
                  <a:schemeClr val="accent1"/>
                </a:effectRef>
                <a:fontRef idx="minor">
                  <a:schemeClr val="tx1"/>
                </a:fontRef>
              </p:style>
            </p:cxnSp>
            <p:cxnSp>
              <p:nvCxnSpPr>
                <p:cNvPr id="2052" name="Connecteur droit 22">
                  <a:extLst>
                    <a:ext uri="{FF2B5EF4-FFF2-40B4-BE49-F238E27FC236}">
                      <a16:creationId xmlns:a16="http://schemas.microsoft.com/office/drawing/2014/main" id="{42E75513-E66F-11DD-2EB8-94BA7807B44B}"/>
                    </a:ext>
                  </a:extLst>
                </p:cNvPr>
                <p:cNvCxnSpPr/>
                <p:nvPr/>
              </p:nvCxnSpPr>
              <p:spPr>
                <a:xfrm>
                  <a:off x="5298937" y="4757658"/>
                  <a:ext cx="0" cy="673100"/>
                </a:xfrm>
                <a:prstGeom prst="line">
                  <a:avLst/>
                </a:prstGeom>
                <a:ln w="50800">
                  <a:solidFill>
                    <a:srgbClr val="E8E8E8"/>
                  </a:solidFill>
                </a:ln>
              </p:spPr>
              <p:style>
                <a:lnRef idx="1">
                  <a:schemeClr val="accent1"/>
                </a:lnRef>
                <a:fillRef idx="0">
                  <a:schemeClr val="accent1"/>
                </a:fillRef>
                <a:effectRef idx="0">
                  <a:schemeClr val="accent1"/>
                </a:effectRef>
                <a:fontRef idx="minor">
                  <a:schemeClr val="tx1"/>
                </a:fontRef>
              </p:style>
            </p:cxnSp>
          </p:grpSp>
          <p:sp>
            <p:nvSpPr>
              <p:cNvPr id="196" name="ZoneTexte 67">
                <a:extLst>
                  <a:ext uri="{FF2B5EF4-FFF2-40B4-BE49-F238E27FC236}">
                    <a16:creationId xmlns:a16="http://schemas.microsoft.com/office/drawing/2014/main" id="{A86AC6CE-E13F-9284-1EB1-083E550943BB}"/>
                  </a:ext>
                </a:extLst>
              </p:cNvPr>
              <p:cNvSpPr txBox="1"/>
              <p:nvPr/>
            </p:nvSpPr>
            <p:spPr>
              <a:xfrm>
                <a:off x="4410592" y="350880"/>
                <a:ext cx="3653225" cy="677108"/>
              </a:xfrm>
              <a:prstGeom prst="rect">
                <a:avLst/>
              </a:prstGeom>
              <a:noFill/>
            </p:spPr>
            <p:txBody>
              <a:bodyPr wrap="square" lIns="91440" tIns="45720" rIns="91440" bIns="45720" rtlCol="0" anchor="t">
                <a:spAutoFit/>
              </a:bodyPr>
              <a:lstStyle/>
              <a:p>
                <a:pPr algn="ctr"/>
                <a:r>
                  <a:rPr lang="fr-FR" sz="2000" b="1">
                    <a:solidFill>
                      <a:srgbClr val="58B14F"/>
                    </a:solidFill>
                    <a:latin typeface="Gill Sans MT"/>
                  </a:rPr>
                  <a:t>Chiffre d’affaires  </a:t>
                </a:r>
                <a:endParaRPr lang="fr-FR" sz="2000" b="1">
                  <a:solidFill>
                    <a:srgbClr val="58B14F"/>
                  </a:solidFill>
                  <a:latin typeface="Gill Sans MT" panose="020B0502020104020203" pitchFamily="34" charset="77"/>
                </a:endParaRPr>
              </a:p>
              <a:p>
                <a:pPr algn="ctr"/>
                <a:r>
                  <a:rPr lang="fr-FR">
                    <a:solidFill>
                      <a:schemeClr val="accent5">
                        <a:lumMod val="50000"/>
                      </a:schemeClr>
                    </a:solidFill>
                    <a:latin typeface="Gill Sans MT"/>
                  </a:rPr>
                  <a:t>114,6 MMAD en 2022</a:t>
                </a:r>
                <a:endParaRPr lang="en-US">
                  <a:solidFill>
                    <a:schemeClr val="accent5">
                      <a:lumMod val="50000"/>
                    </a:schemeClr>
                  </a:solidFill>
                  <a:latin typeface="Gill Sans MT"/>
                </a:endParaRPr>
              </a:p>
            </p:txBody>
          </p:sp>
          <p:sp>
            <p:nvSpPr>
              <p:cNvPr id="197" name="ZoneTexte 69">
                <a:extLst>
                  <a:ext uri="{FF2B5EF4-FFF2-40B4-BE49-F238E27FC236}">
                    <a16:creationId xmlns:a16="http://schemas.microsoft.com/office/drawing/2014/main" id="{7F56F92C-BEE0-537D-2389-F284BD70C14A}"/>
                  </a:ext>
                </a:extLst>
              </p:cNvPr>
              <p:cNvSpPr txBox="1"/>
              <p:nvPr/>
            </p:nvSpPr>
            <p:spPr>
              <a:xfrm>
                <a:off x="62729" y="3326530"/>
                <a:ext cx="3390900" cy="677108"/>
              </a:xfrm>
              <a:prstGeom prst="rect">
                <a:avLst/>
              </a:prstGeom>
              <a:noFill/>
            </p:spPr>
            <p:txBody>
              <a:bodyPr wrap="square" rtlCol="0">
                <a:spAutoFit/>
              </a:bodyPr>
              <a:lstStyle/>
              <a:p>
                <a:pPr algn="r"/>
                <a:r>
                  <a:rPr lang="fr-FR" sz="2000" b="1">
                    <a:solidFill>
                      <a:srgbClr val="58B14F"/>
                    </a:solidFill>
                    <a:latin typeface="Gill Sans MT" panose="020B0502020104020203" pitchFamily="34" charset="77"/>
                  </a:rPr>
                  <a:t>1er exportateur mondial</a:t>
                </a:r>
              </a:p>
              <a:p>
                <a:pPr algn="r"/>
                <a:r>
                  <a:rPr lang="fr-FR">
                    <a:solidFill>
                      <a:schemeClr val="accent5">
                        <a:lumMod val="50000"/>
                      </a:schemeClr>
                    </a:solidFill>
                    <a:latin typeface="Gill Sans MT" panose="020B0502020104020203" pitchFamily="34" charset="77"/>
                  </a:rPr>
                  <a:t>D’engrais phosphatés et dérivés </a:t>
                </a:r>
              </a:p>
            </p:txBody>
          </p:sp>
          <p:sp>
            <p:nvSpPr>
              <p:cNvPr id="198" name="ZoneTexte 70">
                <a:extLst>
                  <a:ext uri="{FF2B5EF4-FFF2-40B4-BE49-F238E27FC236}">
                    <a16:creationId xmlns:a16="http://schemas.microsoft.com/office/drawing/2014/main" id="{C88098B8-50D3-527B-383D-AA35E2D91231}"/>
                  </a:ext>
                </a:extLst>
              </p:cNvPr>
              <p:cNvSpPr txBox="1"/>
              <p:nvPr/>
            </p:nvSpPr>
            <p:spPr>
              <a:xfrm>
                <a:off x="7670650" y="5294867"/>
                <a:ext cx="3390900" cy="1231106"/>
              </a:xfrm>
              <a:prstGeom prst="rect">
                <a:avLst/>
              </a:prstGeom>
              <a:noFill/>
            </p:spPr>
            <p:txBody>
              <a:bodyPr wrap="square" rtlCol="0">
                <a:spAutoFit/>
              </a:bodyPr>
              <a:lstStyle/>
              <a:p>
                <a:r>
                  <a:rPr lang="fr-FR" sz="2000" b="1">
                    <a:solidFill>
                      <a:srgbClr val="58B14F"/>
                    </a:solidFill>
                    <a:latin typeface="Gill Sans MT" panose="020B0502020104020203" pitchFamily="34" charset="77"/>
                  </a:rPr>
                  <a:t>Production acide &amp; roche</a:t>
                </a:r>
              </a:p>
              <a:p>
                <a:r>
                  <a:rPr lang="fr-FR">
                    <a:solidFill>
                      <a:schemeClr val="accent5">
                        <a:lumMod val="50000"/>
                      </a:schemeClr>
                    </a:solidFill>
                    <a:latin typeface="Gill Sans MT" panose="020B0502020104020203" pitchFamily="34" charset="77"/>
                  </a:rPr>
                  <a:t>Plus de 7 Mt d’acide phosphorique et 40 Mt de roche par ans</a:t>
                </a:r>
              </a:p>
              <a:p>
                <a:endParaRPr lang="fr-FR">
                  <a:solidFill>
                    <a:schemeClr val="accent5">
                      <a:lumMod val="50000"/>
                    </a:schemeClr>
                  </a:solidFill>
                  <a:latin typeface="Gill Sans MT" panose="020B0502020104020203" pitchFamily="34" charset="77"/>
                </a:endParaRPr>
              </a:p>
            </p:txBody>
          </p:sp>
          <p:sp>
            <p:nvSpPr>
              <p:cNvPr id="199" name="ZoneTexte 13">
                <a:extLst>
                  <a:ext uri="{FF2B5EF4-FFF2-40B4-BE49-F238E27FC236}">
                    <a16:creationId xmlns:a16="http://schemas.microsoft.com/office/drawing/2014/main" id="{067BC2A6-C9DA-2A65-3058-5C021099ACE8}"/>
                  </a:ext>
                </a:extLst>
              </p:cNvPr>
              <p:cNvSpPr txBox="1"/>
              <p:nvPr/>
            </p:nvSpPr>
            <p:spPr>
              <a:xfrm>
                <a:off x="4850125" y="3247445"/>
                <a:ext cx="2711605" cy="461665"/>
              </a:xfrm>
              <a:prstGeom prst="rect">
                <a:avLst/>
              </a:prstGeom>
              <a:noFill/>
            </p:spPr>
            <p:txBody>
              <a:bodyPr wrap="square" rtlCol="0">
                <a:spAutoFit/>
              </a:bodyPr>
              <a:lstStyle/>
              <a:p>
                <a:pPr algn="ctr"/>
                <a:endParaRPr lang="en-US" sz="2400">
                  <a:solidFill>
                    <a:schemeClr val="accent5">
                      <a:lumMod val="50000"/>
                    </a:schemeClr>
                  </a:solidFill>
                  <a:latin typeface="Gill Sans MT" panose="020B0502020104020203" pitchFamily="34" charset="77"/>
                </a:endParaRPr>
              </a:p>
            </p:txBody>
          </p:sp>
          <p:grpSp>
            <p:nvGrpSpPr>
              <p:cNvPr id="202" name="Groupe 2">
                <a:extLst>
                  <a:ext uri="{FF2B5EF4-FFF2-40B4-BE49-F238E27FC236}">
                    <a16:creationId xmlns:a16="http://schemas.microsoft.com/office/drawing/2014/main" id="{C9604693-E4B8-8BEF-4789-BFB532CE6C86}"/>
                  </a:ext>
                </a:extLst>
              </p:cNvPr>
              <p:cNvGrpSpPr/>
              <p:nvPr/>
            </p:nvGrpSpPr>
            <p:grpSpPr>
              <a:xfrm>
                <a:off x="5914231" y="1183011"/>
                <a:ext cx="685674" cy="1493328"/>
                <a:chOff x="6194733" y="1259065"/>
                <a:chExt cx="685674" cy="1493328"/>
              </a:xfrm>
            </p:grpSpPr>
            <p:cxnSp>
              <p:nvCxnSpPr>
                <p:cNvPr id="204" name="Connecteur droit 24">
                  <a:extLst>
                    <a:ext uri="{FF2B5EF4-FFF2-40B4-BE49-F238E27FC236}">
                      <a16:creationId xmlns:a16="http://schemas.microsoft.com/office/drawing/2014/main" id="{5DD15E8E-A9F4-381C-1690-79CC50DCFFA8}"/>
                    </a:ext>
                  </a:extLst>
                </p:cNvPr>
                <p:cNvCxnSpPr/>
                <p:nvPr/>
              </p:nvCxnSpPr>
              <p:spPr>
                <a:xfrm>
                  <a:off x="6537570" y="1904801"/>
                  <a:ext cx="0" cy="673100"/>
                </a:xfrm>
                <a:prstGeom prst="line">
                  <a:avLst/>
                </a:prstGeom>
                <a:ln w="50800">
                  <a:solidFill>
                    <a:srgbClr val="E8E8E8"/>
                  </a:solidFill>
                </a:ln>
              </p:spPr>
              <p:style>
                <a:lnRef idx="1">
                  <a:schemeClr val="accent1"/>
                </a:lnRef>
                <a:fillRef idx="0">
                  <a:schemeClr val="accent1"/>
                </a:fillRef>
                <a:effectRef idx="0">
                  <a:schemeClr val="accent1"/>
                </a:effectRef>
                <a:fontRef idx="minor">
                  <a:schemeClr val="tx1"/>
                </a:fontRef>
              </p:style>
            </p:cxnSp>
            <p:grpSp>
              <p:nvGrpSpPr>
                <p:cNvPr id="205" name="Groupe 31">
                  <a:extLst>
                    <a:ext uri="{FF2B5EF4-FFF2-40B4-BE49-F238E27FC236}">
                      <a16:creationId xmlns:a16="http://schemas.microsoft.com/office/drawing/2014/main" id="{40E1DCBA-5695-0A7A-B02F-EA15457EA67E}"/>
                    </a:ext>
                  </a:extLst>
                </p:cNvPr>
                <p:cNvGrpSpPr/>
                <p:nvPr/>
              </p:nvGrpSpPr>
              <p:grpSpPr>
                <a:xfrm>
                  <a:off x="6442917" y="2559581"/>
                  <a:ext cx="189304" cy="192812"/>
                  <a:chOff x="6098984" y="2227973"/>
                  <a:chExt cx="192781" cy="192812"/>
                </a:xfrm>
              </p:grpSpPr>
              <p:sp>
                <p:nvSpPr>
                  <p:cNvPr id="209" name="Ellipse 65">
                    <a:extLst>
                      <a:ext uri="{FF2B5EF4-FFF2-40B4-BE49-F238E27FC236}">
                        <a16:creationId xmlns:a16="http://schemas.microsoft.com/office/drawing/2014/main" id="{69A65123-059D-976E-A576-D913AFD1654F}"/>
                      </a:ext>
                    </a:extLst>
                  </p:cNvPr>
                  <p:cNvSpPr/>
                  <p:nvPr/>
                </p:nvSpPr>
                <p:spPr>
                  <a:xfrm rot="16588566">
                    <a:off x="6098969" y="2227988"/>
                    <a:ext cx="192812" cy="192781"/>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10" name="Ellipse 66">
                    <a:extLst>
                      <a:ext uri="{FF2B5EF4-FFF2-40B4-BE49-F238E27FC236}">
                        <a16:creationId xmlns:a16="http://schemas.microsoft.com/office/drawing/2014/main" id="{AFC8C619-9A7B-85B2-E0E5-0B61E69F4A58}"/>
                      </a:ext>
                    </a:extLst>
                  </p:cNvPr>
                  <p:cNvSpPr/>
                  <p:nvPr/>
                </p:nvSpPr>
                <p:spPr>
                  <a:xfrm>
                    <a:off x="6161070" y="2291839"/>
                    <a:ext cx="68610" cy="65077"/>
                  </a:xfrm>
                  <a:prstGeom prst="ellipse">
                    <a:avLst/>
                  </a:prstGeom>
                  <a:solidFill>
                    <a:srgbClr val="A8CB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grpSp>
              <p:nvGrpSpPr>
                <p:cNvPr id="206" name="Groupe 35">
                  <a:extLst>
                    <a:ext uri="{FF2B5EF4-FFF2-40B4-BE49-F238E27FC236}">
                      <a16:creationId xmlns:a16="http://schemas.microsoft.com/office/drawing/2014/main" id="{1E1C549A-0F8A-2BDB-1349-E192AF12B9F9}"/>
                    </a:ext>
                  </a:extLst>
                </p:cNvPr>
                <p:cNvGrpSpPr/>
                <p:nvPr/>
              </p:nvGrpSpPr>
              <p:grpSpPr>
                <a:xfrm>
                  <a:off x="6194733" y="1259065"/>
                  <a:ext cx="685674" cy="670222"/>
                  <a:chOff x="5981932" y="1171949"/>
                  <a:chExt cx="434399" cy="423862"/>
                </a:xfrm>
              </p:grpSpPr>
              <p:sp>
                <p:nvSpPr>
                  <p:cNvPr id="207" name="Ellipse 48">
                    <a:extLst>
                      <a:ext uri="{FF2B5EF4-FFF2-40B4-BE49-F238E27FC236}">
                        <a16:creationId xmlns:a16="http://schemas.microsoft.com/office/drawing/2014/main" id="{5C861520-90F1-268E-C5FB-9D3355BFBA99}"/>
                      </a:ext>
                    </a:extLst>
                  </p:cNvPr>
                  <p:cNvSpPr/>
                  <p:nvPr/>
                </p:nvSpPr>
                <p:spPr>
                  <a:xfrm>
                    <a:off x="5981932" y="1171949"/>
                    <a:ext cx="434399" cy="423862"/>
                  </a:xfrm>
                  <a:prstGeom prst="ellipse">
                    <a:avLst/>
                  </a:prstGeom>
                  <a:solidFill>
                    <a:srgbClr val="A8CB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208" name="Ellipse 49">
                    <a:extLst>
                      <a:ext uri="{FF2B5EF4-FFF2-40B4-BE49-F238E27FC236}">
                        <a16:creationId xmlns:a16="http://schemas.microsoft.com/office/drawing/2014/main" id="{6B6F688D-09D6-6CAA-BBAD-DFCD649080D6}"/>
                      </a:ext>
                    </a:extLst>
                  </p:cNvPr>
                  <p:cNvSpPr/>
                  <p:nvPr/>
                </p:nvSpPr>
                <p:spPr>
                  <a:xfrm rot="16588566">
                    <a:off x="6030528" y="1213520"/>
                    <a:ext cx="334456" cy="345482"/>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grpSp>
          <p:sp>
            <p:nvSpPr>
              <p:cNvPr id="247" name="ZoneTexte 70">
                <a:extLst>
                  <a:ext uri="{FF2B5EF4-FFF2-40B4-BE49-F238E27FC236}">
                    <a16:creationId xmlns:a16="http://schemas.microsoft.com/office/drawing/2014/main" id="{511BD7E4-8C27-16EC-CF7D-3E86C164652F}"/>
                  </a:ext>
                </a:extLst>
              </p:cNvPr>
              <p:cNvSpPr txBox="1"/>
              <p:nvPr/>
            </p:nvSpPr>
            <p:spPr>
              <a:xfrm>
                <a:off x="1356326" y="5294867"/>
                <a:ext cx="3390900" cy="954107"/>
              </a:xfrm>
              <a:prstGeom prst="rect">
                <a:avLst/>
              </a:prstGeom>
              <a:noFill/>
            </p:spPr>
            <p:txBody>
              <a:bodyPr wrap="square" lIns="91440" tIns="45720" rIns="91440" bIns="45720" rtlCol="0" anchor="t">
                <a:spAutoFit/>
              </a:bodyPr>
              <a:lstStyle/>
              <a:p>
                <a:pPr algn="r"/>
                <a:r>
                  <a:rPr lang="fr-FR" sz="2000" b="1">
                    <a:solidFill>
                      <a:srgbClr val="58B14F"/>
                    </a:solidFill>
                    <a:latin typeface="Gill Sans MT"/>
                  </a:rPr>
                  <a:t>Production engrais </a:t>
                </a:r>
                <a:endParaRPr lang="fr-FR" sz="2000" b="1">
                  <a:solidFill>
                    <a:srgbClr val="58B14F"/>
                  </a:solidFill>
                  <a:latin typeface="Gill Sans MT" panose="020B0502020104020203" pitchFamily="34" charset="77"/>
                </a:endParaRPr>
              </a:p>
              <a:p>
                <a:pPr algn="r"/>
                <a:r>
                  <a:rPr lang="fr-FR">
                    <a:solidFill>
                      <a:schemeClr val="accent5">
                        <a:lumMod val="50000"/>
                      </a:schemeClr>
                    </a:solidFill>
                    <a:latin typeface="Gill Sans MT"/>
                  </a:rPr>
                  <a:t>Plus de 11 Mt </a:t>
                </a:r>
                <a:endParaRPr lang="fr-FR">
                  <a:solidFill>
                    <a:schemeClr val="accent5">
                      <a:lumMod val="50000"/>
                    </a:schemeClr>
                  </a:solidFill>
                  <a:latin typeface="Gill Sans MT" panose="020B0502020104020203" pitchFamily="34" charset="77"/>
                </a:endParaRPr>
              </a:p>
              <a:p>
                <a:pPr algn="r"/>
                <a:r>
                  <a:rPr lang="fr-FR">
                    <a:solidFill>
                      <a:schemeClr val="accent5">
                        <a:lumMod val="50000"/>
                      </a:schemeClr>
                    </a:solidFill>
                    <a:latin typeface="Gill Sans MT"/>
                  </a:rPr>
                  <a:t>par ans</a:t>
                </a:r>
                <a:endParaRPr lang="en-US">
                  <a:solidFill>
                    <a:schemeClr val="accent5">
                      <a:lumMod val="50000"/>
                    </a:schemeClr>
                  </a:solidFill>
                  <a:latin typeface="Gill Sans MT"/>
                </a:endParaRPr>
              </a:p>
            </p:txBody>
          </p:sp>
        </p:grpSp>
        <p:pic>
          <p:nvPicPr>
            <p:cNvPr id="2050" name="Picture 2">
              <a:extLst>
                <a:ext uri="{FF2B5EF4-FFF2-40B4-BE49-F238E27FC236}">
                  <a16:creationId xmlns:a16="http://schemas.microsoft.com/office/drawing/2014/main" id="{750F0BAC-34E8-8EF4-7173-B41A42F78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078" y="2998911"/>
              <a:ext cx="1291312" cy="1646537"/>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Pie chart with solid fill">
              <a:extLst>
                <a:ext uri="{FF2B5EF4-FFF2-40B4-BE49-F238E27FC236}">
                  <a16:creationId xmlns:a16="http://schemas.microsoft.com/office/drawing/2014/main" id="{D077F52D-F178-4247-1087-FEEDEF341F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0406" y="3595260"/>
              <a:ext cx="501902" cy="501902"/>
            </a:xfrm>
            <a:prstGeom prst="rect">
              <a:avLst/>
            </a:prstGeom>
          </p:spPr>
        </p:pic>
        <p:grpSp>
          <p:nvGrpSpPr>
            <p:cNvPr id="25" name="Graphic 5" descr="Earth globe: Africa and Europe with solid fill">
              <a:extLst>
                <a:ext uri="{FF2B5EF4-FFF2-40B4-BE49-F238E27FC236}">
                  <a16:creationId xmlns:a16="http://schemas.microsoft.com/office/drawing/2014/main" id="{E79945DB-DA56-10FD-C6D5-1E8CB71C38E2}"/>
                </a:ext>
              </a:extLst>
            </p:cNvPr>
            <p:cNvGrpSpPr/>
            <p:nvPr/>
          </p:nvGrpSpPr>
          <p:grpSpPr>
            <a:xfrm>
              <a:off x="6297069" y="1323975"/>
              <a:ext cx="397339" cy="397339"/>
              <a:chOff x="6297069" y="1323975"/>
              <a:chExt cx="397339" cy="397339"/>
            </a:xfrm>
            <a:solidFill>
              <a:srgbClr val="4CB479"/>
            </a:solidFill>
          </p:grpSpPr>
          <p:sp>
            <p:nvSpPr>
              <p:cNvPr id="26" name="Freeform: Shape 25">
                <a:extLst>
                  <a:ext uri="{FF2B5EF4-FFF2-40B4-BE49-F238E27FC236}">
                    <a16:creationId xmlns:a16="http://schemas.microsoft.com/office/drawing/2014/main" id="{5820DE1A-FBDF-0971-704C-EAAAAA2FAD83}"/>
                  </a:ext>
                </a:extLst>
              </p:cNvPr>
              <p:cNvSpPr/>
              <p:nvPr/>
            </p:nvSpPr>
            <p:spPr>
              <a:xfrm>
                <a:off x="6297069" y="1323975"/>
                <a:ext cx="397339" cy="397339"/>
              </a:xfrm>
              <a:custGeom>
                <a:avLst/>
                <a:gdLst>
                  <a:gd name="connsiteX0" fmla="*/ 198670 w 397339"/>
                  <a:gd name="connsiteY0" fmla="*/ 0 h 397339"/>
                  <a:gd name="connsiteX1" fmla="*/ 0 w 397339"/>
                  <a:gd name="connsiteY1" fmla="*/ 198670 h 397339"/>
                  <a:gd name="connsiteX2" fmla="*/ 198670 w 397339"/>
                  <a:gd name="connsiteY2" fmla="*/ 397339 h 397339"/>
                  <a:gd name="connsiteX3" fmla="*/ 397339 w 397339"/>
                  <a:gd name="connsiteY3" fmla="*/ 198670 h 397339"/>
                  <a:gd name="connsiteX4" fmla="*/ 198670 w 397339"/>
                  <a:gd name="connsiteY4" fmla="*/ 0 h 397339"/>
                  <a:gd name="connsiteX5" fmla="*/ 198670 w 397339"/>
                  <a:gd name="connsiteY5" fmla="*/ 376427 h 397339"/>
                  <a:gd name="connsiteX6" fmla="*/ 20913 w 397339"/>
                  <a:gd name="connsiteY6" fmla="*/ 198670 h 397339"/>
                  <a:gd name="connsiteX7" fmla="*/ 198670 w 397339"/>
                  <a:gd name="connsiteY7" fmla="*/ 20913 h 397339"/>
                  <a:gd name="connsiteX8" fmla="*/ 270295 w 397339"/>
                  <a:gd name="connsiteY8" fmla="*/ 36074 h 397339"/>
                  <a:gd name="connsiteX9" fmla="*/ 253565 w 397339"/>
                  <a:gd name="connsiteY9" fmla="*/ 49667 h 397339"/>
                  <a:gd name="connsiteX10" fmla="*/ 246768 w 397339"/>
                  <a:gd name="connsiteY10" fmla="*/ 52281 h 397339"/>
                  <a:gd name="connsiteX11" fmla="*/ 236835 w 397339"/>
                  <a:gd name="connsiteY11" fmla="*/ 52281 h 397339"/>
                  <a:gd name="connsiteX12" fmla="*/ 233175 w 397339"/>
                  <a:gd name="connsiteY12" fmla="*/ 51759 h 397339"/>
                  <a:gd name="connsiteX13" fmla="*/ 192919 w 397339"/>
                  <a:gd name="connsiteY13" fmla="*/ 36597 h 397339"/>
                  <a:gd name="connsiteX14" fmla="*/ 145865 w 397339"/>
                  <a:gd name="connsiteY14" fmla="*/ 52281 h 397339"/>
                  <a:gd name="connsiteX15" fmla="*/ 150571 w 397339"/>
                  <a:gd name="connsiteY15" fmla="*/ 67966 h 397339"/>
                  <a:gd name="connsiteX16" fmla="*/ 151616 w 397339"/>
                  <a:gd name="connsiteY16" fmla="*/ 67966 h 397339"/>
                  <a:gd name="connsiteX17" fmla="*/ 166255 w 397339"/>
                  <a:gd name="connsiteY17" fmla="*/ 67966 h 397339"/>
                  <a:gd name="connsiteX18" fmla="*/ 175143 w 397339"/>
                  <a:gd name="connsiteY18" fmla="*/ 63261 h 397339"/>
                  <a:gd name="connsiteX19" fmla="*/ 180894 w 397339"/>
                  <a:gd name="connsiteY19" fmla="*/ 54373 h 397339"/>
                  <a:gd name="connsiteX20" fmla="*/ 185076 w 397339"/>
                  <a:gd name="connsiteY20" fmla="*/ 52281 h 397339"/>
                  <a:gd name="connsiteX21" fmla="*/ 193441 w 397339"/>
                  <a:gd name="connsiteY21" fmla="*/ 52281 h 397339"/>
                  <a:gd name="connsiteX22" fmla="*/ 182462 w 397339"/>
                  <a:gd name="connsiteY22" fmla="*/ 70580 h 397339"/>
                  <a:gd name="connsiteX23" fmla="*/ 168869 w 397339"/>
                  <a:gd name="connsiteY23" fmla="*/ 78422 h 397339"/>
                  <a:gd name="connsiteX24" fmla="*/ 154753 w 397339"/>
                  <a:gd name="connsiteY24" fmla="*/ 78422 h 397339"/>
                  <a:gd name="connsiteX25" fmla="*/ 149002 w 397339"/>
                  <a:gd name="connsiteY25" fmla="*/ 79991 h 397339"/>
                  <a:gd name="connsiteX26" fmla="*/ 135932 w 397339"/>
                  <a:gd name="connsiteY26" fmla="*/ 88878 h 397339"/>
                  <a:gd name="connsiteX27" fmla="*/ 125476 w 397339"/>
                  <a:gd name="connsiteY27" fmla="*/ 88878 h 397339"/>
                  <a:gd name="connsiteX28" fmla="*/ 120247 w 397339"/>
                  <a:gd name="connsiteY28" fmla="*/ 94107 h 397339"/>
                  <a:gd name="connsiteX29" fmla="*/ 120247 w 397339"/>
                  <a:gd name="connsiteY29" fmla="*/ 99335 h 397339"/>
                  <a:gd name="connsiteX30" fmla="*/ 115019 w 397339"/>
                  <a:gd name="connsiteY30" fmla="*/ 104563 h 397339"/>
                  <a:gd name="connsiteX31" fmla="*/ 110314 w 397339"/>
                  <a:gd name="connsiteY31" fmla="*/ 104563 h 397339"/>
                  <a:gd name="connsiteX32" fmla="*/ 101426 w 397339"/>
                  <a:gd name="connsiteY32" fmla="*/ 109268 h 397339"/>
                  <a:gd name="connsiteX33" fmla="*/ 95152 w 397339"/>
                  <a:gd name="connsiteY33" fmla="*/ 119202 h 397339"/>
                  <a:gd name="connsiteX34" fmla="*/ 94107 w 397339"/>
                  <a:gd name="connsiteY34" fmla="*/ 122339 h 397339"/>
                  <a:gd name="connsiteX35" fmla="*/ 94107 w 397339"/>
                  <a:gd name="connsiteY35" fmla="*/ 125476 h 397339"/>
                  <a:gd name="connsiteX36" fmla="*/ 99335 w 397339"/>
                  <a:gd name="connsiteY36" fmla="*/ 130704 h 397339"/>
                  <a:gd name="connsiteX37" fmla="*/ 118156 w 397339"/>
                  <a:gd name="connsiteY37" fmla="*/ 130704 h 397339"/>
                  <a:gd name="connsiteX38" fmla="*/ 121816 w 397339"/>
                  <a:gd name="connsiteY38" fmla="*/ 129135 h 397339"/>
                  <a:gd name="connsiteX39" fmla="*/ 138023 w 397339"/>
                  <a:gd name="connsiteY39" fmla="*/ 112928 h 397339"/>
                  <a:gd name="connsiteX40" fmla="*/ 145342 w 397339"/>
                  <a:gd name="connsiteY40" fmla="*/ 109791 h 397339"/>
                  <a:gd name="connsiteX41" fmla="*/ 147434 w 397339"/>
                  <a:gd name="connsiteY41" fmla="*/ 109791 h 397339"/>
                  <a:gd name="connsiteX42" fmla="*/ 152662 w 397339"/>
                  <a:gd name="connsiteY42" fmla="*/ 113974 h 397339"/>
                  <a:gd name="connsiteX43" fmla="*/ 155799 w 397339"/>
                  <a:gd name="connsiteY43" fmla="*/ 127044 h 397339"/>
                  <a:gd name="connsiteX44" fmla="*/ 161027 w 397339"/>
                  <a:gd name="connsiteY44" fmla="*/ 131226 h 397339"/>
                  <a:gd name="connsiteX45" fmla="*/ 162073 w 397339"/>
                  <a:gd name="connsiteY45" fmla="*/ 131226 h 397339"/>
                  <a:gd name="connsiteX46" fmla="*/ 167301 w 397339"/>
                  <a:gd name="connsiteY46" fmla="*/ 125998 h 397339"/>
                  <a:gd name="connsiteX47" fmla="*/ 167301 w 397339"/>
                  <a:gd name="connsiteY47" fmla="*/ 112405 h 397339"/>
                  <a:gd name="connsiteX48" fmla="*/ 168869 w 397339"/>
                  <a:gd name="connsiteY48" fmla="*/ 108745 h 397339"/>
                  <a:gd name="connsiteX49" fmla="*/ 172529 w 397339"/>
                  <a:gd name="connsiteY49" fmla="*/ 104563 h 397339"/>
                  <a:gd name="connsiteX50" fmla="*/ 176711 w 397339"/>
                  <a:gd name="connsiteY50" fmla="*/ 116588 h 397339"/>
                  <a:gd name="connsiteX51" fmla="*/ 181417 w 397339"/>
                  <a:gd name="connsiteY51" fmla="*/ 120247 h 397339"/>
                  <a:gd name="connsiteX52" fmla="*/ 186122 w 397339"/>
                  <a:gd name="connsiteY52" fmla="*/ 120247 h 397339"/>
                  <a:gd name="connsiteX53" fmla="*/ 189782 w 397339"/>
                  <a:gd name="connsiteY53" fmla="*/ 118679 h 397339"/>
                  <a:gd name="connsiteX54" fmla="*/ 191873 w 397339"/>
                  <a:gd name="connsiteY54" fmla="*/ 116588 h 397339"/>
                  <a:gd name="connsiteX55" fmla="*/ 195533 w 397339"/>
                  <a:gd name="connsiteY55" fmla="*/ 115019 h 397339"/>
                  <a:gd name="connsiteX56" fmla="*/ 198670 w 397339"/>
                  <a:gd name="connsiteY56" fmla="*/ 115019 h 397339"/>
                  <a:gd name="connsiteX57" fmla="*/ 203898 w 397339"/>
                  <a:gd name="connsiteY57" fmla="*/ 120247 h 397339"/>
                  <a:gd name="connsiteX58" fmla="*/ 203898 w 397339"/>
                  <a:gd name="connsiteY58" fmla="*/ 125476 h 397339"/>
                  <a:gd name="connsiteX59" fmla="*/ 209126 w 397339"/>
                  <a:gd name="connsiteY59" fmla="*/ 130704 h 397339"/>
                  <a:gd name="connsiteX60" fmla="*/ 227947 w 397339"/>
                  <a:gd name="connsiteY60" fmla="*/ 130704 h 397339"/>
                  <a:gd name="connsiteX61" fmla="*/ 232652 w 397339"/>
                  <a:gd name="connsiteY61" fmla="*/ 137500 h 397339"/>
                  <a:gd name="connsiteX62" fmla="*/ 231084 w 397339"/>
                  <a:gd name="connsiteY62" fmla="*/ 142206 h 397339"/>
                  <a:gd name="connsiteX63" fmla="*/ 225333 w 397339"/>
                  <a:gd name="connsiteY63" fmla="*/ 145865 h 397339"/>
                  <a:gd name="connsiteX64" fmla="*/ 200238 w 397339"/>
                  <a:gd name="connsiteY64" fmla="*/ 141683 h 397339"/>
                  <a:gd name="connsiteX65" fmla="*/ 196578 w 397339"/>
                  <a:gd name="connsiteY65" fmla="*/ 141683 h 397339"/>
                  <a:gd name="connsiteX66" fmla="*/ 175143 w 397339"/>
                  <a:gd name="connsiteY66" fmla="*/ 145865 h 397339"/>
                  <a:gd name="connsiteX67" fmla="*/ 169392 w 397339"/>
                  <a:gd name="connsiteY67" fmla="*/ 145342 h 397339"/>
                  <a:gd name="connsiteX68" fmla="*/ 135932 w 397339"/>
                  <a:gd name="connsiteY68" fmla="*/ 135932 h 397339"/>
                  <a:gd name="connsiteX69" fmla="*/ 73194 w 397339"/>
                  <a:gd name="connsiteY69" fmla="*/ 193441 h 397339"/>
                  <a:gd name="connsiteX70" fmla="*/ 104563 w 397339"/>
                  <a:gd name="connsiteY70" fmla="*/ 230038 h 397339"/>
                  <a:gd name="connsiteX71" fmla="*/ 156844 w 397339"/>
                  <a:gd name="connsiteY71" fmla="*/ 271864 h 397339"/>
                  <a:gd name="connsiteX72" fmla="*/ 156844 w 397339"/>
                  <a:gd name="connsiteY72" fmla="*/ 304278 h 397339"/>
                  <a:gd name="connsiteX73" fmla="*/ 163118 w 397339"/>
                  <a:gd name="connsiteY73" fmla="*/ 321008 h 397339"/>
                  <a:gd name="connsiteX74" fmla="*/ 178280 w 397339"/>
                  <a:gd name="connsiteY74" fmla="*/ 339307 h 397339"/>
                  <a:gd name="connsiteX75" fmla="*/ 190305 w 397339"/>
                  <a:gd name="connsiteY75" fmla="*/ 345058 h 397339"/>
                  <a:gd name="connsiteX76" fmla="*/ 202852 w 397339"/>
                  <a:gd name="connsiteY76" fmla="*/ 345058 h 397339"/>
                  <a:gd name="connsiteX77" fmla="*/ 213831 w 397339"/>
                  <a:gd name="connsiteY77" fmla="*/ 340352 h 397339"/>
                  <a:gd name="connsiteX78" fmla="*/ 226379 w 397339"/>
                  <a:gd name="connsiteY78" fmla="*/ 327805 h 397339"/>
                  <a:gd name="connsiteX79" fmla="*/ 232130 w 397339"/>
                  <a:gd name="connsiteY79" fmla="*/ 319440 h 397339"/>
                  <a:gd name="connsiteX80" fmla="*/ 242586 w 397339"/>
                  <a:gd name="connsiteY80" fmla="*/ 298004 h 397339"/>
                  <a:gd name="connsiteX81" fmla="*/ 245200 w 397339"/>
                  <a:gd name="connsiteY81" fmla="*/ 286502 h 397339"/>
                  <a:gd name="connsiteX82" fmla="*/ 245200 w 397339"/>
                  <a:gd name="connsiteY82" fmla="*/ 262453 h 397339"/>
                  <a:gd name="connsiteX83" fmla="*/ 249905 w 397339"/>
                  <a:gd name="connsiteY83" fmla="*/ 251474 h 397339"/>
                  <a:gd name="connsiteX84" fmla="*/ 277615 w 397339"/>
                  <a:gd name="connsiteY84" fmla="*/ 223765 h 397339"/>
                  <a:gd name="connsiteX85" fmla="*/ 277092 w 397339"/>
                  <a:gd name="connsiteY85" fmla="*/ 215922 h 397339"/>
                  <a:gd name="connsiteX86" fmla="*/ 228470 w 397339"/>
                  <a:gd name="connsiteY86" fmla="*/ 164687 h 397339"/>
                  <a:gd name="connsiteX87" fmla="*/ 233175 w 397339"/>
                  <a:gd name="connsiteY87" fmla="*/ 156844 h 397339"/>
                  <a:gd name="connsiteX88" fmla="*/ 235267 w 397339"/>
                  <a:gd name="connsiteY88" fmla="*/ 156844 h 397339"/>
                  <a:gd name="connsiteX89" fmla="*/ 265067 w 397339"/>
                  <a:gd name="connsiteY89" fmla="*/ 195533 h 397339"/>
                  <a:gd name="connsiteX90" fmla="*/ 280229 w 397339"/>
                  <a:gd name="connsiteY90" fmla="*/ 197101 h 397339"/>
                  <a:gd name="connsiteX91" fmla="*/ 297482 w 397339"/>
                  <a:gd name="connsiteY91" fmla="*/ 182462 h 397339"/>
                  <a:gd name="connsiteX92" fmla="*/ 296959 w 397339"/>
                  <a:gd name="connsiteY92" fmla="*/ 174097 h 397339"/>
                  <a:gd name="connsiteX93" fmla="*/ 281274 w 397339"/>
                  <a:gd name="connsiteY93" fmla="*/ 164687 h 397339"/>
                  <a:gd name="connsiteX94" fmla="*/ 279183 w 397339"/>
                  <a:gd name="connsiteY94" fmla="*/ 157890 h 397339"/>
                  <a:gd name="connsiteX95" fmla="*/ 279706 w 397339"/>
                  <a:gd name="connsiteY95" fmla="*/ 156844 h 397339"/>
                  <a:gd name="connsiteX96" fmla="*/ 287025 w 397339"/>
                  <a:gd name="connsiteY96" fmla="*/ 154753 h 397339"/>
                  <a:gd name="connsiteX97" fmla="*/ 305847 w 397339"/>
                  <a:gd name="connsiteY97" fmla="*/ 166255 h 397339"/>
                  <a:gd name="connsiteX98" fmla="*/ 311075 w 397339"/>
                  <a:gd name="connsiteY98" fmla="*/ 167823 h 397339"/>
                  <a:gd name="connsiteX99" fmla="*/ 316826 w 397339"/>
                  <a:gd name="connsiteY99" fmla="*/ 167823 h 397339"/>
                  <a:gd name="connsiteX100" fmla="*/ 326236 w 397339"/>
                  <a:gd name="connsiteY100" fmla="*/ 174097 h 397339"/>
                  <a:gd name="connsiteX101" fmla="*/ 341398 w 397339"/>
                  <a:gd name="connsiteY101" fmla="*/ 208603 h 397339"/>
                  <a:gd name="connsiteX102" fmla="*/ 350809 w 397339"/>
                  <a:gd name="connsiteY102" fmla="*/ 214877 h 397339"/>
                  <a:gd name="connsiteX103" fmla="*/ 350809 w 397339"/>
                  <a:gd name="connsiteY103" fmla="*/ 214877 h 397339"/>
                  <a:gd name="connsiteX104" fmla="*/ 359696 w 397339"/>
                  <a:gd name="connsiteY104" fmla="*/ 205989 h 397339"/>
                  <a:gd name="connsiteX105" fmla="*/ 359696 w 397339"/>
                  <a:gd name="connsiteY105" fmla="*/ 191350 h 397339"/>
                  <a:gd name="connsiteX106" fmla="*/ 361788 w 397339"/>
                  <a:gd name="connsiteY106" fmla="*/ 187168 h 397339"/>
                  <a:gd name="connsiteX107" fmla="*/ 373812 w 397339"/>
                  <a:gd name="connsiteY107" fmla="*/ 177757 h 397339"/>
                  <a:gd name="connsiteX108" fmla="*/ 375381 w 397339"/>
                  <a:gd name="connsiteY108" fmla="*/ 199192 h 397339"/>
                  <a:gd name="connsiteX109" fmla="*/ 198670 w 397339"/>
                  <a:gd name="connsiteY109" fmla="*/ 376427 h 39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7339" h="397339">
                    <a:moveTo>
                      <a:pt x="198670" y="0"/>
                    </a:moveTo>
                    <a:cubicBezTo>
                      <a:pt x="88878" y="0"/>
                      <a:pt x="0" y="88878"/>
                      <a:pt x="0" y="198670"/>
                    </a:cubicBezTo>
                    <a:cubicBezTo>
                      <a:pt x="0" y="308461"/>
                      <a:pt x="88878" y="397339"/>
                      <a:pt x="198670" y="397339"/>
                    </a:cubicBezTo>
                    <a:cubicBezTo>
                      <a:pt x="308461" y="397339"/>
                      <a:pt x="397339" y="308461"/>
                      <a:pt x="397339" y="198670"/>
                    </a:cubicBezTo>
                    <a:cubicBezTo>
                      <a:pt x="397339" y="88878"/>
                      <a:pt x="308461" y="0"/>
                      <a:pt x="198670" y="0"/>
                    </a:cubicBezTo>
                    <a:close/>
                    <a:moveTo>
                      <a:pt x="198670" y="376427"/>
                    </a:moveTo>
                    <a:cubicBezTo>
                      <a:pt x="100903" y="376427"/>
                      <a:pt x="20913" y="296436"/>
                      <a:pt x="20913" y="198670"/>
                    </a:cubicBezTo>
                    <a:cubicBezTo>
                      <a:pt x="20913" y="100903"/>
                      <a:pt x="100903" y="20913"/>
                      <a:pt x="198670" y="20913"/>
                    </a:cubicBezTo>
                    <a:cubicBezTo>
                      <a:pt x="224287" y="20913"/>
                      <a:pt x="248337" y="26141"/>
                      <a:pt x="270295" y="36074"/>
                    </a:cubicBezTo>
                    <a:lnTo>
                      <a:pt x="253565" y="49667"/>
                    </a:lnTo>
                    <a:cubicBezTo>
                      <a:pt x="251474" y="51236"/>
                      <a:pt x="249383" y="52281"/>
                      <a:pt x="246768" y="52281"/>
                    </a:cubicBezTo>
                    <a:lnTo>
                      <a:pt x="236835" y="52281"/>
                    </a:lnTo>
                    <a:cubicBezTo>
                      <a:pt x="235789" y="52281"/>
                      <a:pt x="234221" y="52281"/>
                      <a:pt x="233175" y="51759"/>
                    </a:cubicBezTo>
                    <a:cubicBezTo>
                      <a:pt x="233175" y="51759"/>
                      <a:pt x="207557" y="36597"/>
                      <a:pt x="192919" y="36597"/>
                    </a:cubicBezTo>
                    <a:cubicBezTo>
                      <a:pt x="178803" y="36597"/>
                      <a:pt x="155799" y="45485"/>
                      <a:pt x="145865" y="52281"/>
                    </a:cubicBezTo>
                    <a:cubicBezTo>
                      <a:pt x="130704" y="62215"/>
                      <a:pt x="146911" y="66920"/>
                      <a:pt x="150571" y="67966"/>
                    </a:cubicBezTo>
                    <a:cubicBezTo>
                      <a:pt x="151093" y="67966"/>
                      <a:pt x="151616" y="67966"/>
                      <a:pt x="151616" y="67966"/>
                    </a:cubicBezTo>
                    <a:lnTo>
                      <a:pt x="166255" y="67966"/>
                    </a:lnTo>
                    <a:cubicBezTo>
                      <a:pt x="169915" y="67966"/>
                      <a:pt x="173052" y="66397"/>
                      <a:pt x="175143" y="63261"/>
                    </a:cubicBezTo>
                    <a:lnTo>
                      <a:pt x="180894" y="54373"/>
                    </a:lnTo>
                    <a:cubicBezTo>
                      <a:pt x="181939" y="52804"/>
                      <a:pt x="183508" y="52281"/>
                      <a:pt x="185076" y="52281"/>
                    </a:cubicBezTo>
                    <a:lnTo>
                      <a:pt x="193441" y="52281"/>
                    </a:lnTo>
                    <a:lnTo>
                      <a:pt x="182462" y="70580"/>
                    </a:lnTo>
                    <a:cubicBezTo>
                      <a:pt x="179848" y="75285"/>
                      <a:pt x="174620" y="78422"/>
                      <a:pt x="168869" y="78422"/>
                    </a:cubicBezTo>
                    <a:lnTo>
                      <a:pt x="154753" y="78422"/>
                    </a:lnTo>
                    <a:cubicBezTo>
                      <a:pt x="152662" y="78422"/>
                      <a:pt x="150571" y="78945"/>
                      <a:pt x="149002" y="79991"/>
                    </a:cubicBezTo>
                    <a:lnTo>
                      <a:pt x="135932" y="88878"/>
                    </a:lnTo>
                    <a:lnTo>
                      <a:pt x="125476" y="88878"/>
                    </a:lnTo>
                    <a:cubicBezTo>
                      <a:pt x="122339" y="88878"/>
                      <a:pt x="120247" y="90970"/>
                      <a:pt x="120247" y="94107"/>
                    </a:cubicBezTo>
                    <a:lnTo>
                      <a:pt x="120247" y="99335"/>
                    </a:lnTo>
                    <a:cubicBezTo>
                      <a:pt x="120247" y="102472"/>
                      <a:pt x="118156" y="104563"/>
                      <a:pt x="115019" y="104563"/>
                    </a:cubicBezTo>
                    <a:lnTo>
                      <a:pt x="110314" y="104563"/>
                    </a:lnTo>
                    <a:cubicBezTo>
                      <a:pt x="106654" y="104563"/>
                      <a:pt x="103517" y="106131"/>
                      <a:pt x="101426" y="109268"/>
                    </a:cubicBezTo>
                    <a:lnTo>
                      <a:pt x="95152" y="119202"/>
                    </a:lnTo>
                    <a:cubicBezTo>
                      <a:pt x="94629" y="120247"/>
                      <a:pt x="94107" y="121293"/>
                      <a:pt x="94107" y="122339"/>
                    </a:cubicBezTo>
                    <a:lnTo>
                      <a:pt x="94107" y="125476"/>
                    </a:lnTo>
                    <a:cubicBezTo>
                      <a:pt x="94107" y="128612"/>
                      <a:pt x="96198" y="130704"/>
                      <a:pt x="99335" y="130704"/>
                    </a:cubicBezTo>
                    <a:lnTo>
                      <a:pt x="118156" y="130704"/>
                    </a:lnTo>
                    <a:cubicBezTo>
                      <a:pt x="119725" y="130704"/>
                      <a:pt x="120770" y="130181"/>
                      <a:pt x="121816" y="129135"/>
                    </a:cubicBezTo>
                    <a:lnTo>
                      <a:pt x="138023" y="112928"/>
                    </a:lnTo>
                    <a:cubicBezTo>
                      <a:pt x="140114" y="110837"/>
                      <a:pt x="142728" y="109791"/>
                      <a:pt x="145342" y="109791"/>
                    </a:cubicBezTo>
                    <a:lnTo>
                      <a:pt x="147434" y="109791"/>
                    </a:lnTo>
                    <a:cubicBezTo>
                      <a:pt x="150048" y="109791"/>
                      <a:pt x="152139" y="111360"/>
                      <a:pt x="152662" y="113974"/>
                    </a:cubicBezTo>
                    <a:lnTo>
                      <a:pt x="155799" y="127044"/>
                    </a:lnTo>
                    <a:cubicBezTo>
                      <a:pt x="156322" y="129135"/>
                      <a:pt x="158413" y="131226"/>
                      <a:pt x="161027" y="131226"/>
                    </a:cubicBezTo>
                    <a:lnTo>
                      <a:pt x="162073" y="131226"/>
                    </a:lnTo>
                    <a:cubicBezTo>
                      <a:pt x="165209" y="131226"/>
                      <a:pt x="167301" y="129135"/>
                      <a:pt x="167301" y="125998"/>
                    </a:cubicBezTo>
                    <a:lnTo>
                      <a:pt x="167301" y="112405"/>
                    </a:lnTo>
                    <a:cubicBezTo>
                      <a:pt x="167301" y="110837"/>
                      <a:pt x="167823" y="109791"/>
                      <a:pt x="168869" y="108745"/>
                    </a:cubicBezTo>
                    <a:lnTo>
                      <a:pt x="172529" y="104563"/>
                    </a:lnTo>
                    <a:lnTo>
                      <a:pt x="176711" y="116588"/>
                    </a:lnTo>
                    <a:cubicBezTo>
                      <a:pt x="177234" y="118679"/>
                      <a:pt x="179325" y="120247"/>
                      <a:pt x="181417" y="120247"/>
                    </a:cubicBezTo>
                    <a:lnTo>
                      <a:pt x="186122" y="120247"/>
                    </a:lnTo>
                    <a:cubicBezTo>
                      <a:pt x="187690" y="120247"/>
                      <a:pt x="188736" y="119725"/>
                      <a:pt x="189782" y="118679"/>
                    </a:cubicBezTo>
                    <a:lnTo>
                      <a:pt x="191873" y="116588"/>
                    </a:lnTo>
                    <a:cubicBezTo>
                      <a:pt x="192919" y="115542"/>
                      <a:pt x="193964" y="115019"/>
                      <a:pt x="195533" y="115019"/>
                    </a:cubicBezTo>
                    <a:lnTo>
                      <a:pt x="198670" y="115019"/>
                    </a:lnTo>
                    <a:cubicBezTo>
                      <a:pt x="201806" y="115019"/>
                      <a:pt x="203898" y="117110"/>
                      <a:pt x="203898" y="120247"/>
                    </a:cubicBezTo>
                    <a:lnTo>
                      <a:pt x="203898" y="125476"/>
                    </a:lnTo>
                    <a:cubicBezTo>
                      <a:pt x="203898" y="128612"/>
                      <a:pt x="205989" y="130704"/>
                      <a:pt x="209126" y="130704"/>
                    </a:cubicBezTo>
                    <a:lnTo>
                      <a:pt x="227947" y="130704"/>
                    </a:lnTo>
                    <a:cubicBezTo>
                      <a:pt x="231607" y="130704"/>
                      <a:pt x="234221" y="134363"/>
                      <a:pt x="232652" y="137500"/>
                    </a:cubicBezTo>
                    <a:lnTo>
                      <a:pt x="231084" y="142206"/>
                    </a:lnTo>
                    <a:cubicBezTo>
                      <a:pt x="230038" y="144820"/>
                      <a:pt x="227947" y="146388"/>
                      <a:pt x="225333" y="145865"/>
                    </a:cubicBezTo>
                    <a:lnTo>
                      <a:pt x="200238" y="141683"/>
                    </a:lnTo>
                    <a:cubicBezTo>
                      <a:pt x="199192" y="141683"/>
                      <a:pt x="197624" y="141683"/>
                      <a:pt x="196578" y="141683"/>
                    </a:cubicBezTo>
                    <a:lnTo>
                      <a:pt x="175143" y="145865"/>
                    </a:lnTo>
                    <a:cubicBezTo>
                      <a:pt x="173052" y="146388"/>
                      <a:pt x="171483" y="145865"/>
                      <a:pt x="169392" y="145342"/>
                    </a:cubicBezTo>
                    <a:cubicBezTo>
                      <a:pt x="162595" y="142728"/>
                      <a:pt x="143774" y="135932"/>
                      <a:pt x="135932" y="135932"/>
                    </a:cubicBezTo>
                    <a:cubicBezTo>
                      <a:pt x="73717" y="135932"/>
                      <a:pt x="73194" y="177757"/>
                      <a:pt x="73194" y="193441"/>
                    </a:cubicBezTo>
                    <a:cubicBezTo>
                      <a:pt x="73194" y="214354"/>
                      <a:pt x="85219" y="230038"/>
                      <a:pt x="104563" y="230038"/>
                    </a:cubicBezTo>
                    <a:cubicBezTo>
                      <a:pt x="127567" y="230038"/>
                      <a:pt x="156844" y="228993"/>
                      <a:pt x="156844" y="271864"/>
                    </a:cubicBezTo>
                    <a:lnTo>
                      <a:pt x="156844" y="304278"/>
                    </a:lnTo>
                    <a:cubicBezTo>
                      <a:pt x="156844" y="310552"/>
                      <a:pt x="158936" y="316303"/>
                      <a:pt x="163118" y="321008"/>
                    </a:cubicBezTo>
                    <a:lnTo>
                      <a:pt x="178280" y="339307"/>
                    </a:lnTo>
                    <a:cubicBezTo>
                      <a:pt x="181417" y="342966"/>
                      <a:pt x="185599" y="345058"/>
                      <a:pt x="190305" y="345058"/>
                    </a:cubicBezTo>
                    <a:lnTo>
                      <a:pt x="202852" y="345058"/>
                    </a:lnTo>
                    <a:cubicBezTo>
                      <a:pt x="207035" y="345058"/>
                      <a:pt x="211217" y="343489"/>
                      <a:pt x="213831" y="340352"/>
                    </a:cubicBezTo>
                    <a:lnTo>
                      <a:pt x="226379" y="327805"/>
                    </a:lnTo>
                    <a:cubicBezTo>
                      <a:pt x="228993" y="325191"/>
                      <a:pt x="230561" y="322577"/>
                      <a:pt x="232130" y="319440"/>
                    </a:cubicBezTo>
                    <a:lnTo>
                      <a:pt x="242586" y="298004"/>
                    </a:lnTo>
                    <a:cubicBezTo>
                      <a:pt x="244154" y="294345"/>
                      <a:pt x="245200" y="290162"/>
                      <a:pt x="245200" y="286502"/>
                    </a:cubicBezTo>
                    <a:lnTo>
                      <a:pt x="245200" y="262453"/>
                    </a:lnTo>
                    <a:cubicBezTo>
                      <a:pt x="245200" y="258270"/>
                      <a:pt x="246768" y="254088"/>
                      <a:pt x="249905" y="251474"/>
                    </a:cubicBezTo>
                    <a:lnTo>
                      <a:pt x="277615" y="223765"/>
                    </a:lnTo>
                    <a:cubicBezTo>
                      <a:pt x="279706" y="221673"/>
                      <a:pt x="279706" y="217491"/>
                      <a:pt x="277092" y="215922"/>
                    </a:cubicBezTo>
                    <a:cubicBezTo>
                      <a:pt x="277092" y="215922"/>
                      <a:pt x="245723" y="198147"/>
                      <a:pt x="228470" y="164687"/>
                    </a:cubicBezTo>
                    <a:cubicBezTo>
                      <a:pt x="226902" y="161027"/>
                      <a:pt x="228993" y="156844"/>
                      <a:pt x="233175" y="156844"/>
                    </a:cubicBezTo>
                    <a:lnTo>
                      <a:pt x="235267" y="156844"/>
                    </a:lnTo>
                    <a:lnTo>
                      <a:pt x="265067" y="195533"/>
                    </a:lnTo>
                    <a:cubicBezTo>
                      <a:pt x="268727" y="200238"/>
                      <a:pt x="275523" y="200761"/>
                      <a:pt x="280229" y="197101"/>
                    </a:cubicBezTo>
                    <a:lnTo>
                      <a:pt x="297482" y="182462"/>
                    </a:lnTo>
                    <a:cubicBezTo>
                      <a:pt x="300096" y="180371"/>
                      <a:pt x="300096" y="175666"/>
                      <a:pt x="296959" y="174097"/>
                    </a:cubicBezTo>
                    <a:lnTo>
                      <a:pt x="281274" y="164687"/>
                    </a:lnTo>
                    <a:cubicBezTo>
                      <a:pt x="279183" y="163118"/>
                      <a:pt x="278137" y="160504"/>
                      <a:pt x="279183" y="157890"/>
                    </a:cubicBezTo>
                    <a:lnTo>
                      <a:pt x="279706" y="156844"/>
                    </a:lnTo>
                    <a:cubicBezTo>
                      <a:pt x="281274" y="154230"/>
                      <a:pt x="284411" y="153185"/>
                      <a:pt x="287025" y="154753"/>
                    </a:cubicBezTo>
                    <a:lnTo>
                      <a:pt x="305847" y="166255"/>
                    </a:lnTo>
                    <a:cubicBezTo>
                      <a:pt x="307415" y="167301"/>
                      <a:pt x="309506" y="167823"/>
                      <a:pt x="311075" y="167823"/>
                    </a:cubicBezTo>
                    <a:lnTo>
                      <a:pt x="316826" y="167823"/>
                    </a:lnTo>
                    <a:cubicBezTo>
                      <a:pt x="321008" y="167823"/>
                      <a:pt x="324668" y="170438"/>
                      <a:pt x="326236" y="174097"/>
                    </a:cubicBezTo>
                    <a:lnTo>
                      <a:pt x="341398" y="208603"/>
                    </a:lnTo>
                    <a:cubicBezTo>
                      <a:pt x="342966" y="212263"/>
                      <a:pt x="346626" y="214877"/>
                      <a:pt x="350809" y="214877"/>
                    </a:cubicBezTo>
                    <a:lnTo>
                      <a:pt x="350809" y="214877"/>
                    </a:lnTo>
                    <a:cubicBezTo>
                      <a:pt x="355514" y="214877"/>
                      <a:pt x="359696" y="210694"/>
                      <a:pt x="359696" y="205989"/>
                    </a:cubicBezTo>
                    <a:lnTo>
                      <a:pt x="359696" y="191350"/>
                    </a:lnTo>
                    <a:cubicBezTo>
                      <a:pt x="359696" y="189782"/>
                      <a:pt x="360219" y="188213"/>
                      <a:pt x="361788" y="187168"/>
                    </a:cubicBezTo>
                    <a:lnTo>
                      <a:pt x="373812" y="177757"/>
                    </a:lnTo>
                    <a:cubicBezTo>
                      <a:pt x="374858" y="184554"/>
                      <a:pt x="375381" y="191873"/>
                      <a:pt x="375381" y="199192"/>
                    </a:cubicBezTo>
                    <a:cubicBezTo>
                      <a:pt x="376427" y="296436"/>
                      <a:pt x="296436" y="376427"/>
                      <a:pt x="198670" y="376427"/>
                    </a:cubicBezTo>
                    <a:close/>
                  </a:path>
                </a:pathLst>
              </a:custGeom>
              <a:solidFill>
                <a:srgbClr val="4CB479"/>
              </a:solidFill>
              <a:ln w="5159" cap="flat">
                <a:noFill/>
                <a:prstDash val="solid"/>
                <a:miter/>
              </a:ln>
            </p:spPr>
            <p:txBody>
              <a:bodyPr rtlCol="0" anchor="ctr"/>
              <a:lstStyle/>
              <a:p>
                <a:endParaRPr lang="fr-FR"/>
              </a:p>
            </p:txBody>
          </p:sp>
          <p:sp>
            <p:nvSpPr>
              <p:cNvPr id="27" name="Freeform: Shape 26">
                <a:extLst>
                  <a:ext uri="{FF2B5EF4-FFF2-40B4-BE49-F238E27FC236}">
                    <a16:creationId xmlns:a16="http://schemas.microsoft.com/office/drawing/2014/main" id="{CA591FCF-3C31-7650-6EAF-593A82054BE8}"/>
                  </a:ext>
                </a:extLst>
              </p:cNvPr>
              <p:cNvSpPr/>
              <p:nvPr/>
            </p:nvSpPr>
            <p:spPr>
              <a:xfrm>
                <a:off x="6393267" y="1388804"/>
                <a:ext cx="24049" cy="29277"/>
              </a:xfrm>
              <a:custGeom>
                <a:avLst/>
                <a:gdLst>
                  <a:gd name="connsiteX0" fmla="*/ 8365 w 24049"/>
                  <a:gd name="connsiteY0" fmla="*/ 24049 h 29277"/>
                  <a:gd name="connsiteX1" fmla="*/ 8365 w 24049"/>
                  <a:gd name="connsiteY1" fmla="*/ 29278 h 29277"/>
                  <a:gd name="connsiteX2" fmla="*/ 13593 w 24049"/>
                  <a:gd name="connsiteY2" fmla="*/ 29278 h 29277"/>
                  <a:gd name="connsiteX3" fmla="*/ 18821 w 24049"/>
                  <a:gd name="connsiteY3" fmla="*/ 24049 h 29277"/>
                  <a:gd name="connsiteX4" fmla="*/ 18821 w 24049"/>
                  <a:gd name="connsiteY4" fmla="*/ 18821 h 29277"/>
                  <a:gd name="connsiteX5" fmla="*/ 24049 w 24049"/>
                  <a:gd name="connsiteY5" fmla="*/ 18821 h 29277"/>
                  <a:gd name="connsiteX6" fmla="*/ 24049 w 24049"/>
                  <a:gd name="connsiteY6" fmla="*/ 10456 h 29277"/>
                  <a:gd name="connsiteX7" fmla="*/ 22481 w 24049"/>
                  <a:gd name="connsiteY7" fmla="*/ 6797 h 29277"/>
                  <a:gd name="connsiteX8" fmla="*/ 17253 w 24049"/>
                  <a:gd name="connsiteY8" fmla="*/ 1568 h 29277"/>
                  <a:gd name="connsiteX9" fmla="*/ 9933 w 24049"/>
                  <a:gd name="connsiteY9" fmla="*/ 1568 h 29277"/>
                  <a:gd name="connsiteX10" fmla="*/ 1568 w 24049"/>
                  <a:gd name="connsiteY10" fmla="*/ 9933 h 29277"/>
                  <a:gd name="connsiteX11" fmla="*/ 1568 w 24049"/>
                  <a:gd name="connsiteY11" fmla="*/ 17253 h 29277"/>
                  <a:gd name="connsiteX12" fmla="*/ 8365 w 24049"/>
                  <a:gd name="connsiteY12" fmla="*/ 24049 h 2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49" h="29277">
                    <a:moveTo>
                      <a:pt x="8365" y="24049"/>
                    </a:moveTo>
                    <a:lnTo>
                      <a:pt x="8365" y="29278"/>
                    </a:lnTo>
                    <a:lnTo>
                      <a:pt x="13593" y="29278"/>
                    </a:lnTo>
                    <a:cubicBezTo>
                      <a:pt x="16730" y="29278"/>
                      <a:pt x="18821" y="27186"/>
                      <a:pt x="18821" y="24049"/>
                    </a:cubicBezTo>
                    <a:lnTo>
                      <a:pt x="18821" y="18821"/>
                    </a:lnTo>
                    <a:lnTo>
                      <a:pt x="24049" y="18821"/>
                    </a:lnTo>
                    <a:lnTo>
                      <a:pt x="24049" y="10456"/>
                    </a:lnTo>
                    <a:cubicBezTo>
                      <a:pt x="24049" y="8888"/>
                      <a:pt x="23527" y="7842"/>
                      <a:pt x="22481" y="6797"/>
                    </a:cubicBezTo>
                    <a:lnTo>
                      <a:pt x="17253" y="1568"/>
                    </a:lnTo>
                    <a:cubicBezTo>
                      <a:pt x="15162" y="-523"/>
                      <a:pt x="12025" y="-523"/>
                      <a:pt x="9933" y="1568"/>
                    </a:cubicBezTo>
                    <a:lnTo>
                      <a:pt x="1568" y="9933"/>
                    </a:lnTo>
                    <a:cubicBezTo>
                      <a:pt x="-523" y="12025"/>
                      <a:pt x="-523" y="15162"/>
                      <a:pt x="1568" y="17253"/>
                    </a:cubicBezTo>
                    <a:lnTo>
                      <a:pt x="8365" y="24049"/>
                    </a:lnTo>
                    <a:close/>
                  </a:path>
                </a:pathLst>
              </a:custGeom>
              <a:solidFill>
                <a:srgbClr val="4CB479"/>
              </a:solidFill>
              <a:ln w="5159" cap="flat">
                <a:noFill/>
                <a:prstDash val="solid"/>
                <a:miter/>
              </a:ln>
            </p:spPr>
            <p:txBody>
              <a:bodyPr rtlCol="0" anchor="ctr"/>
              <a:lstStyle/>
              <a:p>
                <a:endParaRPr lang="fr-FR"/>
              </a:p>
            </p:txBody>
          </p:sp>
        </p:grpSp>
        <p:pic>
          <p:nvPicPr>
            <p:cNvPr id="18" name="Picture 17" descr="A green line art of a bag&#10;&#10;Description automatically generated">
              <a:extLst>
                <a:ext uri="{FF2B5EF4-FFF2-40B4-BE49-F238E27FC236}">
                  <a16:creationId xmlns:a16="http://schemas.microsoft.com/office/drawing/2014/main" id="{3FCBF7B8-1AE4-C0D3-5F26-8FD5CF8FAA3F}"/>
                </a:ext>
              </a:extLst>
            </p:cNvPr>
            <p:cNvPicPr>
              <a:picLocks noChangeAspect="1"/>
            </p:cNvPicPr>
            <p:nvPr/>
          </p:nvPicPr>
          <p:blipFill>
            <a:blip r:embed="rId6"/>
            <a:stretch>
              <a:fillRect/>
            </a:stretch>
          </p:blipFill>
          <p:spPr>
            <a:xfrm>
              <a:off x="5205018" y="5516033"/>
              <a:ext cx="372874" cy="372874"/>
            </a:xfrm>
            <a:prstGeom prst="rect">
              <a:avLst/>
            </a:prstGeom>
          </p:spPr>
        </p:pic>
        <p:pic>
          <p:nvPicPr>
            <p:cNvPr id="22" name="Picture 21" descr="A green number one in a circle with a ribbon&#10;&#10;Description automatically generated">
              <a:extLst>
                <a:ext uri="{FF2B5EF4-FFF2-40B4-BE49-F238E27FC236}">
                  <a16:creationId xmlns:a16="http://schemas.microsoft.com/office/drawing/2014/main" id="{D8AAFAFB-1F7C-B8EA-A299-D21335C1F836}"/>
                </a:ext>
              </a:extLst>
            </p:cNvPr>
            <p:cNvPicPr>
              <a:picLocks noChangeAspect="1"/>
            </p:cNvPicPr>
            <p:nvPr/>
          </p:nvPicPr>
          <p:blipFill>
            <a:blip r:embed="rId7"/>
            <a:stretch>
              <a:fillRect/>
            </a:stretch>
          </p:blipFill>
          <p:spPr>
            <a:xfrm>
              <a:off x="3853845" y="3648160"/>
              <a:ext cx="396102" cy="396102"/>
            </a:xfrm>
            <a:prstGeom prst="rect">
              <a:avLst/>
            </a:prstGeom>
          </p:spPr>
        </p:pic>
        <p:pic>
          <p:nvPicPr>
            <p:cNvPr id="24" name="Picture 23" descr="A green and black icon&#10;&#10;Description automatically generated">
              <a:extLst>
                <a:ext uri="{FF2B5EF4-FFF2-40B4-BE49-F238E27FC236}">
                  <a16:creationId xmlns:a16="http://schemas.microsoft.com/office/drawing/2014/main" id="{5610823C-C795-7A79-39AE-FB35F2FDECBD}"/>
                </a:ext>
              </a:extLst>
            </p:cNvPr>
            <p:cNvPicPr>
              <a:picLocks noChangeAspect="1"/>
            </p:cNvPicPr>
            <p:nvPr/>
          </p:nvPicPr>
          <p:blipFill>
            <a:blip r:embed="rId8"/>
            <a:stretch>
              <a:fillRect/>
            </a:stretch>
          </p:blipFill>
          <p:spPr>
            <a:xfrm>
              <a:off x="7362454" y="5522954"/>
              <a:ext cx="373713" cy="373713"/>
            </a:xfrm>
            <a:prstGeom prst="rect">
              <a:avLst/>
            </a:prstGeom>
          </p:spPr>
        </p:pic>
        <p:grpSp>
          <p:nvGrpSpPr>
            <p:cNvPr id="28" name="Group 27">
              <a:extLst>
                <a:ext uri="{FF2B5EF4-FFF2-40B4-BE49-F238E27FC236}">
                  <a16:creationId xmlns:a16="http://schemas.microsoft.com/office/drawing/2014/main" id="{66DC8892-A4DD-4BB2-3AEC-FB1273A79CB0}"/>
                </a:ext>
              </a:extLst>
            </p:cNvPr>
            <p:cNvGrpSpPr/>
            <p:nvPr/>
          </p:nvGrpSpPr>
          <p:grpSpPr>
            <a:xfrm>
              <a:off x="3696090" y="3496060"/>
              <a:ext cx="685668" cy="696073"/>
              <a:chOff x="3703482" y="3491810"/>
              <a:chExt cx="685668" cy="696073"/>
            </a:xfrm>
          </p:grpSpPr>
          <p:grpSp>
            <p:nvGrpSpPr>
              <p:cNvPr id="29" name="Groupe 37">
                <a:extLst>
                  <a:ext uri="{FF2B5EF4-FFF2-40B4-BE49-F238E27FC236}">
                    <a16:creationId xmlns:a16="http://schemas.microsoft.com/office/drawing/2014/main" id="{EA2B34DB-0714-D333-4084-BBB11420AB1E}"/>
                  </a:ext>
                </a:extLst>
              </p:cNvPr>
              <p:cNvGrpSpPr/>
              <p:nvPr/>
            </p:nvGrpSpPr>
            <p:grpSpPr>
              <a:xfrm>
                <a:off x="3703482" y="3491810"/>
                <a:ext cx="685668" cy="696073"/>
                <a:chOff x="3617577" y="3242296"/>
                <a:chExt cx="434399" cy="423862"/>
              </a:xfrm>
            </p:grpSpPr>
            <p:sp>
              <p:nvSpPr>
                <p:cNvPr id="31" name="Ellipse 42">
                  <a:extLst>
                    <a:ext uri="{FF2B5EF4-FFF2-40B4-BE49-F238E27FC236}">
                      <a16:creationId xmlns:a16="http://schemas.microsoft.com/office/drawing/2014/main" id="{5E3E1879-293D-8DF0-8E9C-749C0CA8A65B}"/>
                    </a:ext>
                  </a:extLst>
                </p:cNvPr>
                <p:cNvSpPr/>
                <p:nvPr/>
              </p:nvSpPr>
              <p:spPr>
                <a:xfrm>
                  <a:off x="3617577" y="3242296"/>
                  <a:ext cx="434399" cy="423862"/>
                </a:xfrm>
                <a:prstGeom prst="ellipse">
                  <a:avLst/>
                </a:prstGeom>
                <a:solidFill>
                  <a:srgbClr val="3478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32" name="Ellipse 43">
                  <a:extLst>
                    <a:ext uri="{FF2B5EF4-FFF2-40B4-BE49-F238E27FC236}">
                      <a16:creationId xmlns:a16="http://schemas.microsoft.com/office/drawing/2014/main" id="{36ABC9B5-1175-8ADF-7B17-13982C256982}"/>
                    </a:ext>
                  </a:extLst>
                </p:cNvPr>
                <p:cNvSpPr/>
                <p:nvPr/>
              </p:nvSpPr>
              <p:spPr>
                <a:xfrm rot="16588566">
                  <a:off x="3666173" y="3283866"/>
                  <a:ext cx="334456" cy="345482"/>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pic>
            <p:nvPicPr>
              <p:cNvPr id="30" name="Picture 29" descr="A green number one in a circle with a ribbon&#10;&#10;Description automatically generated">
                <a:extLst>
                  <a:ext uri="{FF2B5EF4-FFF2-40B4-BE49-F238E27FC236}">
                    <a16:creationId xmlns:a16="http://schemas.microsoft.com/office/drawing/2014/main" id="{8E665139-CAC3-3734-A048-D54E0EC9F44A}"/>
                  </a:ext>
                </a:extLst>
              </p:cNvPr>
              <p:cNvPicPr>
                <a:picLocks noChangeAspect="1"/>
              </p:cNvPicPr>
              <p:nvPr/>
            </p:nvPicPr>
            <p:blipFill>
              <a:blip r:embed="rId7"/>
              <a:stretch>
                <a:fillRect/>
              </a:stretch>
            </p:blipFill>
            <p:spPr>
              <a:xfrm>
                <a:off x="3834795" y="3629110"/>
                <a:ext cx="396102" cy="396102"/>
              </a:xfrm>
              <a:prstGeom prst="rect">
                <a:avLst/>
              </a:prstGeom>
            </p:spPr>
          </p:pic>
        </p:grpSp>
        <p:grpSp>
          <p:nvGrpSpPr>
            <p:cNvPr id="34" name="Groupe 35">
              <a:extLst>
                <a:ext uri="{FF2B5EF4-FFF2-40B4-BE49-F238E27FC236}">
                  <a16:creationId xmlns:a16="http://schemas.microsoft.com/office/drawing/2014/main" id="{34735C13-3B14-AD7F-1F44-6A404C8BC2EA}"/>
                </a:ext>
              </a:extLst>
            </p:cNvPr>
            <p:cNvGrpSpPr/>
            <p:nvPr/>
          </p:nvGrpSpPr>
          <p:grpSpPr>
            <a:xfrm>
              <a:off x="6153112" y="1176820"/>
              <a:ext cx="685674" cy="670222"/>
              <a:chOff x="5981932" y="1171949"/>
              <a:chExt cx="434399" cy="423862"/>
            </a:xfrm>
          </p:grpSpPr>
          <p:sp>
            <p:nvSpPr>
              <p:cNvPr id="36" name="Ellipse 48">
                <a:extLst>
                  <a:ext uri="{FF2B5EF4-FFF2-40B4-BE49-F238E27FC236}">
                    <a16:creationId xmlns:a16="http://schemas.microsoft.com/office/drawing/2014/main" id="{924E801B-E1E1-CAB7-4B85-26D12CA42E6F}"/>
                  </a:ext>
                </a:extLst>
              </p:cNvPr>
              <p:cNvSpPr/>
              <p:nvPr/>
            </p:nvSpPr>
            <p:spPr>
              <a:xfrm>
                <a:off x="5981932" y="1171949"/>
                <a:ext cx="434399" cy="423862"/>
              </a:xfrm>
              <a:prstGeom prst="ellipse">
                <a:avLst/>
              </a:prstGeom>
              <a:solidFill>
                <a:srgbClr val="A8CB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37" name="Ellipse 49">
                <a:extLst>
                  <a:ext uri="{FF2B5EF4-FFF2-40B4-BE49-F238E27FC236}">
                    <a16:creationId xmlns:a16="http://schemas.microsoft.com/office/drawing/2014/main" id="{8CE6E73A-8044-C96F-695A-F80FD54BEA8A}"/>
                  </a:ext>
                </a:extLst>
              </p:cNvPr>
              <p:cNvSpPr/>
              <p:nvPr/>
            </p:nvSpPr>
            <p:spPr>
              <a:xfrm rot="16588566">
                <a:off x="6030528" y="1213520"/>
                <a:ext cx="334456" cy="345482"/>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grpSp>
          <p:nvGrpSpPr>
            <p:cNvPr id="38" name="Group 37">
              <a:extLst>
                <a:ext uri="{FF2B5EF4-FFF2-40B4-BE49-F238E27FC236}">
                  <a16:creationId xmlns:a16="http://schemas.microsoft.com/office/drawing/2014/main" id="{C566F62C-5787-3C2D-4686-6960374B844B}"/>
                </a:ext>
              </a:extLst>
            </p:cNvPr>
            <p:cNvGrpSpPr/>
            <p:nvPr/>
          </p:nvGrpSpPr>
          <p:grpSpPr>
            <a:xfrm>
              <a:off x="8557906" y="3507790"/>
              <a:ext cx="685674" cy="696125"/>
              <a:chOff x="8550691" y="3504759"/>
              <a:chExt cx="685674" cy="696125"/>
            </a:xfrm>
          </p:grpSpPr>
          <p:grpSp>
            <p:nvGrpSpPr>
              <p:cNvPr id="39" name="Groupe 36">
                <a:extLst>
                  <a:ext uri="{FF2B5EF4-FFF2-40B4-BE49-F238E27FC236}">
                    <a16:creationId xmlns:a16="http://schemas.microsoft.com/office/drawing/2014/main" id="{88F4406A-6893-F216-BAB1-8B75F794A60E}"/>
                  </a:ext>
                </a:extLst>
              </p:cNvPr>
              <p:cNvGrpSpPr/>
              <p:nvPr/>
            </p:nvGrpSpPr>
            <p:grpSpPr>
              <a:xfrm>
                <a:off x="8550691" y="3504759"/>
                <a:ext cx="685674" cy="696125"/>
                <a:chOff x="8140023" y="3494373"/>
                <a:chExt cx="434399" cy="423862"/>
              </a:xfrm>
            </p:grpSpPr>
            <p:sp>
              <p:nvSpPr>
                <p:cNvPr id="41" name="Ellipse 45">
                  <a:extLst>
                    <a:ext uri="{FF2B5EF4-FFF2-40B4-BE49-F238E27FC236}">
                      <a16:creationId xmlns:a16="http://schemas.microsoft.com/office/drawing/2014/main" id="{15CB9A8E-6832-73E8-02D8-A729C9B36757}"/>
                    </a:ext>
                  </a:extLst>
                </p:cNvPr>
                <p:cNvSpPr/>
                <p:nvPr/>
              </p:nvSpPr>
              <p:spPr>
                <a:xfrm>
                  <a:off x="8140023" y="3494373"/>
                  <a:ext cx="434399" cy="423862"/>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42" name="Ellipse 46">
                  <a:extLst>
                    <a:ext uri="{FF2B5EF4-FFF2-40B4-BE49-F238E27FC236}">
                      <a16:creationId xmlns:a16="http://schemas.microsoft.com/office/drawing/2014/main" id="{9A14CECB-AA88-60D9-536B-1DB517A922E6}"/>
                    </a:ext>
                  </a:extLst>
                </p:cNvPr>
                <p:cNvSpPr/>
                <p:nvPr/>
              </p:nvSpPr>
              <p:spPr>
                <a:xfrm rot="16588566">
                  <a:off x="8188619" y="3535944"/>
                  <a:ext cx="334456" cy="345482"/>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grpSp>
          <p:pic>
            <p:nvPicPr>
              <p:cNvPr id="40" name="Graphic 39" descr="Pie chart with solid fill">
                <a:extLst>
                  <a:ext uri="{FF2B5EF4-FFF2-40B4-BE49-F238E27FC236}">
                    <a16:creationId xmlns:a16="http://schemas.microsoft.com/office/drawing/2014/main" id="{D7040F7F-8D47-67D3-7319-09B53A5C29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0406" y="3595260"/>
                <a:ext cx="501902" cy="501902"/>
              </a:xfrm>
              <a:prstGeom prst="rect">
                <a:avLst/>
              </a:prstGeom>
            </p:spPr>
          </p:pic>
        </p:grpSp>
        <p:grpSp>
          <p:nvGrpSpPr>
            <p:cNvPr id="43" name="Group 42">
              <a:extLst>
                <a:ext uri="{FF2B5EF4-FFF2-40B4-BE49-F238E27FC236}">
                  <a16:creationId xmlns:a16="http://schemas.microsoft.com/office/drawing/2014/main" id="{F0DD16CE-DAF3-6BC1-CCDF-090F17E7705D}"/>
                </a:ext>
              </a:extLst>
            </p:cNvPr>
            <p:cNvGrpSpPr/>
            <p:nvPr/>
          </p:nvGrpSpPr>
          <p:grpSpPr>
            <a:xfrm>
              <a:off x="5053384" y="5355488"/>
              <a:ext cx="685666" cy="696116"/>
              <a:chOff x="5050792" y="5358569"/>
              <a:chExt cx="685666" cy="696116"/>
            </a:xfrm>
          </p:grpSpPr>
          <p:sp>
            <p:nvSpPr>
              <p:cNvPr id="44" name="Ellipse 39">
                <a:extLst>
                  <a:ext uri="{FF2B5EF4-FFF2-40B4-BE49-F238E27FC236}">
                    <a16:creationId xmlns:a16="http://schemas.microsoft.com/office/drawing/2014/main" id="{046CBBFD-2EC3-721F-AACC-737A0AD97A66}"/>
                  </a:ext>
                </a:extLst>
              </p:cNvPr>
              <p:cNvSpPr/>
              <p:nvPr/>
            </p:nvSpPr>
            <p:spPr>
              <a:xfrm>
                <a:off x="5050792" y="5358569"/>
                <a:ext cx="685666" cy="696116"/>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45" name="Ellipse 40">
                <a:extLst>
                  <a:ext uri="{FF2B5EF4-FFF2-40B4-BE49-F238E27FC236}">
                    <a16:creationId xmlns:a16="http://schemas.microsoft.com/office/drawing/2014/main" id="{F9B81AD4-419C-D5D8-1B5F-2E99682C989C}"/>
                  </a:ext>
                </a:extLst>
              </p:cNvPr>
              <p:cNvSpPr/>
              <p:nvPr/>
            </p:nvSpPr>
            <p:spPr>
              <a:xfrm rot="16588566">
                <a:off x="5116814" y="5437923"/>
                <a:ext cx="549283" cy="545317"/>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pic>
            <p:nvPicPr>
              <p:cNvPr id="46" name="Picture 45" descr="A green line art of a bag&#10;&#10;Description automatically generated">
                <a:extLst>
                  <a:ext uri="{FF2B5EF4-FFF2-40B4-BE49-F238E27FC236}">
                    <a16:creationId xmlns:a16="http://schemas.microsoft.com/office/drawing/2014/main" id="{ADC6A415-83D0-AD86-49C9-31FF0BD4EC7F}"/>
                  </a:ext>
                </a:extLst>
              </p:cNvPr>
              <p:cNvPicPr>
                <a:picLocks noChangeAspect="1"/>
              </p:cNvPicPr>
              <p:nvPr/>
            </p:nvPicPr>
            <p:blipFill>
              <a:blip r:embed="rId6"/>
              <a:stretch>
                <a:fillRect/>
              </a:stretch>
            </p:blipFill>
            <p:spPr>
              <a:xfrm>
                <a:off x="5205018" y="5516033"/>
                <a:ext cx="372874" cy="372874"/>
              </a:xfrm>
              <a:prstGeom prst="rect">
                <a:avLst/>
              </a:prstGeom>
            </p:spPr>
          </p:pic>
        </p:grpSp>
        <p:grpSp>
          <p:nvGrpSpPr>
            <p:cNvPr id="47" name="Group 46">
              <a:extLst>
                <a:ext uri="{FF2B5EF4-FFF2-40B4-BE49-F238E27FC236}">
                  <a16:creationId xmlns:a16="http://schemas.microsoft.com/office/drawing/2014/main" id="{7812DF55-54D4-9FCD-580B-45C566CF9F49}"/>
                </a:ext>
              </a:extLst>
            </p:cNvPr>
            <p:cNvGrpSpPr/>
            <p:nvPr/>
          </p:nvGrpSpPr>
          <p:grpSpPr>
            <a:xfrm>
              <a:off x="7207969" y="5362252"/>
              <a:ext cx="685666" cy="696116"/>
              <a:chOff x="7202811" y="5361753"/>
              <a:chExt cx="685666" cy="696116"/>
            </a:xfrm>
          </p:grpSpPr>
          <p:sp>
            <p:nvSpPr>
              <p:cNvPr id="48" name="Ellipse 39">
                <a:extLst>
                  <a:ext uri="{FF2B5EF4-FFF2-40B4-BE49-F238E27FC236}">
                    <a16:creationId xmlns:a16="http://schemas.microsoft.com/office/drawing/2014/main" id="{8FED9798-868A-EFAA-9AA0-9CE368698795}"/>
                  </a:ext>
                </a:extLst>
              </p:cNvPr>
              <p:cNvSpPr/>
              <p:nvPr/>
            </p:nvSpPr>
            <p:spPr>
              <a:xfrm>
                <a:off x="7202811" y="5361753"/>
                <a:ext cx="685666" cy="696116"/>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sp>
            <p:nvSpPr>
              <p:cNvPr id="49" name="Ellipse 40">
                <a:extLst>
                  <a:ext uri="{FF2B5EF4-FFF2-40B4-BE49-F238E27FC236}">
                    <a16:creationId xmlns:a16="http://schemas.microsoft.com/office/drawing/2014/main" id="{0443ED07-0BE7-78BF-1DD0-59FB0A4F7B29}"/>
                  </a:ext>
                </a:extLst>
              </p:cNvPr>
              <p:cNvSpPr/>
              <p:nvPr/>
            </p:nvSpPr>
            <p:spPr>
              <a:xfrm rot="16588566">
                <a:off x="7268833" y="5441066"/>
                <a:ext cx="549283" cy="545317"/>
              </a:xfrm>
              <a:prstGeom prst="ellipse">
                <a:avLst/>
              </a:prstGeom>
              <a:gradFill flip="none" rotWithShape="1">
                <a:gsLst>
                  <a:gs pos="0">
                    <a:schemeClr val="accent3">
                      <a:lumMod val="0"/>
                      <a:lumOff val="100000"/>
                    </a:schemeClr>
                  </a:gs>
                  <a:gs pos="74000">
                    <a:srgbClr val="DBDBDB"/>
                  </a:gs>
                  <a:gs pos="83000">
                    <a:srgbClr val="E0E0E0"/>
                  </a:gs>
                  <a:gs pos="100000">
                    <a:schemeClr val="bg1">
                      <a:lumMod val="95000"/>
                    </a:schemeClr>
                  </a:gs>
                </a:gsLst>
                <a:lin ang="18900000" scaled="1"/>
                <a:tileRect/>
              </a:gradFill>
              <a:ln>
                <a:noFill/>
              </a:ln>
              <a:effectLst>
                <a:outerShdw blurRad="139700" dist="12700" dir="2700000" sx="102000" sy="102000" algn="tl" rotWithShape="0">
                  <a:schemeClr val="bg1">
                    <a:lumMod val="7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Gill Sans MT" panose="020B0502020104020203" pitchFamily="34" charset="77"/>
                </a:endParaRPr>
              </a:p>
            </p:txBody>
          </p:sp>
          <p:pic>
            <p:nvPicPr>
              <p:cNvPr id="50" name="Picture 49" descr="A green and black icon&#10;&#10;Description automatically generated">
                <a:extLst>
                  <a:ext uri="{FF2B5EF4-FFF2-40B4-BE49-F238E27FC236}">
                    <a16:creationId xmlns:a16="http://schemas.microsoft.com/office/drawing/2014/main" id="{07BBBB24-E984-82EB-5C80-CA9279B4D590}"/>
                  </a:ext>
                </a:extLst>
              </p:cNvPr>
              <p:cNvPicPr>
                <a:picLocks noChangeAspect="1"/>
              </p:cNvPicPr>
              <p:nvPr/>
            </p:nvPicPr>
            <p:blipFill>
              <a:blip r:embed="rId8"/>
              <a:stretch>
                <a:fillRect/>
              </a:stretch>
            </p:blipFill>
            <p:spPr>
              <a:xfrm>
                <a:off x="7362454" y="5522954"/>
                <a:ext cx="373713" cy="373713"/>
              </a:xfrm>
              <a:prstGeom prst="rect">
                <a:avLst/>
              </a:prstGeom>
            </p:spPr>
          </p:pic>
        </p:grpSp>
      </p:grpSp>
      <p:sp>
        <p:nvSpPr>
          <p:cNvPr id="12" name="Espace réservé du numéro de diapositive 9">
            <a:extLst>
              <a:ext uri="{FF2B5EF4-FFF2-40B4-BE49-F238E27FC236}">
                <a16:creationId xmlns:a16="http://schemas.microsoft.com/office/drawing/2014/main" id="{6D2E7DFA-8BAF-E71C-FE77-FD417EE54DC5}"/>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2</a:t>
            </a:r>
          </a:p>
        </p:txBody>
      </p:sp>
      <p:pic>
        <p:nvPicPr>
          <p:cNvPr id="10" name="Picture 9" descr="A green dollar sign with a hand and a coin&#10;&#10;Description automatically generated">
            <a:extLst>
              <a:ext uri="{FF2B5EF4-FFF2-40B4-BE49-F238E27FC236}">
                <a16:creationId xmlns:a16="http://schemas.microsoft.com/office/drawing/2014/main" id="{1E61F781-A3E8-4E58-0F13-D47662A99F7C}"/>
              </a:ext>
            </a:extLst>
          </p:cNvPr>
          <p:cNvPicPr>
            <a:picLocks noChangeAspect="1"/>
          </p:cNvPicPr>
          <p:nvPr/>
        </p:nvPicPr>
        <p:blipFill>
          <a:blip r:embed="rId9"/>
          <a:stretch>
            <a:fillRect/>
          </a:stretch>
        </p:blipFill>
        <p:spPr>
          <a:xfrm>
            <a:off x="6274617" y="1263836"/>
            <a:ext cx="464241" cy="464241"/>
          </a:xfrm>
          <a:prstGeom prst="rect">
            <a:avLst/>
          </a:prstGeom>
        </p:spPr>
      </p:pic>
    </p:spTree>
    <p:extLst>
      <p:ext uri="{BB962C8B-B14F-4D97-AF65-F5344CB8AC3E}">
        <p14:creationId xmlns:p14="http://schemas.microsoft.com/office/powerpoint/2010/main" val="141096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39">
            <a:extLst>
              <a:ext uri="{FF2B5EF4-FFF2-40B4-BE49-F238E27FC236}">
                <a16:creationId xmlns:a16="http://schemas.microsoft.com/office/drawing/2014/main" id="{8BB62ABC-726C-5E07-5EDE-1D00CC849565}"/>
              </a:ext>
            </a:extLst>
          </p:cNvPr>
          <p:cNvPicPr>
            <a:picLocks noChangeAspect="1"/>
          </p:cNvPicPr>
          <p:nvPr/>
        </p:nvPicPr>
        <p:blipFill>
          <a:blip r:embed="rId3"/>
          <a:stretch>
            <a:fillRect/>
          </a:stretch>
        </p:blipFill>
        <p:spPr>
          <a:xfrm>
            <a:off x="693490" y="2314180"/>
            <a:ext cx="7099684" cy="3395940"/>
          </a:xfrm>
          <a:prstGeom prst="rect">
            <a:avLst/>
          </a:prstGeom>
        </p:spPr>
      </p:pic>
      <p:grpSp>
        <p:nvGrpSpPr>
          <p:cNvPr id="2" name="Groupe 1">
            <a:extLst>
              <a:ext uri="{FF2B5EF4-FFF2-40B4-BE49-F238E27FC236}">
                <a16:creationId xmlns:a16="http://schemas.microsoft.com/office/drawing/2014/main" id="{01EAF84F-847D-CCD7-7BFF-BADCD4A90DA9}"/>
              </a:ext>
            </a:extLst>
          </p:cNvPr>
          <p:cNvGrpSpPr/>
          <p:nvPr/>
        </p:nvGrpSpPr>
        <p:grpSpPr>
          <a:xfrm>
            <a:off x="8097760" y="3429000"/>
            <a:ext cx="3769250" cy="675483"/>
            <a:chOff x="3190448" y="3593214"/>
            <a:chExt cx="3769250" cy="675483"/>
          </a:xfrm>
        </p:grpSpPr>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71361B93-43AD-A99B-9C85-4ED0FEB60AC6}"/>
                    </a:ext>
                  </a:extLst>
                </p:cNvPr>
                <p:cNvSpPr txBox="1"/>
                <p:nvPr/>
              </p:nvSpPr>
              <p:spPr>
                <a:xfrm>
                  <a:off x="3253042" y="4084031"/>
                  <a:ext cx="370665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200" b="1" i="1" smtClean="0">
                                <a:solidFill>
                                  <a:srgbClr val="05668D"/>
                                </a:solidFill>
                                <a:latin typeface="Cambria Math" panose="02040503050406030204" pitchFamily="18" charset="0"/>
                              </a:rPr>
                            </m:ctrlPr>
                          </m:sSubPr>
                          <m:e>
                            <m:r>
                              <a:rPr lang="fr-FR" sz="1200" b="1" i="1" smtClean="0">
                                <a:solidFill>
                                  <a:srgbClr val="05668D"/>
                                </a:solidFill>
                                <a:latin typeface="Cambria Math" panose="02040503050406030204" pitchFamily="18" charset="0"/>
                              </a:rPr>
                              <m:t>𝑽</m:t>
                            </m:r>
                          </m:e>
                          <m:sub>
                            <m:r>
                              <a:rPr lang="en-US" sz="1200" b="1" i="1" smtClean="0">
                                <a:solidFill>
                                  <a:srgbClr val="05668D"/>
                                </a:solidFill>
                                <a:latin typeface="Cambria Math" panose="02040503050406030204" pitchFamily="18" charset="0"/>
                              </a:rPr>
                              <m:t>𝒂</m:t>
                            </m:r>
                          </m:sub>
                        </m:sSub>
                        <m:d>
                          <m:dPr>
                            <m:ctrlPr>
                              <a:rPr lang="fr-FR" sz="1200" b="1" i="1">
                                <a:solidFill>
                                  <a:srgbClr val="05668D"/>
                                </a:solidFill>
                                <a:latin typeface="Cambria Math" panose="02040503050406030204" pitchFamily="18" charset="0"/>
                              </a:rPr>
                            </m:ctrlPr>
                          </m:dPr>
                          <m:e>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𝟏</m:t>
                                </m:r>
                              </m:sub>
                            </m:sSub>
                            <m:r>
                              <a:rPr lang="fr-FR" sz="1200" b="1" i="1">
                                <a:solidFill>
                                  <a:srgbClr val="05668D"/>
                                </a:solidFill>
                                <a:latin typeface="Cambria Math" panose="02040503050406030204" pitchFamily="18" charset="0"/>
                              </a:rPr>
                              <m:t>−</m:t>
                            </m:r>
                            <m:r>
                              <a:rPr lang="fr-FR" sz="1200" b="1" i="1">
                                <a:solidFill>
                                  <a:srgbClr val="05668D"/>
                                </a:solidFill>
                                <a:latin typeface="Cambria Math" panose="02040503050406030204" pitchFamily="18" charset="0"/>
                              </a:rPr>
                              <m:t>𝟏</m:t>
                            </m:r>
                            <m:r>
                              <a:rPr lang="fr-FR" sz="1200" b="1" i="1">
                                <a:solidFill>
                                  <a:srgbClr val="05668D"/>
                                </a:solidFill>
                                <a:latin typeface="Cambria Math" panose="02040503050406030204" pitchFamily="18" charset="0"/>
                              </a:rPr>
                              <m:t>,</m:t>
                            </m:r>
                            <m:r>
                              <a:rPr lang="fr-FR" sz="1200" b="1" i="1">
                                <a:solidFill>
                                  <a:srgbClr val="05668D"/>
                                </a:solidFill>
                                <a:latin typeface="Cambria Math" panose="02040503050406030204" pitchFamily="18" charset="0"/>
                              </a:rPr>
                              <m:t>𝟓</m:t>
                            </m:r>
                            <m:d>
                              <m:dPr>
                                <m:ctrlPr>
                                  <a:rPr lang="fr-FR" sz="1200" b="1" i="1">
                                    <a:solidFill>
                                      <a:srgbClr val="05668D"/>
                                    </a:solidFill>
                                    <a:latin typeface="Cambria Math" panose="02040503050406030204" pitchFamily="18" charset="0"/>
                                  </a:rPr>
                                </m:ctrlPr>
                              </m:dPr>
                              <m:e>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𝟑</m:t>
                                    </m:r>
                                  </m:sub>
                                </m:sSub>
                                <m:r>
                                  <a:rPr lang="fr-FR" sz="1200" b="1" i="1">
                                    <a:solidFill>
                                      <a:srgbClr val="05668D"/>
                                    </a:solidFill>
                                    <a:latin typeface="Cambria Math" panose="02040503050406030204" pitchFamily="18" charset="0"/>
                                  </a:rPr>
                                  <m:t>−</m:t>
                                </m:r>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𝟏</m:t>
                                    </m:r>
                                  </m:sub>
                                </m:sSub>
                              </m:e>
                            </m:d>
                            <m:r>
                              <a:rPr lang="fr-FR" sz="1200" b="1" i="1">
                                <a:solidFill>
                                  <a:srgbClr val="05668D"/>
                                </a:solidFill>
                                <a:latin typeface="Cambria Math" panose="02040503050406030204" pitchFamily="18" charset="0"/>
                              </a:rPr>
                              <m:t>≤</m:t>
                            </m:r>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𝑽</m:t>
                                </m:r>
                              </m:e>
                              <m:sub>
                                <m:r>
                                  <a:rPr lang="en-US" sz="1200" b="1" i="1">
                                    <a:solidFill>
                                      <a:srgbClr val="05668D"/>
                                    </a:solidFill>
                                    <a:latin typeface="Cambria Math" panose="02040503050406030204" pitchFamily="18" charset="0"/>
                                  </a:rPr>
                                  <m:t>𝒂</m:t>
                                </m:r>
                              </m:sub>
                            </m:sSub>
                          </m:e>
                        </m:d>
                        <m:r>
                          <a:rPr lang="en-US" sz="1200" b="1" i="1" smtClean="0">
                            <a:solidFill>
                              <a:srgbClr val="05668D"/>
                            </a:solidFill>
                            <a:latin typeface="Cambria Math" panose="02040503050406030204" pitchFamily="18" charset="0"/>
                          </a:rPr>
                          <m:t>   </m:t>
                        </m:r>
                        <m:r>
                          <a:rPr lang="fr-FR" sz="1200" b="1" i="1" smtClean="0">
                            <a:solidFill>
                              <a:srgbClr val="05668D"/>
                            </a:solidFill>
                            <a:latin typeface="Cambria Math" panose="02040503050406030204" pitchFamily="18" charset="0"/>
                          </a:rPr>
                          <m:t>=</m:t>
                        </m:r>
                        <m:r>
                          <a:rPr lang="en-US" sz="1200" b="1" i="1" smtClean="0">
                            <a:solidFill>
                              <a:srgbClr val="05668D"/>
                            </a:solidFill>
                            <a:latin typeface="Cambria Math" panose="02040503050406030204" pitchFamily="18" charset="0"/>
                          </a:rPr>
                          <m:t>   </m:t>
                        </m:r>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𝟏</m:t>
                            </m:r>
                          </m:sub>
                        </m:sSub>
                        <m:r>
                          <a:rPr lang="fr-FR" sz="1200" b="1" i="1">
                            <a:solidFill>
                              <a:srgbClr val="05668D"/>
                            </a:solidFill>
                            <a:latin typeface="Cambria Math" panose="02040503050406030204" pitchFamily="18" charset="0"/>
                          </a:rPr>
                          <m:t>−</m:t>
                        </m:r>
                        <m:r>
                          <a:rPr lang="fr-FR" sz="1200" b="1" i="1">
                            <a:solidFill>
                              <a:srgbClr val="05668D"/>
                            </a:solidFill>
                            <a:latin typeface="Cambria Math" panose="02040503050406030204" pitchFamily="18" charset="0"/>
                          </a:rPr>
                          <m:t>𝟏</m:t>
                        </m:r>
                        <m:r>
                          <a:rPr lang="fr-FR" sz="1200" b="1" i="1">
                            <a:solidFill>
                              <a:srgbClr val="05668D"/>
                            </a:solidFill>
                            <a:latin typeface="Cambria Math" panose="02040503050406030204" pitchFamily="18" charset="0"/>
                          </a:rPr>
                          <m:t>,</m:t>
                        </m:r>
                        <m:r>
                          <a:rPr lang="fr-FR" sz="1200" b="1" i="1">
                            <a:solidFill>
                              <a:srgbClr val="05668D"/>
                            </a:solidFill>
                            <a:latin typeface="Cambria Math" panose="02040503050406030204" pitchFamily="18" charset="0"/>
                          </a:rPr>
                          <m:t>𝟓</m:t>
                        </m:r>
                        <m:d>
                          <m:dPr>
                            <m:ctrlPr>
                              <a:rPr lang="fr-FR" sz="1200" b="1" i="1">
                                <a:solidFill>
                                  <a:srgbClr val="05668D"/>
                                </a:solidFill>
                                <a:latin typeface="Cambria Math" panose="02040503050406030204" pitchFamily="18" charset="0"/>
                              </a:rPr>
                            </m:ctrlPr>
                          </m:dPr>
                          <m:e>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𝟑</m:t>
                                </m:r>
                              </m:sub>
                            </m:sSub>
                            <m:r>
                              <a:rPr lang="fr-FR" sz="1200" b="1" i="1">
                                <a:solidFill>
                                  <a:srgbClr val="05668D"/>
                                </a:solidFill>
                                <a:latin typeface="Cambria Math" panose="02040503050406030204" pitchFamily="18" charset="0"/>
                              </a:rPr>
                              <m:t>−</m:t>
                            </m:r>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𝟏</m:t>
                                </m:r>
                              </m:sub>
                            </m:sSub>
                          </m:e>
                        </m:d>
                      </m:oMath>
                    </m:oMathPara>
                  </a14:m>
                  <a:endParaRPr lang="fr-FR" sz="1200" b="1">
                    <a:solidFill>
                      <a:srgbClr val="05668D"/>
                    </a:solidFill>
                  </a:endParaRPr>
                </a:p>
              </p:txBody>
            </p:sp>
          </mc:Choice>
          <mc:Fallback xmlns="">
            <p:sp>
              <p:nvSpPr>
                <p:cNvPr id="42" name="ZoneTexte 41">
                  <a:extLst>
                    <a:ext uri="{FF2B5EF4-FFF2-40B4-BE49-F238E27FC236}">
                      <a16:creationId xmlns:a16="http://schemas.microsoft.com/office/drawing/2014/main" id="{71361B93-43AD-A99B-9C85-4ED0FEB60AC6}"/>
                    </a:ext>
                  </a:extLst>
                </p:cNvPr>
                <p:cNvSpPr txBox="1">
                  <a:spLocks noRot="1" noChangeAspect="1" noMove="1" noResize="1" noEditPoints="1" noAdjustHandles="1" noChangeArrowheads="1" noChangeShapeType="1" noTextEdit="1"/>
                </p:cNvSpPr>
                <p:nvPr/>
              </p:nvSpPr>
              <p:spPr>
                <a:xfrm>
                  <a:off x="3253042" y="4084031"/>
                  <a:ext cx="3706656" cy="184666"/>
                </a:xfrm>
                <a:prstGeom prst="rect">
                  <a:avLst/>
                </a:prstGeom>
                <a:blipFill>
                  <a:blip r:embed="rId4"/>
                  <a:stretch>
                    <a:fillRect l="-49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0CE3B73C-5FA2-B225-A308-BAEF923DA6A7}"/>
                    </a:ext>
                  </a:extLst>
                </p:cNvPr>
                <p:cNvSpPr txBox="1"/>
                <p:nvPr/>
              </p:nvSpPr>
              <p:spPr>
                <a:xfrm>
                  <a:off x="3190448" y="3593214"/>
                  <a:ext cx="3717171"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200" b="1" i="1" smtClean="0">
                                <a:solidFill>
                                  <a:srgbClr val="05668D"/>
                                </a:solidFill>
                                <a:latin typeface="Cambria Math" panose="02040503050406030204" pitchFamily="18" charset="0"/>
                              </a:rPr>
                            </m:ctrlPr>
                          </m:sSubPr>
                          <m:e>
                            <m:r>
                              <a:rPr lang="fr-FR" sz="1200" b="1" i="1" smtClean="0">
                                <a:solidFill>
                                  <a:srgbClr val="05668D"/>
                                </a:solidFill>
                                <a:latin typeface="Cambria Math" panose="02040503050406030204" pitchFamily="18" charset="0"/>
                              </a:rPr>
                              <m:t>𝑽</m:t>
                            </m:r>
                          </m:e>
                          <m:sub>
                            <m:r>
                              <a:rPr lang="en-US" sz="1200" b="1" i="1" smtClean="0">
                                <a:solidFill>
                                  <a:srgbClr val="05668D"/>
                                </a:solidFill>
                                <a:latin typeface="Cambria Math" panose="02040503050406030204" pitchFamily="18" charset="0"/>
                              </a:rPr>
                              <m:t>𝒂</m:t>
                            </m:r>
                          </m:sub>
                        </m:sSub>
                        <m:d>
                          <m:dPr>
                            <m:ctrlPr>
                              <a:rPr lang="fr-FR" sz="1200" b="1" i="1">
                                <a:solidFill>
                                  <a:srgbClr val="05668D"/>
                                </a:solidFill>
                                <a:latin typeface="Cambria Math" panose="02040503050406030204" pitchFamily="18" charset="0"/>
                              </a:rPr>
                            </m:ctrlPr>
                          </m:dPr>
                          <m:e>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𝑽</m:t>
                                </m:r>
                              </m:e>
                              <m:sub>
                                <m:r>
                                  <a:rPr lang="en-US" sz="1200" b="1" i="1">
                                    <a:solidFill>
                                      <a:srgbClr val="05668D"/>
                                    </a:solidFill>
                                    <a:latin typeface="Cambria Math" panose="02040503050406030204" pitchFamily="18" charset="0"/>
                                  </a:rPr>
                                  <m:t>𝒂</m:t>
                                </m:r>
                              </m:sub>
                            </m:sSub>
                            <m:r>
                              <a:rPr lang="fr-FR" sz="1200" b="1" i="1">
                                <a:solidFill>
                                  <a:srgbClr val="05668D"/>
                                </a:solidFill>
                                <a:latin typeface="Cambria Math" panose="02040503050406030204" pitchFamily="18" charset="0"/>
                              </a:rPr>
                              <m:t>≥</m:t>
                            </m:r>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en-US" sz="1200" b="1" i="1" smtClean="0">
                                    <a:solidFill>
                                      <a:srgbClr val="05668D"/>
                                    </a:solidFill>
                                    <a:latin typeface="Cambria Math" panose="02040503050406030204" pitchFamily="18" charset="0"/>
                                  </a:rPr>
                                  <m:t>𝟑</m:t>
                                </m:r>
                              </m:sub>
                            </m:sSub>
                            <m:r>
                              <a:rPr lang="en-US" sz="1200" b="1" i="1" smtClean="0">
                                <a:solidFill>
                                  <a:srgbClr val="05668D"/>
                                </a:solidFill>
                                <a:latin typeface="Cambria Math" panose="02040503050406030204" pitchFamily="18" charset="0"/>
                              </a:rPr>
                              <m:t>+</m:t>
                            </m:r>
                            <m:r>
                              <a:rPr lang="fr-FR" sz="1200" b="1" i="1">
                                <a:solidFill>
                                  <a:srgbClr val="05668D"/>
                                </a:solidFill>
                                <a:latin typeface="Cambria Math" panose="02040503050406030204" pitchFamily="18" charset="0"/>
                              </a:rPr>
                              <m:t>𝟏</m:t>
                            </m:r>
                            <m:r>
                              <a:rPr lang="fr-FR" sz="1200" b="1" i="1">
                                <a:solidFill>
                                  <a:srgbClr val="05668D"/>
                                </a:solidFill>
                                <a:latin typeface="Cambria Math" panose="02040503050406030204" pitchFamily="18" charset="0"/>
                              </a:rPr>
                              <m:t>,</m:t>
                            </m:r>
                            <m:r>
                              <a:rPr lang="fr-FR" sz="1200" b="1" i="1">
                                <a:solidFill>
                                  <a:srgbClr val="05668D"/>
                                </a:solidFill>
                                <a:latin typeface="Cambria Math" panose="02040503050406030204" pitchFamily="18" charset="0"/>
                              </a:rPr>
                              <m:t>𝟓</m:t>
                            </m:r>
                            <m:d>
                              <m:dPr>
                                <m:ctrlPr>
                                  <a:rPr lang="fr-FR" sz="1200" b="1" i="1">
                                    <a:solidFill>
                                      <a:srgbClr val="05668D"/>
                                    </a:solidFill>
                                    <a:latin typeface="Cambria Math" panose="02040503050406030204" pitchFamily="18" charset="0"/>
                                  </a:rPr>
                                </m:ctrlPr>
                              </m:dPr>
                              <m:e>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𝟑</m:t>
                                    </m:r>
                                  </m:sub>
                                </m:sSub>
                                <m:r>
                                  <a:rPr lang="fr-FR" sz="1200" b="1" i="1">
                                    <a:solidFill>
                                      <a:srgbClr val="05668D"/>
                                    </a:solidFill>
                                    <a:latin typeface="Cambria Math" panose="02040503050406030204" pitchFamily="18" charset="0"/>
                                  </a:rPr>
                                  <m:t>−</m:t>
                                </m:r>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𝟏</m:t>
                                    </m:r>
                                  </m:sub>
                                </m:sSub>
                              </m:e>
                            </m:d>
                          </m:e>
                        </m:d>
                        <m:r>
                          <a:rPr lang="en-US" sz="1200" b="1" i="1" smtClean="0">
                            <a:solidFill>
                              <a:srgbClr val="05668D"/>
                            </a:solidFill>
                            <a:latin typeface="Cambria Math" panose="02040503050406030204" pitchFamily="18" charset="0"/>
                          </a:rPr>
                          <m:t>   </m:t>
                        </m:r>
                        <m:r>
                          <a:rPr lang="fr-FR" sz="1200" b="1" i="1" smtClean="0">
                            <a:solidFill>
                              <a:srgbClr val="05668D"/>
                            </a:solidFill>
                            <a:latin typeface="Cambria Math" panose="02040503050406030204" pitchFamily="18" charset="0"/>
                          </a:rPr>
                          <m:t>=</m:t>
                        </m:r>
                        <m:r>
                          <a:rPr lang="en-US" sz="1200" b="1" i="1" smtClean="0">
                            <a:solidFill>
                              <a:srgbClr val="05668D"/>
                            </a:solidFill>
                            <a:latin typeface="Cambria Math" panose="02040503050406030204" pitchFamily="18" charset="0"/>
                          </a:rPr>
                          <m:t>   </m:t>
                        </m:r>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en-US" sz="1200" b="1" i="1">
                                <a:solidFill>
                                  <a:srgbClr val="05668D"/>
                                </a:solidFill>
                                <a:latin typeface="Cambria Math" panose="02040503050406030204" pitchFamily="18" charset="0"/>
                              </a:rPr>
                              <m:t>𝟑</m:t>
                            </m:r>
                          </m:sub>
                        </m:sSub>
                        <m:r>
                          <a:rPr lang="en-US" sz="1200" b="1" i="1">
                            <a:solidFill>
                              <a:srgbClr val="05668D"/>
                            </a:solidFill>
                            <a:latin typeface="Cambria Math" panose="02040503050406030204" pitchFamily="18" charset="0"/>
                          </a:rPr>
                          <m:t>+</m:t>
                        </m:r>
                        <m:r>
                          <a:rPr lang="fr-FR" sz="1200" b="1" i="1">
                            <a:solidFill>
                              <a:srgbClr val="05668D"/>
                            </a:solidFill>
                            <a:latin typeface="Cambria Math" panose="02040503050406030204" pitchFamily="18" charset="0"/>
                          </a:rPr>
                          <m:t>𝟏</m:t>
                        </m:r>
                        <m:r>
                          <a:rPr lang="fr-FR" sz="1200" b="1" i="1">
                            <a:solidFill>
                              <a:srgbClr val="05668D"/>
                            </a:solidFill>
                            <a:latin typeface="Cambria Math" panose="02040503050406030204" pitchFamily="18" charset="0"/>
                          </a:rPr>
                          <m:t>,</m:t>
                        </m:r>
                        <m:r>
                          <a:rPr lang="fr-FR" sz="1200" b="1" i="1">
                            <a:solidFill>
                              <a:srgbClr val="05668D"/>
                            </a:solidFill>
                            <a:latin typeface="Cambria Math" panose="02040503050406030204" pitchFamily="18" charset="0"/>
                          </a:rPr>
                          <m:t>𝟓</m:t>
                        </m:r>
                        <m:d>
                          <m:dPr>
                            <m:ctrlPr>
                              <a:rPr lang="fr-FR" sz="1200" b="1" i="1">
                                <a:solidFill>
                                  <a:srgbClr val="05668D"/>
                                </a:solidFill>
                                <a:latin typeface="Cambria Math" panose="02040503050406030204" pitchFamily="18" charset="0"/>
                              </a:rPr>
                            </m:ctrlPr>
                          </m:dPr>
                          <m:e>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𝟑</m:t>
                                </m:r>
                              </m:sub>
                            </m:sSub>
                            <m:r>
                              <a:rPr lang="fr-FR" sz="1200" b="1" i="1">
                                <a:solidFill>
                                  <a:srgbClr val="05668D"/>
                                </a:solidFill>
                                <a:latin typeface="Cambria Math" panose="02040503050406030204" pitchFamily="18" charset="0"/>
                              </a:rPr>
                              <m:t>−</m:t>
                            </m:r>
                            <m:sSub>
                              <m:sSubPr>
                                <m:ctrlPr>
                                  <a:rPr lang="fr-FR" sz="1200" b="1" i="1">
                                    <a:solidFill>
                                      <a:srgbClr val="05668D"/>
                                    </a:solidFill>
                                    <a:latin typeface="Cambria Math" panose="02040503050406030204" pitchFamily="18" charset="0"/>
                                  </a:rPr>
                                </m:ctrlPr>
                              </m:sSubPr>
                              <m:e>
                                <m:r>
                                  <a:rPr lang="fr-FR" sz="1200" b="1" i="1">
                                    <a:solidFill>
                                      <a:srgbClr val="05668D"/>
                                    </a:solidFill>
                                    <a:latin typeface="Cambria Math" panose="02040503050406030204" pitchFamily="18" charset="0"/>
                                  </a:rPr>
                                  <m:t>𝑸</m:t>
                                </m:r>
                              </m:e>
                              <m:sub>
                                <m:r>
                                  <a:rPr lang="fr-FR" sz="1200" b="1" i="1">
                                    <a:solidFill>
                                      <a:srgbClr val="05668D"/>
                                    </a:solidFill>
                                    <a:latin typeface="Cambria Math" panose="02040503050406030204" pitchFamily="18" charset="0"/>
                                  </a:rPr>
                                  <m:t>𝟏</m:t>
                                </m:r>
                              </m:sub>
                            </m:sSub>
                          </m:e>
                        </m:d>
                      </m:oMath>
                    </m:oMathPara>
                  </a14:m>
                  <a:endParaRPr lang="fr-FR" sz="1200" b="1">
                    <a:solidFill>
                      <a:srgbClr val="05668D"/>
                    </a:solidFill>
                  </a:endParaRPr>
                </a:p>
              </p:txBody>
            </p:sp>
          </mc:Choice>
          <mc:Fallback xmlns="">
            <p:sp>
              <p:nvSpPr>
                <p:cNvPr id="44" name="ZoneTexte 43">
                  <a:extLst>
                    <a:ext uri="{FF2B5EF4-FFF2-40B4-BE49-F238E27FC236}">
                      <a16:creationId xmlns:a16="http://schemas.microsoft.com/office/drawing/2014/main" id="{0CE3B73C-5FA2-B225-A308-BAEF923DA6A7}"/>
                    </a:ext>
                  </a:extLst>
                </p:cNvPr>
                <p:cNvSpPr txBox="1">
                  <a:spLocks noRot="1" noChangeAspect="1" noMove="1" noResize="1" noEditPoints="1" noAdjustHandles="1" noChangeArrowheads="1" noChangeShapeType="1" noTextEdit="1"/>
                </p:cNvSpPr>
                <p:nvPr/>
              </p:nvSpPr>
              <p:spPr>
                <a:xfrm>
                  <a:off x="3190448" y="3593214"/>
                  <a:ext cx="3717171" cy="208455"/>
                </a:xfrm>
                <a:prstGeom prst="rect">
                  <a:avLst/>
                </a:prstGeom>
                <a:blipFill>
                  <a:blip r:embed="rId5"/>
                  <a:stretch>
                    <a:fillRect l="-492" b="-17647"/>
                  </a:stretch>
                </a:blipFill>
              </p:spPr>
              <p:txBody>
                <a:bodyPr/>
                <a:lstStyle/>
                <a:p>
                  <a:r>
                    <a:rPr lang="en-US">
                      <a:noFill/>
                    </a:rPr>
                    <a:t> </a:t>
                  </a:r>
                </a:p>
              </p:txBody>
            </p:sp>
          </mc:Fallback>
        </mc:AlternateContent>
      </p:grpSp>
      <p:sp>
        <p:nvSpPr>
          <p:cNvPr id="87" name="Triangle 137">
            <a:extLst>
              <a:ext uri="{FF2B5EF4-FFF2-40B4-BE49-F238E27FC236}">
                <a16:creationId xmlns:a16="http://schemas.microsoft.com/office/drawing/2014/main" id="{5CB0A0FD-DCF8-E148-E33D-EB19561E02B5}"/>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30703" y="538170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14</a:t>
            </a:r>
          </a:p>
        </p:txBody>
      </p:sp>
      <p:sp>
        <p:nvSpPr>
          <p:cNvPr id="12" name="Rectangle : coins arrondis 11">
            <a:extLst>
              <a:ext uri="{FF2B5EF4-FFF2-40B4-BE49-F238E27FC236}">
                <a16:creationId xmlns:a16="http://schemas.microsoft.com/office/drawing/2014/main" id="{D6A3AC6E-9288-9962-4610-FC8F3DFD67C4}"/>
              </a:ext>
            </a:extLst>
          </p:cNvPr>
          <p:cNvSpPr/>
          <p:nvPr/>
        </p:nvSpPr>
        <p:spPr>
          <a:xfrm>
            <a:off x="357302" y="1226148"/>
            <a:ext cx="11667058" cy="371450"/>
          </a:xfrm>
          <a:prstGeom prst="roundRect">
            <a:avLst/>
          </a:prstGeom>
          <a:solidFill>
            <a:srgbClr val="5EC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a:solidFill>
                  <a:srgbClr val="1F4E79"/>
                </a:solidFill>
                <a:latin typeface="Gill Sans MT" panose="020B0502020104020203" pitchFamily="34" charset="0"/>
                <a:cs typeface="Times New Roman" panose="02020603050405020304" pitchFamily="18" charset="0"/>
              </a:rPr>
              <a:t>Exploration et prétraitement des données</a:t>
            </a:r>
          </a:p>
        </p:txBody>
      </p:sp>
      <p:grpSp>
        <p:nvGrpSpPr>
          <p:cNvPr id="77" name="Groupe 76">
            <a:extLst>
              <a:ext uri="{FF2B5EF4-FFF2-40B4-BE49-F238E27FC236}">
                <a16:creationId xmlns:a16="http://schemas.microsoft.com/office/drawing/2014/main" id="{F48307B2-8944-7039-3D2F-0C64223902D4}"/>
              </a:ext>
            </a:extLst>
          </p:cNvPr>
          <p:cNvGrpSpPr/>
          <p:nvPr/>
        </p:nvGrpSpPr>
        <p:grpSpPr>
          <a:xfrm>
            <a:off x="587948" y="420217"/>
            <a:ext cx="11137696" cy="645352"/>
            <a:chOff x="417348" y="331726"/>
            <a:chExt cx="11137696" cy="645352"/>
          </a:xfrm>
        </p:grpSpPr>
        <p:cxnSp>
          <p:nvCxnSpPr>
            <p:cNvPr id="83" name="Connecteur droit 54">
              <a:extLst>
                <a:ext uri="{FF2B5EF4-FFF2-40B4-BE49-F238E27FC236}">
                  <a16:creationId xmlns:a16="http://schemas.microsoft.com/office/drawing/2014/main" id="{466B4171-58EE-80A4-ABFE-9816DD10E981}"/>
                </a:ext>
              </a:extLst>
            </p:cNvPr>
            <p:cNvCxnSpPr>
              <a:cxnSpLocks/>
              <a:stCxn id="61" idx="6"/>
              <a:endCxn id="64" idx="2"/>
            </p:cNvCxnSpPr>
            <p:nvPr/>
          </p:nvCxnSpPr>
          <p:spPr>
            <a:xfrm flipV="1">
              <a:off x="1348996" y="849757"/>
              <a:ext cx="9236283" cy="292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4" name="Ellipse 55">
              <a:extLst>
                <a:ext uri="{FF2B5EF4-FFF2-40B4-BE49-F238E27FC236}">
                  <a16:creationId xmlns:a16="http://schemas.microsoft.com/office/drawing/2014/main" id="{DAB0FE4E-93EC-D023-666B-E927A527D896}"/>
                </a:ext>
              </a:extLst>
            </p:cNvPr>
            <p:cNvSpPr>
              <a:spLocks noChangeAspect="1"/>
            </p:cNvSpPr>
            <p:nvPr/>
          </p:nvSpPr>
          <p:spPr>
            <a:xfrm>
              <a:off x="2973362"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85" name="Ellipse 56">
              <a:extLst>
                <a:ext uri="{FF2B5EF4-FFF2-40B4-BE49-F238E27FC236}">
                  <a16:creationId xmlns:a16="http://schemas.microsoft.com/office/drawing/2014/main" id="{77F176FF-EE7E-5C9B-B27F-A68D709F5B91}"/>
                </a:ext>
              </a:extLst>
            </p:cNvPr>
            <p:cNvSpPr>
              <a:spLocks noChangeAspect="1"/>
            </p:cNvSpPr>
            <p:nvPr/>
          </p:nvSpPr>
          <p:spPr>
            <a:xfrm>
              <a:off x="8680019" y="722831"/>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6" name="Connecteur droit 57">
              <a:extLst>
                <a:ext uri="{FF2B5EF4-FFF2-40B4-BE49-F238E27FC236}">
                  <a16:creationId xmlns:a16="http://schemas.microsoft.com/office/drawing/2014/main" id="{5B8811AB-0D96-3F7B-25CF-7709387DBABF}"/>
                </a:ext>
              </a:extLst>
            </p:cNvPr>
            <p:cNvCxnSpPr>
              <a:cxnSpLocks/>
              <a:stCxn id="61" idx="6"/>
              <a:endCxn id="61" idx="6"/>
            </p:cNvCxnSpPr>
            <p:nvPr/>
          </p:nvCxnSpPr>
          <p:spPr>
            <a:xfrm>
              <a:off x="1348996" y="852678"/>
              <a:ext cx="0" cy="0"/>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82" name="ZoneTexte 52">
              <a:extLst>
                <a:ext uri="{FF2B5EF4-FFF2-40B4-BE49-F238E27FC236}">
                  <a16:creationId xmlns:a16="http://schemas.microsoft.com/office/drawing/2014/main" id="{CDEA4528-A2D7-264C-FCEC-2EDE9ACC14F9}"/>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61" name="Ellipse 55">
              <a:extLst>
                <a:ext uri="{FF2B5EF4-FFF2-40B4-BE49-F238E27FC236}">
                  <a16:creationId xmlns:a16="http://schemas.microsoft.com/office/drawing/2014/main" id="{DB4B5DAA-DFAF-AEB7-F8A4-5A493077DFA4}"/>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2" name="Ellipse 55">
              <a:extLst>
                <a:ext uri="{FF2B5EF4-FFF2-40B4-BE49-F238E27FC236}">
                  <a16:creationId xmlns:a16="http://schemas.microsoft.com/office/drawing/2014/main" id="{B65D3111-420D-03CE-04BC-2B39606E309B}"/>
                </a:ext>
              </a:extLst>
            </p:cNvPr>
            <p:cNvSpPr>
              <a:spLocks noChangeAspect="1"/>
            </p:cNvSpPr>
            <p:nvPr/>
          </p:nvSpPr>
          <p:spPr>
            <a:xfrm>
              <a:off x="4875581"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3" name="Ellipse 55">
              <a:extLst>
                <a:ext uri="{FF2B5EF4-FFF2-40B4-BE49-F238E27FC236}">
                  <a16:creationId xmlns:a16="http://schemas.microsoft.com/office/drawing/2014/main" id="{19B01208-61CD-1B42-ED0D-9ACCD25D9D84}"/>
                </a:ext>
              </a:extLst>
            </p:cNvPr>
            <p:cNvSpPr>
              <a:spLocks noChangeAspect="1"/>
            </p:cNvSpPr>
            <p:nvPr/>
          </p:nvSpPr>
          <p:spPr>
            <a:xfrm>
              <a:off x="6777800"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4" name="Ellipse 55">
              <a:extLst>
                <a:ext uri="{FF2B5EF4-FFF2-40B4-BE49-F238E27FC236}">
                  <a16:creationId xmlns:a16="http://schemas.microsoft.com/office/drawing/2014/main" id="{B34799D4-40F5-A59C-B8C5-1DB3C867BE7F}"/>
                </a:ext>
              </a:extLst>
            </p:cNvPr>
            <p:cNvSpPr>
              <a:spLocks noChangeAspect="1"/>
            </p:cNvSpPr>
            <p:nvPr/>
          </p:nvSpPr>
          <p:spPr>
            <a:xfrm>
              <a:off x="10585279" y="728752"/>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8" name="ZoneTexte 67">
              <a:extLst>
                <a:ext uri="{FF2B5EF4-FFF2-40B4-BE49-F238E27FC236}">
                  <a16:creationId xmlns:a16="http://schemas.microsoft.com/office/drawing/2014/main" id="{B53CC8CF-E006-6044-24FA-03F1A8D4088E}"/>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Analyse time </a:t>
              </a:r>
              <a:r>
                <a:rPr lang="fr-FR" sz="1200" b="1" err="1">
                  <a:solidFill>
                    <a:srgbClr val="D6DCE5"/>
                  </a:solidFill>
                  <a:latin typeface="Gill Sans MT" panose="020B0502020104020203" pitchFamily="34" charset="77"/>
                </a:rPr>
                <a:t>series</a:t>
              </a:r>
              <a:r>
                <a:rPr lang="fr-FR" sz="1200" b="1">
                  <a:solidFill>
                    <a:srgbClr val="D6DCE5"/>
                  </a:solidFill>
                  <a:latin typeface="Gill Sans MT" panose="020B0502020104020203" pitchFamily="34" charset="77"/>
                </a:rPr>
                <a:t> et statistiques</a:t>
              </a:r>
            </a:p>
          </p:txBody>
        </p:sp>
        <p:sp>
          <p:nvSpPr>
            <p:cNvPr id="73" name="ZoneTexte 72">
              <a:extLst>
                <a:ext uri="{FF2B5EF4-FFF2-40B4-BE49-F238E27FC236}">
                  <a16:creationId xmlns:a16="http://schemas.microsoft.com/office/drawing/2014/main" id="{9A10C277-7C4E-6B69-9BCF-DE4985878472}"/>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Paramètres clés</a:t>
              </a:r>
            </a:p>
          </p:txBody>
        </p:sp>
        <p:sp>
          <p:nvSpPr>
            <p:cNvPr id="74" name="ZoneTexte 73">
              <a:extLst>
                <a:ext uri="{FF2B5EF4-FFF2-40B4-BE49-F238E27FC236}">
                  <a16:creationId xmlns:a16="http://schemas.microsoft.com/office/drawing/2014/main" id="{B9B79512-3813-305C-B55A-1D582872AD4D}"/>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Structure du modèle</a:t>
              </a:r>
            </a:p>
          </p:txBody>
        </p:sp>
        <p:sp>
          <p:nvSpPr>
            <p:cNvPr id="75" name="ZoneTexte 74">
              <a:extLst>
                <a:ext uri="{FF2B5EF4-FFF2-40B4-BE49-F238E27FC236}">
                  <a16:creationId xmlns:a16="http://schemas.microsoft.com/office/drawing/2014/main" id="{7D37647E-2F89-3869-CFB0-8BF937ADFC68}"/>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Modélisation</a:t>
              </a:r>
            </a:p>
          </p:txBody>
        </p:sp>
        <p:sp>
          <p:nvSpPr>
            <p:cNvPr id="76" name="ZoneTexte 75">
              <a:extLst>
                <a:ext uri="{FF2B5EF4-FFF2-40B4-BE49-F238E27FC236}">
                  <a16:creationId xmlns:a16="http://schemas.microsoft.com/office/drawing/2014/main" id="{F2230866-E0FE-020C-C358-5539FB8500D6}"/>
                </a:ext>
              </a:extLst>
            </p:cNvPr>
            <p:cNvSpPr txBox="1"/>
            <p:nvPr/>
          </p:nvSpPr>
          <p:spPr>
            <a:xfrm>
              <a:off x="9507697" y="424059"/>
              <a:ext cx="2047347"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 Résultats &amp; synthèses </a:t>
              </a:r>
              <a:endParaRPr lang="en-US" sz="1200">
                <a:latin typeface="Gill Sans MT"/>
              </a:endParaRPr>
            </a:p>
          </p:txBody>
        </p:sp>
      </p:gr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88" name="Espace réservé du numéro de diapositive 9">
            <a:extLst>
              <a:ext uri="{FF2B5EF4-FFF2-40B4-BE49-F238E27FC236}">
                <a16:creationId xmlns:a16="http://schemas.microsoft.com/office/drawing/2014/main" id="{DECFF157-7A8D-47FB-F4C2-AF5FB1A758C4}"/>
              </a:ext>
            </a:extLst>
          </p:cNvPr>
          <p:cNvSpPr txBox="1">
            <a:spLocks/>
          </p:cNvSpPr>
          <p:nvPr/>
        </p:nvSpPr>
        <p:spPr>
          <a:xfrm>
            <a:off x="8591495" y="6359682"/>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19</a:t>
            </a:r>
          </a:p>
        </p:txBody>
      </p:sp>
      <p:grpSp>
        <p:nvGrpSpPr>
          <p:cNvPr id="117" name="Group 116">
            <a:extLst>
              <a:ext uri="{FF2B5EF4-FFF2-40B4-BE49-F238E27FC236}">
                <a16:creationId xmlns:a16="http://schemas.microsoft.com/office/drawing/2014/main" id="{9664E89F-A096-CD1F-9233-BA3431E463C9}"/>
              </a:ext>
            </a:extLst>
          </p:cNvPr>
          <p:cNvGrpSpPr/>
          <p:nvPr/>
        </p:nvGrpSpPr>
        <p:grpSpPr>
          <a:xfrm>
            <a:off x="-89" y="-2496"/>
            <a:ext cx="12195097" cy="379528"/>
            <a:chOff x="-89" y="-2496"/>
            <a:chExt cx="12195097" cy="379528"/>
          </a:xfrm>
        </p:grpSpPr>
        <p:grpSp>
          <p:nvGrpSpPr>
            <p:cNvPr id="118" name="Group 117">
              <a:extLst>
                <a:ext uri="{FF2B5EF4-FFF2-40B4-BE49-F238E27FC236}">
                  <a16:creationId xmlns:a16="http://schemas.microsoft.com/office/drawing/2014/main" id="{86BFC0FB-7A71-E758-5F50-6F46C98D3074}"/>
                </a:ext>
              </a:extLst>
            </p:cNvPr>
            <p:cNvGrpSpPr/>
            <p:nvPr/>
          </p:nvGrpSpPr>
          <p:grpSpPr>
            <a:xfrm>
              <a:off x="-89" y="-2496"/>
              <a:ext cx="9523346" cy="379528"/>
              <a:chOff x="-89" y="-2496"/>
              <a:chExt cx="9523346" cy="379528"/>
            </a:xfrm>
          </p:grpSpPr>
          <p:sp>
            <p:nvSpPr>
              <p:cNvPr id="120" name="Rectangle 119">
                <a:extLst>
                  <a:ext uri="{FF2B5EF4-FFF2-40B4-BE49-F238E27FC236}">
                    <a16:creationId xmlns:a16="http://schemas.microsoft.com/office/drawing/2014/main" id="{28571539-BA28-ADAB-BF2D-DF1031AFFCE0}"/>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21" name="Rectangle 120">
                <a:extLst>
                  <a:ext uri="{FF2B5EF4-FFF2-40B4-BE49-F238E27FC236}">
                    <a16:creationId xmlns:a16="http://schemas.microsoft.com/office/drawing/2014/main" id="{6755E8FD-402B-025F-6918-650E61FC9011}"/>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122" name="Rectangle 121">
                <a:extLst>
                  <a:ext uri="{FF2B5EF4-FFF2-40B4-BE49-F238E27FC236}">
                    <a16:creationId xmlns:a16="http://schemas.microsoft.com/office/drawing/2014/main" id="{DCC65A05-4F3C-A132-2755-2E2060FFB75A}"/>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123" name="Rectangle 122">
                <a:extLst>
                  <a:ext uri="{FF2B5EF4-FFF2-40B4-BE49-F238E27FC236}">
                    <a16:creationId xmlns:a16="http://schemas.microsoft.com/office/drawing/2014/main" id="{29C4F643-61E5-3E3B-CB34-DE7C883E39B4}"/>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24" name="Rectangle 123">
                <a:extLst>
                  <a:ext uri="{FF2B5EF4-FFF2-40B4-BE49-F238E27FC236}">
                    <a16:creationId xmlns:a16="http://schemas.microsoft.com/office/drawing/2014/main" id="{14659E18-1169-BED2-C483-A31A70D62440}"/>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119" name="Rectangle 118">
              <a:extLst>
                <a:ext uri="{FF2B5EF4-FFF2-40B4-BE49-F238E27FC236}">
                  <a16:creationId xmlns:a16="http://schemas.microsoft.com/office/drawing/2014/main" id="{A5303DCF-A94A-5237-DB95-99399E157E89}"/>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
        <p:nvSpPr>
          <p:cNvPr id="3" name="ZoneTexte 2">
            <a:extLst>
              <a:ext uri="{FF2B5EF4-FFF2-40B4-BE49-F238E27FC236}">
                <a16:creationId xmlns:a16="http://schemas.microsoft.com/office/drawing/2014/main" id="{4ED6F983-1D71-244B-31E2-C880607EE8E1}"/>
              </a:ext>
            </a:extLst>
          </p:cNvPr>
          <p:cNvSpPr txBox="1"/>
          <p:nvPr/>
        </p:nvSpPr>
        <p:spPr>
          <a:xfrm>
            <a:off x="606090" y="1750651"/>
            <a:ext cx="2902643"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Les valeurs aberrantes</a:t>
            </a:r>
          </a:p>
        </p:txBody>
      </p:sp>
      <p:sp>
        <p:nvSpPr>
          <p:cNvPr id="4" name="Organigramme : Connecteur 3">
            <a:extLst>
              <a:ext uri="{FF2B5EF4-FFF2-40B4-BE49-F238E27FC236}">
                <a16:creationId xmlns:a16="http://schemas.microsoft.com/office/drawing/2014/main" id="{A295153A-8A3E-A989-7BA7-6AF8C58D869A}"/>
              </a:ext>
            </a:extLst>
          </p:cNvPr>
          <p:cNvSpPr/>
          <p:nvPr/>
        </p:nvSpPr>
        <p:spPr>
          <a:xfrm>
            <a:off x="360787" y="1773760"/>
            <a:ext cx="237744" cy="237744"/>
          </a:xfrm>
          <a:prstGeom prst="flowChartConnector">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1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37">
            <a:extLst>
              <a:ext uri="{FF2B5EF4-FFF2-40B4-BE49-F238E27FC236}">
                <a16:creationId xmlns:a16="http://schemas.microsoft.com/office/drawing/2014/main" id="{FC83884A-0FB2-41F1-4F20-1BD7E536C7BD}"/>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rganigramme : Connecteur 9">
            <a:extLst>
              <a:ext uri="{FF2B5EF4-FFF2-40B4-BE49-F238E27FC236}">
                <a16:creationId xmlns:a16="http://schemas.microsoft.com/office/drawing/2014/main" id="{25B643E4-47A6-2479-0B61-F8586DBABCE4}"/>
              </a:ext>
            </a:extLst>
          </p:cNvPr>
          <p:cNvSpPr/>
          <p:nvPr/>
        </p:nvSpPr>
        <p:spPr>
          <a:xfrm>
            <a:off x="211540" y="1440411"/>
            <a:ext cx="237744" cy="237744"/>
          </a:xfrm>
          <a:prstGeom prst="flowChartConnector">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79C56526-7F01-FF9B-52ED-A73564A2471D}"/>
              </a:ext>
            </a:extLst>
          </p:cNvPr>
          <p:cNvSpPr txBox="1"/>
          <p:nvPr/>
        </p:nvSpPr>
        <p:spPr>
          <a:xfrm>
            <a:off x="456843" y="1390006"/>
            <a:ext cx="2902643"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Saisonnalité et tendance</a:t>
            </a:r>
          </a:p>
        </p:txBody>
      </p:sp>
      <p:grpSp>
        <p:nvGrpSpPr>
          <p:cNvPr id="20" name="Groupe 19">
            <a:extLst>
              <a:ext uri="{FF2B5EF4-FFF2-40B4-BE49-F238E27FC236}">
                <a16:creationId xmlns:a16="http://schemas.microsoft.com/office/drawing/2014/main" id="{801DF5E6-0509-245C-2A76-607773945C86}"/>
              </a:ext>
            </a:extLst>
          </p:cNvPr>
          <p:cNvGrpSpPr/>
          <p:nvPr/>
        </p:nvGrpSpPr>
        <p:grpSpPr>
          <a:xfrm>
            <a:off x="7081373" y="1386401"/>
            <a:ext cx="4309785" cy="1057647"/>
            <a:chOff x="6221265" y="1056099"/>
            <a:chExt cx="4309785" cy="1057647"/>
          </a:xfrm>
        </p:grpSpPr>
        <p:sp>
          <p:nvSpPr>
            <p:cNvPr id="12" name="Organigramme : Connecteur 11">
              <a:extLst>
                <a:ext uri="{FF2B5EF4-FFF2-40B4-BE49-F238E27FC236}">
                  <a16:creationId xmlns:a16="http://schemas.microsoft.com/office/drawing/2014/main" id="{D1FFA43E-7BD6-F25C-EF96-D57AD541194C}"/>
                </a:ext>
              </a:extLst>
            </p:cNvPr>
            <p:cNvSpPr/>
            <p:nvPr/>
          </p:nvSpPr>
          <p:spPr>
            <a:xfrm>
              <a:off x="6221265" y="1110109"/>
              <a:ext cx="237744" cy="237744"/>
            </a:xfrm>
            <a:prstGeom prst="flowChartConnector">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743A7B5-F2F6-CA38-DDB9-07B6A7481F12}"/>
                </a:ext>
              </a:extLst>
            </p:cNvPr>
            <p:cNvSpPr txBox="1"/>
            <p:nvPr/>
          </p:nvSpPr>
          <p:spPr>
            <a:xfrm>
              <a:off x="6472709" y="1056099"/>
              <a:ext cx="4015461"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 Test de l’effet sur la saisonnalité</a:t>
              </a:r>
            </a:p>
          </p:txBody>
        </p:sp>
        <mc:AlternateContent xmlns:mc="http://schemas.openxmlformats.org/markup-compatibility/2006" xmlns:a14="http://schemas.microsoft.com/office/drawing/2010/main">
          <mc:Choice Requires="a14">
            <p:sp>
              <p:nvSpPr>
                <p:cNvPr id="58" name="ZoneTexte 57">
                  <a:extLst>
                    <a:ext uri="{FF2B5EF4-FFF2-40B4-BE49-F238E27FC236}">
                      <a16:creationId xmlns:a16="http://schemas.microsoft.com/office/drawing/2014/main" id="{ECA9F360-E9EE-DF8E-D61E-E5AC764D1C80}"/>
                    </a:ext>
                  </a:extLst>
                </p:cNvPr>
                <p:cNvSpPr txBox="1"/>
                <p:nvPr/>
              </p:nvSpPr>
              <p:spPr>
                <a:xfrm>
                  <a:off x="6284999" y="1590526"/>
                  <a:ext cx="4246051" cy="523220"/>
                </a:xfrm>
                <a:prstGeom prst="rect">
                  <a:avLst/>
                </a:prstGeom>
                <a:noFill/>
              </p:spPr>
              <p:txBody>
                <a:bodyPr wrap="square">
                  <a:spAutoFit/>
                </a:bodyPr>
                <a:lstStyle/>
                <a:p>
                  <a:pPr marL="285750" indent="-285750">
                    <a:buFont typeface="Arial" panose="020B0604020202020204" pitchFamily="34" charset="0"/>
                    <a:buChar char="•"/>
                  </a:pPr>
                  <a:r>
                    <a:rPr lang="fr-FR" sz="1400">
                      <a:solidFill>
                        <a:srgbClr val="05668D"/>
                      </a:solidFill>
                      <a:latin typeface="Gill Sans MT" panose="020B0502020104020203" pitchFamily="34" charset="0"/>
                    </a:rPr>
                    <a:t>Granger </a:t>
                  </a:r>
                  <a:r>
                    <a:rPr lang="fr-FR" sz="1400" err="1">
                      <a:solidFill>
                        <a:srgbClr val="05668D"/>
                      </a:solidFill>
                      <a:latin typeface="Gill Sans MT" panose="020B0502020104020203" pitchFamily="34" charset="0"/>
                    </a:rPr>
                    <a:t>Causality</a:t>
                  </a:r>
                  <a:r>
                    <a:rPr lang="fr-FR" sz="1400">
                      <a:solidFill>
                        <a:srgbClr val="05668D"/>
                      </a:solidFill>
                      <a:latin typeface="Gill Sans MT" panose="020B0502020104020203" pitchFamily="34" charset="0"/>
                    </a:rPr>
                    <a:t> Test; </a:t>
                  </a:r>
                  <a14:m>
                    <m:oMath xmlns:m="http://schemas.openxmlformats.org/officeDocument/2006/math">
                      <m:sSub>
                        <m:sSubPr>
                          <m:ctrlPr>
                            <a:rPr lang="fr-FR" sz="1400" b="1" i="1" smtClean="0">
                              <a:solidFill>
                                <a:srgbClr val="05668D"/>
                              </a:solidFill>
                              <a:latin typeface="Cambria Math" panose="02040503050406030204" pitchFamily="18" charset="0"/>
                            </a:rPr>
                          </m:ctrlPr>
                        </m:sSubPr>
                        <m:e>
                          <m:r>
                            <a:rPr lang="fr-FR" sz="1400" b="1" i="1" smtClean="0">
                              <a:solidFill>
                                <a:srgbClr val="05668D"/>
                              </a:solidFill>
                              <a:latin typeface="Cambria Math" panose="02040503050406030204" pitchFamily="18" charset="0"/>
                            </a:rPr>
                            <m:t>𝑯</m:t>
                          </m:r>
                        </m:e>
                        <m:sub>
                          <m:r>
                            <a:rPr lang="fr-FR" sz="1400" b="1" i="1" smtClean="0">
                              <a:solidFill>
                                <a:srgbClr val="05668D"/>
                              </a:solidFill>
                              <a:latin typeface="Cambria Math" panose="02040503050406030204" pitchFamily="18" charset="0"/>
                            </a:rPr>
                            <m:t>𝟎</m:t>
                          </m:r>
                        </m:sub>
                      </m:sSub>
                    </m:oMath>
                  </a14:m>
                  <a:r>
                    <a:rPr lang="fr-FR" sz="1400">
                      <a:solidFill>
                        <a:srgbClr val="05668D"/>
                      </a:solidFill>
                      <a:latin typeface="Gill Sans MT" panose="020B0502020104020203" pitchFamily="34" charset="0"/>
                    </a:rPr>
                    <a:t> : il n'y a pas de causalité entre les variables</a:t>
                  </a:r>
                </a:p>
              </p:txBody>
            </p:sp>
          </mc:Choice>
          <mc:Fallback xmlns="">
            <p:sp>
              <p:nvSpPr>
                <p:cNvPr id="58" name="ZoneTexte 57">
                  <a:extLst>
                    <a:ext uri="{FF2B5EF4-FFF2-40B4-BE49-F238E27FC236}">
                      <a16:creationId xmlns:a16="http://schemas.microsoft.com/office/drawing/2014/main" id="{ECA9F360-E9EE-DF8E-D61E-E5AC764D1C80}"/>
                    </a:ext>
                  </a:extLst>
                </p:cNvPr>
                <p:cNvSpPr txBox="1">
                  <a:spLocks noRot="1" noChangeAspect="1" noMove="1" noResize="1" noEditPoints="1" noAdjustHandles="1" noChangeArrowheads="1" noChangeShapeType="1" noTextEdit="1"/>
                </p:cNvSpPr>
                <p:nvPr/>
              </p:nvSpPr>
              <p:spPr>
                <a:xfrm>
                  <a:off x="6284999" y="1590526"/>
                  <a:ext cx="4246051" cy="523220"/>
                </a:xfrm>
                <a:prstGeom prst="rect">
                  <a:avLst/>
                </a:prstGeom>
                <a:blipFill>
                  <a:blip r:embed="rId3"/>
                  <a:stretch>
                    <a:fillRect l="-143" t="-2326" b="-11628"/>
                  </a:stretch>
                </a:blipFill>
              </p:spPr>
              <p:txBody>
                <a:bodyPr/>
                <a:lstStyle/>
                <a:p>
                  <a:r>
                    <a:rPr lang="en-US">
                      <a:noFill/>
                    </a:rPr>
                    <a:t> </a:t>
                  </a:r>
                </a:p>
              </p:txBody>
            </p:sp>
          </mc:Fallback>
        </mc:AlternateContent>
      </p:grpSp>
      <p:grpSp>
        <p:nvGrpSpPr>
          <p:cNvPr id="59" name="Groupe 58">
            <a:extLst>
              <a:ext uri="{FF2B5EF4-FFF2-40B4-BE49-F238E27FC236}">
                <a16:creationId xmlns:a16="http://schemas.microsoft.com/office/drawing/2014/main" id="{049DC9F0-4FC9-03B8-5052-1682434EB676}"/>
              </a:ext>
            </a:extLst>
          </p:cNvPr>
          <p:cNvGrpSpPr/>
          <p:nvPr/>
        </p:nvGrpSpPr>
        <p:grpSpPr>
          <a:xfrm>
            <a:off x="587948" y="331726"/>
            <a:ext cx="11130000" cy="645352"/>
            <a:chOff x="417348" y="331726"/>
            <a:chExt cx="11130000" cy="645352"/>
          </a:xfrm>
        </p:grpSpPr>
        <p:cxnSp>
          <p:nvCxnSpPr>
            <p:cNvPr id="60" name="Connecteur droit 54">
              <a:extLst>
                <a:ext uri="{FF2B5EF4-FFF2-40B4-BE49-F238E27FC236}">
                  <a16:creationId xmlns:a16="http://schemas.microsoft.com/office/drawing/2014/main" id="{B9966745-9488-ABF7-25A8-3707C5AAB6AD}"/>
                </a:ext>
              </a:extLst>
            </p:cNvPr>
            <p:cNvCxnSpPr>
              <a:cxnSpLocks/>
              <a:stCxn id="61" idx="6"/>
              <a:endCxn id="68" idx="2"/>
            </p:cNvCxnSpPr>
            <p:nvPr/>
          </p:nvCxnSpPr>
          <p:spPr>
            <a:xfrm flipV="1">
              <a:off x="3251215" y="849757"/>
              <a:ext cx="7334064" cy="6317"/>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1" name="Ellipse 55">
              <a:extLst>
                <a:ext uri="{FF2B5EF4-FFF2-40B4-BE49-F238E27FC236}">
                  <a16:creationId xmlns:a16="http://schemas.microsoft.com/office/drawing/2014/main" id="{16AD2138-636B-F18E-78E7-159B51491500}"/>
                </a:ext>
              </a:extLst>
            </p:cNvPr>
            <p:cNvSpPr>
              <a:spLocks noChangeAspect="1"/>
            </p:cNvSpPr>
            <p:nvPr/>
          </p:nvSpPr>
          <p:spPr>
            <a:xfrm>
              <a:off x="2973362"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2" name="Ellipse 56">
              <a:extLst>
                <a:ext uri="{FF2B5EF4-FFF2-40B4-BE49-F238E27FC236}">
                  <a16:creationId xmlns:a16="http://schemas.microsoft.com/office/drawing/2014/main" id="{B4EF8BF4-FE35-B5E4-4402-9BAC1E6FB069}"/>
                </a:ext>
              </a:extLst>
            </p:cNvPr>
            <p:cNvSpPr>
              <a:spLocks noChangeAspect="1"/>
            </p:cNvSpPr>
            <p:nvPr/>
          </p:nvSpPr>
          <p:spPr>
            <a:xfrm>
              <a:off x="8680019" y="722831"/>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57">
              <a:extLst>
                <a:ext uri="{FF2B5EF4-FFF2-40B4-BE49-F238E27FC236}">
                  <a16:creationId xmlns:a16="http://schemas.microsoft.com/office/drawing/2014/main" id="{A8CFA187-224B-2556-B422-3BB692973955}"/>
                </a:ext>
              </a:extLst>
            </p:cNvPr>
            <p:cNvCxnSpPr>
              <a:cxnSpLocks/>
              <a:stCxn id="65" idx="6"/>
              <a:endCxn id="61" idx="2"/>
            </p:cNvCxnSpPr>
            <p:nvPr/>
          </p:nvCxnSpPr>
          <p:spPr>
            <a:xfrm>
              <a:off x="1348996" y="852678"/>
              <a:ext cx="1624366" cy="3396"/>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64" name="ZoneTexte 52">
              <a:extLst>
                <a:ext uri="{FF2B5EF4-FFF2-40B4-BE49-F238E27FC236}">
                  <a16:creationId xmlns:a16="http://schemas.microsoft.com/office/drawing/2014/main" id="{AEFFFD93-CF6D-076D-BFC1-C93066B15349}"/>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65" name="Ellipse 55">
              <a:extLst>
                <a:ext uri="{FF2B5EF4-FFF2-40B4-BE49-F238E27FC236}">
                  <a16:creationId xmlns:a16="http://schemas.microsoft.com/office/drawing/2014/main" id="{A79002DF-CD23-CAD9-4356-74B2458E0C03}"/>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6" name="Ellipse 55">
              <a:extLst>
                <a:ext uri="{FF2B5EF4-FFF2-40B4-BE49-F238E27FC236}">
                  <a16:creationId xmlns:a16="http://schemas.microsoft.com/office/drawing/2014/main" id="{F55249D6-6B3C-1854-38CC-BF2C8473474F}"/>
                </a:ext>
              </a:extLst>
            </p:cNvPr>
            <p:cNvSpPr>
              <a:spLocks noChangeAspect="1"/>
            </p:cNvSpPr>
            <p:nvPr/>
          </p:nvSpPr>
          <p:spPr>
            <a:xfrm>
              <a:off x="4875581" y="735069"/>
              <a:ext cx="277853" cy="242009"/>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7" name="Ellipse 55">
              <a:extLst>
                <a:ext uri="{FF2B5EF4-FFF2-40B4-BE49-F238E27FC236}">
                  <a16:creationId xmlns:a16="http://schemas.microsoft.com/office/drawing/2014/main" id="{8834DC0D-2214-2431-BDDB-F7CDC84D9D5E}"/>
                </a:ext>
              </a:extLst>
            </p:cNvPr>
            <p:cNvSpPr>
              <a:spLocks noChangeAspect="1"/>
            </p:cNvSpPr>
            <p:nvPr/>
          </p:nvSpPr>
          <p:spPr>
            <a:xfrm>
              <a:off x="6777800" y="735069"/>
              <a:ext cx="277853" cy="242009"/>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8" name="Ellipse 55">
              <a:extLst>
                <a:ext uri="{FF2B5EF4-FFF2-40B4-BE49-F238E27FC236}">
                  <a16:creationId xmlns:a16="http://schemas.microsoft.com/office/drawing/2014/main" id="{F86CD3BC-CDD3-50AF-C4A9-268F608AF905}"/>
                </a:ext>
              </a:extLst>
            </p:cNvPr>
            <p:cNvSpPr>
              <a:spLocks noChangeAspect="1"/>
            </p:cNvSpPr>
            <p:nvPr/>
          </p:nvSpPr>
          <p:spPr>
            <a:xfrm>
              <a:off x="10585279" y="728752"/>
              <a:ext cx="277853" cy="242009"/>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9" name="ZoneTexte 68">
              <a:extLst>
                <a:ext uri="{FF2B5EF4-FFF2-40B4-BE49-F238E27FC236}">
                  <a16:creationId xmlns:a16="http://schemas.microsoft.com/office/drawing/2014/main" id="{1F348D88-96A0-9B1E-E962-D958B4AF8500}"/>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Analyse time </a:t>
              </a:r>
              <a:r>
                <a:rPr lang="fr-FR" sz="1200" b="1" err="1">
                  <a:solidFill>
                    <a:srgbClr val="3FA762"/>
                  </a:solidFill>
                  <a:latin typeface="Gill Sans MT" panose="020B0502020104020203" pitchFamily="34" charset="77"/>
                </a:rPr>
                <a:t>series</a:t>
              </a:r>
              <a:r>
                <a:rPr lang="fr-FR" sz="1200" b="1">
                  <a:solidFill>
                    <a:srgbClr val="3FA762"/>
                  </a:solidFill>
                  <a:latin typeface="Gill Sans MT" panose="020B0502020104020203" pitchFamily="34" charset="77"/>
                </a:rPr>
                <a:t> et statistiques</a:t>
              </a:r>
            </a:p>
          </p:txBody>
        </p:sp>
        <p:sp>
          <p:nvSpPr>
            <p:cNvPr id="70" name="ZoneTexte 69">
              <a:extLst>
                <a:ext uri="{FF2B5EF4-FFF2-40B4-BE49-F238E27FC236}">
                  <a16:creationId xmlns:a16="http://schemas.microsoft.com/office/drawing/2014/main" id="{B3FBD998-BB01-F796-6361-3F35C444D5C9}"/>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Paramètres clés</a:t>
              </a:r>
            </a:p>
          </p:txBody>
        </p:sp>
        <p:sp>
          <p:nvSpPr>
            <p:cNvPr id="71" name="ZoneTexte 70">
              <a:extLst>
                <a:ext uri="{FF2B5EF4-FFF2-40B4-BE49-F238E27FC236}">
                  <a16:creationId xmlns:a16="http://schemas.microsoft.com/office/drawing/2014/main" id="{BB90C334-24CB-3E16-B78D-99FAC1B63B87}"/>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Structure du modèle</a:t>
              </a:r>
            </a:p>
          </p:txBody>
        </p:sp>
        <p:sp>
          <p:nvSpPr>
            <p:cNvPr id="72" name="ZoneTexte 71">
              <a:extLst>
                <a:ext uri="{FF2B5EF4-FFF2-40B4-BE49-F238E27FC236}">
                  <a16:creationId xmlns:a16="http://schemas.microsoft.com/office/drawing/2014/main" id="{BF0AA274-6E23-0DBC-ABF1-EE4975BBC32B}"/>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Modélisation</a:t>
              </a:r>
            </a:p>
          </p:txBody>
        </p:sp>
        <p:sp>
          <p:nvSpPr>
            <p:cNvPr id="73" name="ZoneTexte 72">
              <a:extLst>
                <a:ext uri="{FF2B5EF4-FFF2-40B4-BE49-F238E27FC236}">
                  <a16:creationId xmlns:a16="http://schemas.microsoft.com/office/drawing/2014/main" id="{B7E0AD5D-CA58-F6CC-5032-C7C10AC91B98}"/>
                </a:ext>
              </a:extLst>
            </p:cNvPr>
            <p:cNvSpPr txBox="1"/>
            <p:nvPr/>
          </p:nvSpPr>
          <p:spPr>
            <a:xfrm>
              <a:off x="9546182" y="424059"/>
              <a:ext cx="2001166"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Hypothèse et résultats</a:t>
              </a:r>
              <a:endParaRPr lang="en-US">
                <a:latin typeface="Gill Sans MT"/>
              </a:endParaRPr>
            </a:p>
          </p:txBody>
        </p:sp>
      </p:gr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20</a:t>
            </a:r>
          </a:p>
        </p:txBody>
      </p:sp>
      <p:grpSp>
        <p:nvGrpSpPr>
          <p:cNvPr id="129" name="Groupe 128">
            <a:extLst>
              <a:ext uri="{FF2B5EF4-FFF2-40B4-BE49-F238E27FC236}">
                <a16:creationId xmlns:a16="http://schemas.microsoft.com/office/drawing/2014/main" id="{98CBDB88-10C4-4E04-0FFA-6E44C5B401FA}"/>
              </a:ext>
            </a:extLst>
          </p:cNvPr>
          <p:cNvGrpSpPr/>
          <p:nvPr/>
        </p:nvGrpSpPr>
        <p:grpSpPr>
          <a:xfrm>
            <a:off x="7389651" y="2824199"/>
            <a:ext cx="4310792" cy="1126360"/>
            <a:chOff x="6906573" y="2060225"/>
            <a:chExt cx="4310792" cy="1126360"/>
          </a:xfrm>
        </p:grpSpPr>
        <p:sp>
          <p:nvSpPr>
            <p:cNvPr id="29" name="Rectangle : coins arrondis 28">
              <a:extLst>
                <a:ext uri="{FF2B5EF4-FFF2-40B4-BE49-F238E27FC236}">
                  <a16:creationId xmlns:a16="http://schemas.microsoft.com/office/drawing/2014/main" id="{9DA005F3-BF9C-0E2B-0DE3-D8C94CE25E7F}"/>
                </a:ext>
              </a:extLst>
            </p:cNvPr>
            <p:cNvSpPr/>
            <p:nvPr/>
          </p:nvSpPr>
          <p:spPr>
            <a:xfrm>
              <a:off x="8620911" y="2060225"/>
              <a:ext cx="1062161" cy="804576"/>
            </a:xfrm>
            <a:prstGeom prst="round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rgbClr val="1F4E79"/>
                  </a:solidFill>
                  <a:latin typeface="Gill Sans MT" panose="020B0502020104020203" pitchFamily="34" charset="0"/>
                </a:rPr>
                <a:t>0.0038</a:t>
              </a:r>
            </a:p>
          </p:txBody>
        </p:sp>
        <p:sp>
          <p:nvSpPr>
            <p:cNvPr id="37" name="Rectangle : coins arrondis 36">
              <a:extLst>
                <a:ext uri="{FF2B5EF4-FFF2-40B4-BE49-F238E27FC236}">
                  <a16:creationId xmlns:a16="http://schemas.microsoft.com/office/drawing/2014/main" id="{04A5AAB7-D177-FA3B-78FF-5BE47302CE71}"/>
                </a:ext>
              </a:extLst>
            </p:cNvPr>
            <p:cNvSpPr/>
            <p:nvPr/>
          </p:nvSpPr>
          <p:spPr>
            <a:xfrm>
              <a:off x="6906573" y="2076001"/>
              <a:ext cx="1135886" cy="773024"/>
            </a:xfrm>
            <a:prstGeom prst="roundRect">
              <a:avLst/>
            </a:prstGeom>
            <a:solidFill>
              <a:srgbClr val="5EC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latin typeface="Gill Sans MT" panose="020B0502020104020203" pitchFamily="34" charset="0"/>
                </a:rPr>
                <a:t>P-Valeur</a:t>
              </a:r>
              <a:endParaRPr lang="fr-FR" sz="1600">
                <a:latin typeface="Gill Sans MT" panose="020B0502020104020203" pitchFamily="34" charset="0"/>
              </a:endParaRPr>
            </a:p>
          </p:txBody>
        </p:sp>
        <p:sp>
          <p:nvSpPr>
            <p:cNvPr id="40" name="Rectangle : coins arrondis 39">
              <a:extLst>
                <a:ext uri="{FF2B5EF4-FFF2-40B4-BE49-F238E27FC236}">
                  <a16:creationId xmlns:a16="http://schemas.microsoft.com/office/drawing/2014/main" id="{13550EEF-1FA8-3439-D91A-32B6D8652EB9}"/>
                </a:ext>
              </a:extLst>
            </p:cNvPr>
            <p:cNvSpPr/>
            <p:nvPr/>
          </p:nvSpPr>
          <p:spPr>
            <a:xfrm>
              <a:off x="10155204" y="2060225"/>
              <a:ext cx="1062161" cy="804576"/>
            </a:xfrm>
            <a:prstGeom prst="round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rgbClr val="1F4E79"/>
                  </a:solidFill>
                  <a:latin typeface="Gill Sans MT" panose="020B0502020104020203" pitchFamily="34" charset="0"/>
                </a:rPr>
                <a:t>0.3529</a:t>
              </a:r>
            </a:p>
          </p:txBody>
        </p:sp>
        <p:sp>
          <p:nvSpPr>
            <p:cNvPr id="57" name="ZoneTexte 56">
              <a:extLst>
                <a:ext uri="{FF2B5EF4-FFF2-40B4-BE49-F238E27FC236}">
                  <a16:creationId xmlns:a16="http://schemas.microsoft.com/office/drawing/2014/main" id="{4276512D-2CB6-E6F8-F2E5-4AA035616B8F}"/>
                </a:ext>
              </a:extLst>
            </p:cNvPr>
            <p:cNvSpPr txBox="1"/>
            <p:nvPr/>
          </p:nvSpPr>
          <p:spPr>
            <a:xfrm>
              <a:off x="8675112" y="2843836"/>
              <a:ext cx="953758" cy="307777"/>
            </a:xfrm>
            <a:prstGeom prst="rect">
              <a:avLst/>
            </a:prstGeom>
            <a:noFill/>
          </p:spPr>
          <p:txBody>
            <a:bodyPr wrap="square">
              <a:spAutoFit/>
            </a:bodyPr>
            <a:lstStyle/>
            <a:p>
              <a:pPr algn="ctr"/>
              <a:r>
                <a:rPr lang="fr-FR" sz="1400">
                  <a:solidFill>
                    <a:srgbClr val="05668D"/>
                  </a:solidFill>
                  <a:latin typeface="Gill Sans MT" panose="020B0502020104020203" pitchFamily="34" charset="0"/>
                </a:rPr>
                <a:t>Année</a:t>
              </a:r>
              <a:endParaRPr lang="fr-FR" sz="1400"/>
            </a:p>
          </p:txBody>
        </p:sp>
        <p:sp>
          <p:nvSpPr>
            <p:cNvPr id="84" name="ZoneTexte 83">
              <a:extLst>
                <a:ext uri="{FF2B5EF4-FFF2-40B4-BE49-F238E27FC236}">
                  <a16:creationId xmlns:a16="http://schemas.microsoft.com/office/drawing/2014/main" id="{CA56401B-9C33-5554-7173-02CD726C1B22}"/>
                </a:ext>
              </a:extLst>
            </p:cNvPr>
            <p:cNvSpPr txBox="1"/>
            <p:nvPr/>
          </p:nvSpPr>
          <p:spPr>
            <a:xfrm>
              <a:off x="10232094" y="2878808"/>
              <a:ext cx="908380" cy="307777"/>
            </a:xfrm>
            <a:prstGeom prst="rect">
              <a:avLst/>
            </a:prstGeom>
            <a:noFill/>
          </p:spPr>
          <p:txBody>
            <a:bodyPr wrap="square">
              <a:spAutoFit/>
            </a:bodyPr>
            <a:lstStyle/>
            <a:p>
              <a:pPr algn="ctr"/>
              <a:r>
                <a:rPr lang="fr-FR" sz="1400">
                  <a:solidFill>
                    <a:srgbClr val="05668D"/>
                  </a:solidFill>
                  <a:latin typeface="Gill Sans MT" panose="020B0502020104020203" pitchFamily="34" charset="0"/>
                </a:rPr>
                <a:t>Mois</a:t>
              </a:r>
              <a:endParaRPr lang="fr-FR" sz="1400"/>
            </a:p>
          </p:txBody>
        </p:sp>
      </p:grpSp>
      <p:sp>
        <p:nvSpPr>
          <p:cNvPr id="85" name="Rectangle : coins arrondis 84">
            <a:extLst>
              <a:ext uri="{FF2B5EF4-FFF2-40B4-BE49-F238E27FC236}">
                <a16:creationId xmlns:a16="http://schemas.microsoft.com/office/drawing/2014/main" id="{81F66AA1-2B78-66C6-B745-EBCCC27C1F44}"/>
              </a:ext>
            </a:extLst>
          </p:cNvPr>
          <p:cNvSpPr/>
          <p:nvPr/>
        </p:nvSpPr>
        <p:spPr>
          <a:xfrm>
            <a:off x="9112801" y="2820982"/>
            <a:ext cx="1062161" cy="804576"/>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1F4E79"/>
              </a:solidFill>
              <a:latin typeface="Gill Sans MT" panose="020B0502020104020203" pitchFamily="34" charset="0"/>
            </a:endParaRPr>
          </a:p>
        </p:txBody>
      </p:sp>
      <p:sp>
        <p:nvSpPr>
          <p:cNvPr id="87" name="Rectangle : coins arrondis 86">
            <a:extLst>
              <a:ext uri="{FF2B5EF4-FFF2-40B4-BE49-F238E27FC236}">
                <a16:creationId xmlns:a16="http://schemas.microsoft.com/office/drawing/2014/main" id="{EE9E9C5F-6D05-BB3A-C09F-021BBF51FAC6}"/>
              </a:ext>
            </a:extLst>
          </p:cNvPr>
          <p:cNvSpPr/>
          <p:nvPr/>
        </p:nvSpPr>
        <p:spPr>
          <a:xfrm>
            <a:off x="10655787" y="2813596"/>
            <a:ext cx="1062161" cy="80457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1F4E79"/>
              </a:solidFill>
              <a:latin typeface="Gill Sans MT" panose="020B0502020104020203" pitchFamily="34" charset="0"/>
            </a:endParaRPr>
          </a:p>
        </p:txBody>
      </p:sp>
      <p:grpSp>
        <p:nvGrpSpPr>
          <p:cNvPr id="99" name="Groupe 98">
            <a:extLst>
              <a:ext uri="{FF2B5EF4-FFF2-40B4-BE49-F238E27FC236}">
                <a16:creationId xmlns:a16="http://schemas.microsoft.com/office/drawing/2014/main" id="{7D99F692-6A3C-869F-B8F3-CBA6938F8C8F}"/>
              </a:ext>
            </a:extLst>
          </p:cNvPr>
          <p:cNvGrpSpPr/>
          <p:nvPr/>
        </p:nvGrpSpPr>
        <p:grpSpPr>
          <a:xfrm>
            <a:off x="1380669" y="5128214"/>
            <a:ext cx="1828800" cy="537197"/>
            <a:chOff x="3782566" y="2136363"/>
            <a:chExt cx="1828800" cy="537197"/>
          </a:xfrm>
        </p:grpSpPr>
        <mc:AlternateContent xmlns:mc="http://schemas.openxmlformats.org/markup-compatibility/2006" xmlns:a14="http://schemas.microsoft.com/office/drawing/2010/main">
          <mc:Choice Requires="a14">
            <p:sp>
              <p:nvSpPr>
                <p:cNvPr id="100" name="ZoneTexte 99">
                  <a:extLst>
                    <a:ext uri="{FF2B5EF4-FFF2-40B4-BE49-F238E27FC236}">
                      <a16:creationId xmlns:a16="http://schemas.microsoft.com/office/drawing/2014/main" id="{7ED51501-05E5-7C29-54F4-C177D01E03A0}"/>
                    </a:ext>
                  </a:extLst>
                </p:cNvPr>
                <p:cNvSpPr txBox="1"/>
                <p:nvPr/>
              </p:nvSpPr>
              <p:spPr>
                <a:xfrm>
                  <a:off x="3928880" y="2488894"/>
                  <a:ext cx="11258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200" i="1" smtClean="0">
                                <a:solidFill>
                                  <a:srgbClr val="836967"/>
                                </a:solidFill>
                                <a:latin typeface="Cambria Math" panose="02040503050406030204" pitchFamily="18" charset="0"/>
                              </a:rPr>
                            </m:ctrlPr>
                          </m:sSubPr>
                          <m:e>
                            <m:r>
                              <a:rPr lang="fr-FR" sz="1200" i="1" smtClean="0">
                                <a:latin typeface="Cambria Math" panose="02040503050406030204" pitchFamily="18" charset="0"/>
                              </a:rPr>
                              <m:t>𝑉</m:t>
                            </m:r>
                          </m:e>
                          <m:sub>
                            <m:r>
                              <a:rPr lang="fr-FR" sz="1200" i="1" smtClean="0">
                                <a:latin typeface="Cambria Math" panose="02040503050406030204" pitchFamily="18" charset="0"/>
                              </a:rPr>
                              <m:t>𝑖</m:t>
                            </m:r>
                          </m:sub>
                        </m:sSub>
                        <m:r>
                          <a:rPr lang="fr-FR" sz="1200" i="1" smtClean="0">
                            <a:latin typeface="Cambria Math" panose="02040503050406030204" pitchFamily="18" charset="0"/>
                          </a:rPr>
                          <m:t>=</m:t>
                        </m:r>
                        <m:sSub>
                          <m:sSubPr>
                            <m:ctrlPr>
                              <a:rPr lang="fr-FR" sz="1200" i="1" smtClean="0">
                                <a:solidFill>
                                  <a:srgbClr val="836967"/>
                                </a:solidFill>
                                <a:latin typeface="Cambria Math" panose="02040503050406030204" pitchFamily="18" charset="0"/>
                              </a:rPr>
                            </m:ctrlPr>
                          </m:sSubPr>
                          <m:e>
                            <m:r>
                              <a:rPr lang="fr-FR" sz="1200" i="1" smtClean="0">
                                <a:latin typeface="Cambria Math" panose="02040503050406030204" pitchFamily="18" charset="0"/>
                              </a:rPr>
                              <m:t>𝑆</m:t>
                            </m:r>
                          </m:e>
                          <m:sub>
                            <m:r>
                              <a:rPr lang="fr-FR" sz="1200" i="1" smtClean="0">
                                <a:latin typeface="Cambria Math" panose="02040503050406030204" pitchFamily="18" charset="0"/>
                              </a:rPr>
                              <m:t>𝑖</m:t>
                            </m:r>
                          </m:sub>
                        </m:sSub>
                        <m:r>
                          <a:rPr lang="fr-FR" sz="1200" i="1" smtClean="0">
                            <a:latin typeface="Cambria Math" panose="02040503050406030204" pitchFamily="18" charset="0"/>
                          </a:rPr>
                          <m:t>+</m:t>
                        </m:r>
                        <m:sSub>
                          <m:sSubPr>
                            <m:ctrlPr>
                              <a:rPr lang="fr-FR" sz="1200" i="1" smtClean="0">
                                <a:solidFill>
                                  <a:srgbClr val="836967"/>
                                </a:solidFill>
                                <a:latin typeface="Cambria Math" panose="02040503050406030204" pitchFamily="18" charset="0"/>
                              </a:rPr>
                            </m:ctrlPr>
                          </m:sSubPr>
                          <m:e>
                            <m:r>
                              <a:rPr lang="fr-FR" sz="1200" i="1" smtClean="0">
                                <a:latin typeface="Cambria Math" panose="02040503050406030204" pitchFamily="18" charset="0"/>
                              </a:rPr>
                              <m:t>𝑇</m:t>
                            </m:r>
                          </m:e>
                          <m:sub>
                            <m:r>
                              <a:rPr lang="fr-FR" sz="1200" i="1" smtClean="0">
                                <a:latin typeface="Cambria Math" panose="02040503050406030204" pitchFamily="18" charset="0"/>
                              </a:rPr>
                              <m:t>𝑖</m:t>
                            </m:r>
                          </m:sub>
                        </m:sSub>
                        <m:r>
                          <a:rPr lang="fr-FR" sz="1200" i="1" smtClean="0">
                            <a:latin typeface="Cambria Math" panose="02040503050406030204" pitchFamily="18" charset="0"/>
                          </a:rPr>
                          <m:t>+</m:t>
                        </m:r>
                        <m:sSub>
                          <m:sSubPr>
                            <m:ctrlPr>
                              <a:rPr lang="fr-FR" sz="1200" i="1" smtClean="0">
                                <a:solidFill>
                                  <a:srgbClr val="836967"/>
                                </a:solidFill>
                                <a:latin typeface="Cambria Math" panose="02040503050406030204" pitchFamily="18" charset="0"/>
                              </a:rPr>
                            </m:ctrlPr>
                          </m:sSubPr>
                          <m:e>
                            <m:r>
                              <a:rPr lang="fr-FR" sz="1200" i="1" smtClean="0">
                                <a:latin typeface="Cambria Math" panose="02040503050406030204" pitchFamily="18" charset="0"/>
                              </a:rPr>
                              <m:t>𝑅</m:t>
                            </m:r>
                          </m:e>
                          <m:sub>
                            <m:r>
                              <a:rPr lang="fr-FR" sz="1200" i="1" smtClean="0">
                                <a:latin typeface="Cambria Math" panose="02040503050406030204" pitchFamily="18" charset="0"/>
                              </a:rPr>
                              <m:t>𝑖</m:t>
                            </m:r>
                          </m:sub>
                        </m:sSub>
                      </m:oMath>
                    </m:oMathPara>
                  </a14:m>
                  <a:endParaRPr lang="fr-FR" sz="1200"/>
                </a:p>
              </p:txBody>
            </p:sp>
          </mc:Choice>
          <mc:Fallback xmlns="">
            <p:sp>
              <p:nvSpPr>
                <p:cNvPr id="100" name="ZoneTexte 99">
                  <a:extLst>
                    <a:ext uri="{FF2B5EF4-FFF2-40B4-BE49-F238E27FC236}">
                      <a16:creationId xmlns:a16="http://schemas.microsoft.com/office/drawing/2014/main" id="{7ED51501-05E5-7C29-54F4-C177D01E03A0}"/>
                    </a:ext>
                  </a:extLst>
                </p:cNvPr>
                <p:cNvSpPr txBox="1">
                  <a:spLocks noRot="1" noChangeAspect="1" noMove="1" noResize="1" noEditPoints="1" noAdjustHandles="1" noChangeArrowheads="1" noChangeShapeType="1" noTextEdit="1"/>
                </p:cNvSpPr>
                <p:nvPr/>
              </p:nvSpPr>
              <p:spPr>
                <a:xfrm>
                  <a:off x="3928880" y="2488894"/>
                  <a:ext cx="1125821" cy="184666"/>
                </a:xfrm>
                <a:prstGeom prst="rect">
                  <a:avLst/>
                </a:prstGeom>
                <a:blipFill>
                  <a:blip r:embed="rId4"/>
                  <a:stretch>
                    <a:fillRect l="-2703" r="-541" b="-16667"/>
                  </a:stretch>
                </a:blipFill>
              </p:spPr>
              <p:txBody>
                <a:bodyPr/>
                <a:lstStyle/>
                <a:p>
                  <a:r>
                    <a:rPr lang="en-US">
                      <a:noFill/>
                    </a:rPr>
                    <a:t> </a:t>
                  </a:r>
                </a:p>
              </p:txBody>
            </p:sp>
          </mc:Fallback>
        </mc:AlternateContent>
        <p:sp>
          <p:nvSpPr>
            <p:cNvPr id="101" name="ZoneTexte 100">
              <a:extLst>
                <a:ext uri="{FF2B5EF4-FFF2-40B4-BE49-F238E27FC236}">
                  <a16:creationId xmlns:a16="http://schemas.microsoft.com/office/drawing/2014/main" id="{FA7AF5C5-804A-B410-7EF2-376221B5899A}"/>
                </a:ext>
              </a:extLst>
            </p:cNvPr>
            <p:cNvSpPr txBox="1"/>
            <p:nvPr/>
          </p:nvSpPr>
          <p:spPr>
            <a:xfrm>
              <a:off x="3782566" y="2136363"/>
              <a:ext cx="1828800" cy="276999"/>
            </a:xfrm>
            <a:prstGeom prst="rect">
              <a:avLst/>
            </a:prstGeom>
            <a:noFill/>
          </p:spPr>
          <p:txBody>
            <a:bodyPr wrap="square">
              <a:spAutoFit/>
            </a:bodyPr>
            <a:lstStyle/>
            <a:p>
              <a:r>
                <a:rPr lang="fr-FR" sz="1200">
                  <a:solidFill>
                    <a:srgbClr val="05668D"/>
                  </a:solidFill>
                  <a:latin typeface="Gill Sans MT" panose="020B0502020104020203" pitchFamily="34" charset="0"/>
                </a:rPr>
                <a:t>Modèle additif : </a:t>
              </a:r>
            </a:p>
          </p:txBody>
        </p:sp>
      </p:grpSp>
      <p:grpSp>
        <p:nvGrpSpPr>
          <p:cNvPr id="102" name="Groupe 101">
            <a:extLst>
              <a:ext uri="{FF2B5EF4-FFF2-40B4-BE49-F238E27FC236}">
                <a16:creationId xmlns:a16="http://schemas.microsoft.com/office/drawing/2014/main" id="{4CBD7F8C-F8F6-5530-4C26-07C23C5DC035}"/>
              </a:ext>
            </a:extLst>
          </p:cNvPr>
          <p:cNvGrpSpPr/>
          <p:nvPr/>
        </p:nvGrpSpPr>
        <p:grpSpPr>
          <a:xfrm>
            <a:off x="3909507" y="5119814"/>
            <a:ext cx="1828800" cy="525458"/>
            <a:chOff x="3782566" y="2886865"/>
            <a:chExt cx="1828800" cy="525458"/>
          </a:xfrm>
        </p:grpSpPr>
        <mc:AlternateContent xmlns:mc="http://schemas.openxmlformats.org/markup-compatibility/2006" xmlns:a14="http://schemas.microsoft.com/office/drawing/2010/main">
          <mc:Choice Requires="a14">
            <p:sp>
              <p:nvSpPr>
                <p:cNvPr id="103" name="ZoneTexte 102">
                  <a:extLst>
                    <a:ext uri="{FF2B5EF4-FFF2-40B4-BE49-F238E27FC236}">
                      <a16:creationId xmlns:a16="http://schemas.microsoft.com/office/drawing/2014/main" id="{9A624E7F-B333-08FC-FAF3-E083DD4C9526}"/>
                    </a:ext>
                  </a:extLst>
                </p:cNvPr>
                <p:cNvSpPr txBox="1"/>
                <p:nvPr/>
              </p:nvSpPr>
              <p:spPr>
                <a:xfrm>
                  <a:off x="3964675" y="3227657"/>
                  <a:ext cx="97469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200" i="1" smtClean="0">
                                <a:solidFill>
                                  <a:srgbClr val="836967"/>
                                </a:solidFill>
                                <a:latin typeface="Cambria Math" panose="02040503050406030204" pitchFamily="18" charset="0"/>
                              </a:rPr>
                            </m:ctrlPr>
                          </m:sSubPr>
                          <m:e>
                            <m:r>
                              <a:rPr lang="fr-FR" sz="1200" i="1" smtClean="0">
                                <a:latin typeface="Cambria Math" panose="02040503050406030204" pitchFamily="18" charset="0"/>
                              </a:rPr>
                              <m:t>𝑉</m:t>
                            </m:r>
                          </m:e>
                          <m:sub>
                            <m:r>
                              <a:rPr lang="fr-FR" sz="1200" i="1" smtClean="0">
                                <a:latin typeface="Cambria Math" panose="02040503050406030204" pitchFamily="18" charset="0"/>
                              </a:rPr>
                              <m:t>𝑖</m:t>
                            </m:r>
                          </m:sub>
                        </m:sSub>
                        <m:r>
                          <a:rPr lang="fr-FR" sz="1200" i="1" smtClean="0">
                            <a:latin typeface="Cambria Math" panose="02040503050406030204" pitchFamily="18" charset="0"/>
                          </a:rPr>
                          <m:t>=</m:t>
                        </m:r>
                        <m:sSub>
                          <m:sSubPr>
                            <m:ctrlPr>
                              <a:rPr lang="fr-FR" sz="1200" i="1" smtClean="0">
                                <a:solidFill>
                                  <a:srgbClr val="836967"/>
                                </a:solidFill>
                                <a:latin typeface="Cambria Math" panose="02040503050406030204" pitchFamily="18" charset="0"/>
                              </a:rPr>
                            </m:ctrlPr>
                          </m:sSubPr>
                          <m:e>
                            <m:r>
                              <a:rPr lang="fr-FR" sz="1200" i="1" smtClean="0">
                                <a:latin typeface="Cambria Math" panose="02040503050406030204" pitchFamily="18" charset="0"/>
                              </a:rPr>
                              <m:t>𝑆</m:t>
                            </m:r>
                          </m:e>
                          <m:sub>
                            <m:r>
                              <a:rPr lang="fr-FR" sz="1200" i="1" smtClean="0">
                                <a:latin typeface="Cambria Math" panose="02040503050406030204" pitchFamily="18" charset="0"/>
                              </a:rPr>
                              <m:t>𝑖</m:t>
                            </m:r>
                          </m:sub>
                        </m:sSub>
                        <m:r>
                          <a:rPr lang="en-US" sz="1200" b="0" i="1" smtClean="0">
                            <a:latin typeface="Cambria Math" panose="02040503050406030204" pitchFamily="18" charset="0"/>
                          </a:rPr>
                          <m:t> .</m:t>
                        </m:r>
                        <m:sSub>
                          <m:sSubPr>
                            <m:ctrlPr>
                              <a:rPr lang="fr-FR" sz="1200" i="1" smtClean="0">
                                <a:solidFill>
                                  <a:srgbClr val="836967"/>
                                </a:solidFill>
                                <a:latin typeface="Cambria Math" panose="02040503050406030204" pitchFamily="18" charset="0"/>
                              </a:rPr>
                            </m:ctrlPr>
                          </m:sSubPr>
                          <m:e>
                            <m:r>
                              <a:rPr lang="en-US" sz="1200" b="0" i="1" smtClean="0">
                                <a:solidFill>
                                  <a:srgbClr val="836967"/>
                                </a:solidFill>
                                <a:latin typeface="Cambria Math" panose="02040503050406030204" pitchFamily="18" charset="0"/>
                              </a:rPr>
                              <m:t> </m:t>
                            </m:r>
                            <m:r>
                              <a:rPr lang="fr-FR" sz="1200" i="1" smtClean="0">
                                <a:latin typeface="Cambria Math" panose="02040503050406030204" pitchFamily="18" charset="0"/>
                              </a:rPr>
                              <m:t>𝑇</m:t>
                            </m:r>
                          </m:e>
                          <m:sub>
                            <m:r>
                              <a:rPr lang="fr-FR" sz="1200" i="1" smtClean="0">
                                <a:latin typeface="Cambria Math" panose="02040503050406030204" pitchFamily="18" charset="0"/>
                              </a:rPr>
                              <m:t>𝑖</m:t>
                            </m:r>
                          </m:sub>
                        </m:sSub>
                        <m:r>
                          <a:rPr lang="en-US" sz="1200" b="0" i="1" smtClean="0">
                            <a:latin typeface="Cambria Math" panose="02040503050406030204" pitchFamily="18" charset="0"/>
                          </a:rPr>
                          <m:t>.  </m:t>
                        </m:r>
                        <m:sSub>
                          <m:sSubPr>
                            <m:ctrlPr>
                              <a:rPr lang="fr-FR" sz="1200" i="1" smtClean="0">
                                <a:solidFill>
                                  <a:srgbClr val="836967"/>
                                </a:solidFill>
                                <a:latin typeface="Cambria Math" panose="02040503050406030204" pitchFamily="18" charset="0"/>
                              </a:rPr>
                            </m:ctrlPr>
                          </m:sSubPr>
                          <m:e>
                            <m:r>
                              <a:rPr lang="fr-FR" sz="1200" i="1" smtClean="0">
                                <a:latin typeface="Cambria Math" panose="02040503050406030204" pitchFamily="18" charset="0"/>
                              </a:rPr>
                              <m:t>𝑅</m:t>
                            </m:r>
                          </m:e>
                          <m:sub>
                            <m:r>
                              <a:rPr lang="fr-FR" sz="1200" i="1" smtClean="0">
                                <a:latin typeface="Cambria Math" panose="02040503050406030204" pitchFamily="18" charset="0"/>
                              </a:rPr>
                              <m:t>𝑖</m:t>
                            </m:r>
                          </m:sub>
                        </m:sSub>
                      </m:oMath>
                    </m:oMathPara>
                  </a14:m>
                  <a:endParaRPr lang="fr-FR" sz="1200"/>
                </a:p>
              </p:txBody>
            </p:sp>
          </mc:Choice>
          <mc:Fallback xmlns="">
            <p:sp>
              <p:nvSpPr>
                <p:cNvPr id="103" name="ZoneTexte 102">
                  <a:extLst>
                    <a:ext uri="{FF2B5EF4-FFF2-40B4-BE49-F238E27FC236}">
                      <a16:creationId xmlns:a16="http://schemas.microsoft.com/office/drawing/2014/main" id="{9A624E7F-B333-08FC-FAF3-E083DD4C9526}"/>
                    </a:ext>
                  </a:extLst>
                </p:cNvPr>
                <p:cNvSpPr txBox="1">
                  <a:spLocks noRot="1" noChangeAspect="1" noMove="1" noResize="1" noEditPoints="1" noAdjustHandles="1" noChangeArrowheads="1" noChangeShapeType="1" noTextEdit="1"/>
                </p:cNvSpPr>
                <p:nvPr/>
              </p:nvSpPr>
              <p:spPr>
                <a:xfrm>
                  <a:off x="3964675" y="3227657"/>
                  <a:ext cx="974690" cy="184666"/>
                </a:xfrm>
                <a:prstGeom prst="rect">
                  <a:avLst/>
                </a:prstGeom>
                <a:blipFill>
                  <a:blip r:embed="rId5"/>
                  <a:stretch>
                    <a:fillRect l="-3125" r="-625" b="-16667"/>
                  </a:stretch>
                </a:blipFill>
              </p:spPr>
              <p:txBody>
                <a:bodyPr/>
                <a:lstStyle/>
                <a:p>
                  <a:r>
                    <a:rPr lang="en-US">
                      <a:noFill/>
                    </a:rPr>
                    <a:t> </a:t>
                  </a:r>
                </a:p>
              </p:txBody>
            </p:sp>
          </mc:Fallback>
        </mc:AlternateContent>
        <p:sp>
          <p:nvSpPr>
            <p:cNvPr id="104" name="ZoneTexte 103">
              <a:extLst>
                <a:ext uri="{FF2B5EF4-FFF2-40B4-BE49-F238E27FC236}">
                  <a16:creationId xmlns:a16="http://schemas.microsoft.com/office/drawing/2014/main" id="{8C61051E-0937-E4F1-7BCB-B7AB704F1C28}"/>
                </a:ext>
              </a:extLst>
            </p:cNvPr>
            <p:cNvSpPr txBox="1"/>
            <p:nvPr/>
          </p:nvSpPr>
          <p:spPr>
            <a:xfrm>
              <a:off x="3782566" y="2886865"/>
              <a:ext cx="1828800" cy="276999"/>
            </a:xfrm>
            <a:prstGeom prst="rect">
              <a:avLst/>
            </a:prstGeom>
            <a:noFill/>
          </p:spPr>
          <p:txBody>
            <a:bodyPr wrap="square">
              <a:spAutoFit/>
            </a:bodyPr>
            <a:lstStyle/>
            <a:p>
              <a:r>
                <a:rPr lang="fr-FR" sz="1200">
                  <a:solidFill>
                    <a:srgbClr val="05668D"/>
                  </a:solidFill>
                  <a:latin typeface="Gill Sans MT" panose="020B0502020104020203" pitchFamily="34" charset="0"/>
                </a:rPr>
                <a:t>Modèle multiplicatif : </a:t>
              </a:r>
            </a:p>
          </p:txBody>
        </p:sp>
      </p:grpSp>
      <p:pic>
        <p:nvPicPr>
          <p:cNvPr id="105" name="Image 104">
            <a:extLst>
              <a:ext uri="{FF2B5EF4-FFF2-40B4-BE49-F238E27FC236}">
                <a16:creationId xmlns:a16="http://schemas.microsoft.com/office/drawing/2014/main" id="{2E7937AF-3EC0-E5FB-9F23-28A3851F7218}"/>
              </a:ext>
            </a:extLst>
          </p:cNvPr>
          <p:cNvPicPr>
            <a:picLocks noChangeAspect="1"/>
          </p:cNvPicPr>
          <p:nvPr/>
        </p:nvPicPr>
        <p:blipFill rotWithShape="1">
          <a:blip r:embed="rId6"/>
          <a:srcRect l="2948" t="13984" r="6477" b="8385"/>
          <a:stretch/>
        </p:blipFill>
        <p:spPr>
          <a:xfrm>
            <a:off x="191048" y="1797543"/>
            <a:ext cx="6427726" cy="3163540"/>
          </a:xfrm>
          <a:prstGeom prst="rect">
            <a:avLst/>
          </a:prstGeom>
        </p:spPr>
      </p:pic>
      <p:grpSp>
        <p:nvGrpSpPr>
          <p:cNvPr id="16" name="Group 15">
            <a:extLst>
              <a:ext uri="{FF2B5EF4-FFF2-40B4-BE49-F238E27FC236}">
                <a16:creationId xmlns:a16="http://schemas.microsoft.com/office/drawing/2014/main" id="{F1C07150-5F10-958E-78E1-C1D996524C29}"/>
              </a:ext>
            </a:extLst>
          </p:cNvPr>
          <p:cNvGrpSpPr/>
          <p:nvPr/>
        </p:nvGrpSpPr>
        <p:grpSpPr>
          <a:xfrm>
            <a:off x="-89" y="-2496"/>
            <a:ext cx="12195097" cy="379528"/>
            <a:chOff x="-89" y="-2496"/>
            <a:chExt cx="12195097" cy="379528"/>
          </a:xfrm>
        </p:grpSpPr>
        <p:grpSp>
          <p:nvGrpSpPr>
            <p:cNvPr id="4" name="Group 3">
              <a:extLst>
                <a:ext uri="{FF2B5EF4-FFF2-40B4-BE49-F238E27FC236}">
                  <a16:creationId xmlns:a16="http://schemas.microsoft.com/office/drawing/2014/main" id="{111462D9-89C7-EAF3-AE49-87E11BC9753F}"/>
                </a:ext>
              </a:extLst>
            </p:cNvPr>
            <p:cNvGrpSpPr/>
            <p:nvPr/>
          </p:nvGrpSpPr>
          <p:grpSpPr>
            <a:xfrm>
              <a:off x="-89" y="-2496"/>
              <a:ext cx="9523346" cy="379528"/>
              <a:chOff x="-89" y="-2496"/>
              <a:chExt cx="9523346" cy="379528"/>
            </a:xfrm>
          </p:grpSpPr>
          <p:sp>
            <p:nvSpPr>
              <p:cNvPr id="7" name="Rectangle 6">
                <a:extLst>
                  <a:ext uri="{FF2B5EF4-FFF2-40B4-BE49-F238E27FC236}">
                    <a16:creationId xmlns:a16="http://schemas.microsoft.com/office/drawing/2014/main" id="{A18320DF-D1EE-EBA7-0D2E-A91E3995FC3D}"/>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8" name="Rectangle 7">
                <a:extLst>
                  <a:ext uri="{FF2B5EF4-FFF2-40B4-BE49-F238E27FC236}">
                    <a16:creationId xmlns:a16="http://schemas.microsoft.com/office/drawing/2014/main" id="{7FDD6541-0DED-ACA0-06CE-2372FF38AE3D}"/>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9E9AFD08-F1E5-A4CF-3C33-690297AA5827}"/>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14" name="Rectangle 13">
                <a:extLst>
                  <a:ext uri="{FF2B5EF4-FFF2-40B4-BE49-F238E27FC236}">
                    <a16:creationId xmlns:a16="http://schemas.microsoft.com/office/drawing/2014/main" id="{A211F58A-B26E-6832-ECA6-EDA91C73EBEB}"/>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5" name="Rectangle 14">
                <a:extLst>
                  <a:ext uri="{FF2B5EF4-FFF2-40B4-BE49-F238E27FC236}">
                    <a16:creationId xmlns:a16="http://schemas.microsoft.com/office/drawing/2014/main" id="{33826DCF-0D64-884D-8187-B4ECBBB72D2D}"/>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6" name="Rectangle 5">
              <a:extLst>
                <a:ext uri="{FF2B5EF4-FFF2-40B4-BE49-F238E27FC236}">
                  <a16:creationId xmlns:a16="http://schemas.microsoft.com/office/drawing/2014/main" id="{2F4626D3-7216-A760-B56D-FEE9E44F288E}"/>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329776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heel(1)">
                                      <p:cBhvr>
                                        <p:cTn id="7" dur="1000"/>
                                        <p:tgtEl>
                                          <p:spTgt spid="8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wheel(1)">
                                      <p:cBhvr>
                                        <p:cTn id="10"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37">
            <a:extLst>
              <a:ext uri="{FF2B5EF4-FFF2-40B4-BE49-F238E27FC236}">
                <a16:creationId xmlns:a16="http://schemas.microsoft.com/office/drawing/2014/main" id="{FC83884A-0FB2-41F1-4F20-1BD7E536C7BD}"/>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a:extLst>
              <a:ext uri="{FF2B5EF4-FFF2-40B4-BE49-F238E27FC236}">
                <a16:creationId xmlns:a16="http://schemas.microsoft.com/office/drawing/2014/main" id="{FED0A995-D5DC-1A1D-0935-9C634C00692F}"/>
              </a:ext>
            </a:extLst>
          </p:cNvPr>
          <p:cNvPicPr>
            <a:picLocks noChangeAspect="1"/>
          </p:cNvPicPr>
          <p:nvPr/>
        </p:nvPicPr>
        <p:blipFill>
          <a:blip r:embed="rId3"/>
          <a:stretch>
            <a:fillRect/>
          </a:stretch>
        </p:blipFill>
        <p:spPr>
          <a:xfrm>
            <a:off x="5067955" y="2438973"/>
            <a:ext cx="6922007" cy="2780776"/>
          </a:xfrm>
          <a:prstGeom prst="rect">
            <a:avLst/>
          </a:prstGeom>
        </p:spPr>
      </p:pic>
      <p:sp>
        <p:nvSpPr>
          <p:cNvPr id="53" name="Rectangle : coins arrondis 52">
            <a:extLst>
              <a:ext uri="{FF2B5EF4-FFF2-40B4-BE49-F238E27FC236}">
                <a16:creationId xmlns:a16="http://schemas.microsoft.com/office/drawing/2014/main" id="{5174D987-1A3C-6841-FD13-6CB12D1A6996}"/>
              </a:ext>
            </a:extLst>
          </p:cNvPr>
          <p:cNvSpPr/>
          <p:nvPr/>
        </p:nvSpPr>
        <p:spPr>
          <a:xfrm>
            <a:off x="7483462" y="2463329"/>
            <a:ext cx="1015907" cy="2717368"/>
          </a:xfrm>
          <a:prstGeom prst="roundRect">
            <a:avLst>
              <a:gd name="adj" fmla="val 6519"/>
            </a:avLst>
          </a:prstGeom>
          <a:noFill/>
          <a:ln w="28575">
            <a:solidFill>
              <a:srgbClr val="02C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a:extLst>
              <a:ext uri="{FF2B5EF4-FFF2-40B4-BE49-F238E27FC236}">
                <a16:creationId xmlns:a16="http://schemas.microsoft.com/office/drawing/2014/main" id="{DF282884-FAD5-D845-4276-841BEE3537A8}"/>
              </a:ext>
            </a:extLst>
          </p:cNvPr>
          <p:cNvPicPr>
            <a:picLocks noChangeAspect="1"/>
          </p:cNvPicPr>
          <p:nvPr/>
        </p:nvPicPr>
        <p:blipFill>
          <a:blip r:embed="rId4"/>
          <a:stretch>
            <a:fillRect/>
          </a:stretch>
        </p:blipFill>
        <p:spPr>
          <a:xfrm>
            <a:off x="123604" y="2317072"/>
            <a:ext cx="4496165" cy="2084815"/>
          </a:xfrm>
          <a:prstGeom prst="rect">
            <a:avLst/>
          </a:prstGeom>
        </p:spPr>
      </p:pic>
      <p:grpSp>
        <p:nvGrpSpPr>
          <p:cNvPr id="46" name="Groupe 45">
            <a:extLst>
              <a:ext uri="{FF2B5EF4-FFF2-40B4-BE49-F238E27FC236}">
                <a16:creationId xmlns:a16="http://schemas.microsoft.com/office/drawing/2014/main" id="{469F7594-8793-F862-8097-0246547778CF}"/>
              </a:ext>
            </a:extLst>
          </p:cNvPr>
          <p:cNvGrpSpPr/>
          <p:nvPr/>
        </p:nvGrpSpPr>
        <p:grpSpPr>
          <a:xfrm>
            <a:off x="330360" y="4715893"/>
            <a:ext cx="1888079" cy="503856"/>
            <a:chOff x="3782566" y="4269156"/>
            <a:chExt cx="1888079" cy="503856"/>
          </a:xfrm>
        </p:grpSpPr>
        <p:sp>
          <p:nvSpPr>
            <p:cNvPr id="41" name="ZoneTexte 40">
              <a:extLst>
                <a:ext uri="{FF2B5EF4-FFF2-40B4-BE49-F238E27FC236}">
                  <a16:creationId xmlns:a16="http://schemas.microsoft.com/office/drawing/2014/main" id="{C541C944-2860-9065-3296-7DD78C54DC77}"/>
                </a:ext>
              </a:extLst>
            </p:cNvPr>
            <p:cNvSpPr txBox="1"/>
            <p:nvPr/>
          </p:nvSpPr>
          <p:spPr>
            <a:xfrm>
              <a:off x="3782566" y="4269156"/>
              <a:ext cx="1888079" cy="276999"/>
            </a:xfrm>
            <a:prstGeom prst="rect">
              <a:avLst/>
            </a:prstGeom>
            <a:noFill/>
          </p:spPr>
          <p:txBody>
            <a:bodyPr wrap="square">
              <a:spAutoFit/>
            </a:bodyPr>
            <a:lstStyle/>
            <a:p>
              <a:pPr algn="ctr"/>
              <a:r>
                <a:rPr lang="fr-FR" sz="1200">
                  <a:solidFill>
                    <a:srgbClr val="05668D"/>
                  </a:solidFill>
                  <a:latin typeface="Gill Sans MT" panose="020B0502020104020203" pitchFamily="34" charset="0"/>
                </a:rPr>
                <a:t>L’ordre du modèle AR :</a:t>
              </a:r>
            </a:p>
          </p:txBody>
        </p:sp>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834EEA84-E99D-7159-AA11-A95944133A91}"/>
                    </a:ext>
                  </a:extLst>
                </p:cNvPr>
                <p:cNvSpPr txBox="1"/>
                <p:nvPr/>
              </p:nvSpPr>
              <p:spPr>
                <a:xfrm>
                  <a:off x="4459988" y="4588346"/>
                  <a:ext cx="40959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836967"/>
                            </a:solidFill>
                            <a:latin typeface="Cambria Math" panose="02040503050406030204" pitchFamily="18" charset="0"/>
                          </a:rPr>
                          <m:t>𝑝</m:t>
                        </m:r>
                        <m:r>
                          <a:rPr lang="en-US" sz="1200" b="0" i="1" smtClean="0">
                            <a:solidFill>
                              <a:srgbClr val="836967"/>
                            </a:solidFill>
                            <a:latin typeface="Cambria Math" panose="02040503050406030204" pitchFamily="18" charset="0"/>
                          </a:rPr>
                          <m:t>=1</m:t>
                        </m:r>
                      </m:oMath>
                    </m:oMathPara>
                  </a14:m>
                  <a:endParaRPr lang="fr-FR" sz="1200"/>
                </a:p>
              </p:txBody>
            </p:sp>
          </mc:Choice>
          <mc:Fallback xmlns="">
            <p:sp>
              <p:nvSpPr>
                <p:cNvPr id="43" name="ZoneTexte 42">
                  <a:extLst>
                    <a:ext uri="{FF2B5EF4-FFF2-40B4-BE49-F238E27FC236}">
                      <a16:creationId xmlns:a16="http://schemas.microsoft.com/office/drawing/2014/main" id="{834EEA84-E99D-7159-AA11-A95944133A91}"/>
                    </a:ext>
                  </a:extLst>
                </p:cNvPr>
                <p:cNvSpPr txBox="1">
                  <a:spLocks noRot="1" noChangeAspect="1" noMove="1" noResize="1" noEditPoints="1" noAdjustHandles="1" noChangeArrowheads="1" noChangeShapeType="1" noTextEdit="1"/>
                </p:cNvSpPr>
                <p:nvPr/>
              </p:nvSpPr>
              <p:spPr>
                <a:xfrm>
                  <a:off x="4459988" y="4588346"/>
                  <a:ext cx="409599" cy="184666"/>
                </a:xfrm>
                <a:prstGeom prst="rect">
                  <a:avLst/>
                </a:prstGeom>
                <a:blipFill>
                  <a:blip r:embed="rId5"/>
                  <a:stretch>
                    <a:fillRect l="-8824" r="-7353" b="-23333"/>
                  </a:stretch>
                </a:blipFill>
              </p:spPr>
              <p:txBody>
                <a:bodyPr/>
                <a:lstStyle/>
                <a:p>
                  <a:r>
                    <a:rPr lang="en-US">
                      <a:noFill/>
                    </a:rPr>
                    <a:t> </a:t>
                  </a:r>
                </a:p>
              </p:txBody>
            </p:sp>
          </mc:Fallback>
        </mc:AlternateContent>
      </p:grpSp>
      <p:grpSp>
        <p:nvGrpSpPr>
          <p:cNvPr id="45" name="Groupe 44">
            <a:extLst>
              <a:ext uri="{FF2B5EF4-FFF2-40B4-BE49-F238E27FC236}">
                <a16:creationId xmlns:a16="http://schemas.microsoft.com/office/drawing/2014/main" id="{8B44BC67-5A46-64E7-60FC-BA580322A5DB}"/>
              </a:ext>
            </a:extLst>
          </p:cNvPr>
          <p:cNvGrpSpPr/>
          <p:nvPr/>
        </p:nvGrpSpPr>
        <p:grpSpPr>
          <a:xfrm>
            <a:off x="2436832" y="4711660"/>
            <a:ext cx="1969966" cy="512323"/>
            <a:chOff x="3782565" y="4973421"/>
            <a:chExt cx="1969966" cy="512323"/>
          </a:xfrm>
        </p:grpSpPr>
        <p:sp>
          <p:nvSpPr>
            <p:cNvPr id="42" name="ZoneTexte 41">
              <a:extLst>
                <a:ext uri="{FF2B5EF4-FFF2-40B4-BE49-F238E27FC236}">
                  <a16:creationId xmlns:a16="http://schemas.microsoft.com/office/drawing/2014/main" id="{1B874D94-90C4-605D-859E-BB5C6CC4DE9D}"/>
                </a:ext>
              </a:extLst>
            </p:cNvPr>
            <p:cNvSpPr txBox="1"/>
            <p:nvPr/>
          </p:nvSpPr>
          <p:spPr>
            <a:xfrm>
              <a:off x="3782565" y="4973421"/>
              <a:ext cx="1969966" cy="276999"/>
            </a:xfrm>
            <a:prstGeom prst="rect">
              <a:avLst/>
            </a:prstGeom>
            <a:noFill/>
          </p:spPr>
          <p:txBody>
            <a:bodyPr wrap="square">
              <a:spAutoFit/>
            </a:bodyPr>
            <a:lstStyle/>
            <a:p>
              <a:pPr algn="ctr"/>
              <a:r>
                <a:rPr lang="fr-FR" sz="1200">
                  <a:solidFill>
                    <a:srgbClr val="05668D"/>
                  </a:solidFill>
                  <a:latin typeface="Gill Sans MT" panose="020B0502020104020203" pitchFamily="34" charset="0"/>
                </a:rPr>
                <a:t>L’ordre du modèle MA :</a:t>
              </a:r>
            </a:p>
          </p:txBody>
        </p: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68668B98-C183-56B1-4A1E-95AC1F4DC28C}"/>
                    </a:ext>
                  </a:extLst>
                </p:cNvPr>
                <p:cNvSpPr txBox="1"/>
                <p:nvPr/>
              </p:nvSpPr>
              <p:spPr>
                <a:xfrm>
                  <a:off x="4475818" y="5301078"/>
                  <a:ext cx="409215" cy="18466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solidFill>
                              <a:srgbClr val="836967"/>
                            </a:solidFill>
                            <a:latin typeface="Cambria Math" panose="02040503050406030204" pitchFamily="18" charset="0"/>
                          </a:rPr>
                          <m:t>𝑞</m:t>
                        </m:r>
                        <m:r>
                          <a:rPr lang="en-US" sz="1200" b="0" i="1" smtClean="0">
                            <a:solidFill>
                              <a:srgbClr val="836967"/>
                            </a:solidFill>
                            <a:latin typeface="Cambria Math" panose="02040503050406030204" pitchFamily="18" charset="0"/>
                          </a:rPr>
                          <m:t>=1</m:t>
                        </m:r>
                      </m:oMath>
                    </m:oMathPara>
                  </a14:m>
                  <a:endParaRPr lang="fr-FR" sz="1200"/>
                </a:p>
              </p:txBody>
            </p:sp>
          </mc:Choice>
          <mc:Fallback xmlns="">
            <p:sp>
              <p:nvSpPr>
                <p:cNvPr id="44" name="ZoneTexte 43">
                  <a:extLst>
                    <a:ext uri="{FF2B5EF4-FFF2-40B4-BE49-F238E27FC236}">
                      <a16:creationId xmlns:a16="http://schemas.microsoft.com/office/drawing/2014/main" id="{68668B98-C183-56B1-4A1E-95AC1F4DC28C}"/>
                    </a:ext>
                  </a:extLst>
                </p:cNvPr>
                <p:cNvSpPr txBox="1">
                  <a:spLocks noRot="1" noChangeAspect="1" noMove="1" noResize="1" noEditPoints="1" noAdjustHandles="1" noChangeArrowheads="1" noChangeShapeType="1" noTextEdit="1"/>
                </p:cNvSpPr>
                <p:nvPr/>
              </p:nvSpPr>
              <p:spPr>
                <a:xfrm>
                  <a:off x="4475818" y="5301078"/>
                  <a:ext cx="409215" cy="184666"/>
                </a:xfrm>
                <a:prstGeom prst="rect">
                  <a:avLst/>
                </a:prstGeom>
                <a:blipFill>
                  <a:blip r:embed="rId6"/>
                  <a:stretch>
                    <a:fillRect l="-11765" r="-4412" b="-2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ZoneTexte 55">
                <a:extLst>
                  <a:ext uri="{FF2B5EF4-FFF2-40B4-BE49-F238E27FC236}">
                    <a16:creationId xmlns:a16="http://schemas.microsoft.com/office/drawing/2014/main" id="{7C130F95-49B4-25EE-B0B1-F8745EB79830}"/>
                  </a:ext>
                </a:extLst>
              </p:cNvPr>
              <p:cNvSpPr txBox="1"/>
              <p:nvPr/>
            </p:nvSpPr>
            <p:spPr>
              <a:xfrm>
                <a:off x="5185107" y="1866543"/>
                <a:ext cx="5182046" cy="276999"/>
              </a:xfrm>
              <a:prstGeom prst="rect">
                <a:avLst/>
              </a:prstGeom>
              <a:noFill/>
            </p:spPr>
            <p:txBody>
              <a:bodyPr wrap="square">
                <a:spAutoFit/>
              </a:bodyPr>
              <a:lstStyle/>
              <a:p>
                <a:pPr marL="171450" indent="-171450">
                  <a:buFont typeface="Arial" panose="020B0604020202020204" pitchFamily="34" charset="0"/>
                  <a:buChar char="•"/>
                </a:pPr>
                <a:r>
                  <a:rPr lang="fr-FR" sz="1200" err="1">
                    <a:solidFill>
                      <a:srgbClr val="05668D"/>
                    </a:solidFill>
                    <a:latin typeface="Gill Sans MT" panose="020B0502020104020203" pitchFamily="34" charset="0"/>
                  </a:rPr>
                  <a:t>Augmented</a:t>
                </a:r>
                <a:r>
                  <a:rPr lang="fr-FR" sz="1200">
                    <a:solidFill>
                      <a:srgbClr val="05668D"/>
                    </a:solidFill>
                    <a:latin typeface="Gill Sans MT" panose="020B0502020104020203" pitchFamily="34" charset="0"/>
                  </a:rPr>
                  <a:t> Dickey Fuller (ADF); </a:t>
                </a:r>
                <a14:m>
                  <m:oMath xmlns:m="http://schemas.openxmlformats.org/officeDocument/2006/math">
                    <m:sSub>
                      <m:sSubPr>
                        <m:ctrlPr>
                          <a:rPr lang="fr-FR" sz="1200" b="1" i="1" smtClean="0">
                            <a:solidFill>
                              <a:srgbClr val="05668D"/>
                            </a:solidFill>
                            <a:latin typeface="Cambria Math" panose="02040503050406030204" pitchFamily="18" charset="0"/>
                          </a:rPr>
                        </m:ctrlPr>
                      </m:sSubPr>
                      <m:e>
                        <m:r>
                          <a:rPr lang="fr-FR" sz="1200" b="1" i="1" smtClean="0">
                            <a:solidFill>
                              <a:srgbClr val="05668D"/>
                            </a:solidFill>
                            <a:latin typeface="Cambria Math" panose="02040503050406030204" pitchFamily="18" charset="0"/>
                          </a:rPr>
                          <m:t>𝑯</m:t>
                        </m:r>
                      </m:e>
                      <m:sub>
                        <m:r>
                          <a:rPr lang="fr-FR" sz="1200" b="1" i="1" smtClean="0">
                            <a:solidFill>
                              <a:srgbClr val="05668D"/>
                            </a:solidFill>
                            <a:latin typeface="Cambria Math" panose="02040503050406030204" pitchFamily="18" charset="0"/>
                          </a:rPr>
                          <m:t>𝟎</m:t>
                        </m:r>
                      </m:sub>
                    </m:sSub>
                  </m:oMath>
                </a14:m>
                <a:r>
                  <a:rPr lang="fr-FR" sz="1200">
                    <a:solidFill>
                      <a:srgbClr val="05668D"/>
                    </a:solidFill>
                    <a:latin typeface="Gill Sans MT" panose="020B0502020104020203" pitchFamily="34" charset="0"/>
                  </a:rPr>
                  <a:t> :  les données ne sont pas stationnaires.</a:t>
                </a:r>
              </a:p>
            </p:txBody>
          </p:sp>
        </mc:Choice>
        <mc:Fallback xmlns="">
          <p:sp>
            <p:nvSpPr>
              <p:cNvPr id="56" name="ZoneTexte 55">
                <a:extLst>
                  <a:ext uri="{FF2B5EF4-FFF2-40B4-BE49-F238E27FC236}">
                    <a16:creationId xmlns:a16="http://schemas.microsoft.com/office/drawing/2014/main" id="{7C130F95-49B4-25EE-B0B1-F8745EB79830}"/>
                  </a:ext>
                </a:extLst>
              </p:cNvPr>
              <p:cNvSpPr txBox="1">
                <a:spLocks noRot="1" noChangeAspect="1" noMove="1" noResize="1" noEditPoints="1" noAdjustHandles="1" noChangeArrowheads="1" noChangeShapeType="1" noTextEdit="1"/>
              </p:cNvSpPr>
              <p:nvPr/>
            </p:nvSpPr>
            <p:spPr>
              <a:xfrm>
                <a:off x="5185107" y="1866543"/>
                <a:ext cx="5182046" cy="276999"/>
              </a:xfrm>
              <a:prstGeom prst="rect">
                <a:avLst/>
              </a:prstGeom>
              <a:blipFill>
                <a:blip r:embed="rId7"/>
                <a:stretch>
                  <a:fillRect b="-15217"/>
                </a:stretch>
              </a:blipFill>
            </p:spPr>
            <p:txBody>
              <a:bodyPr/>
              <a:lstStyle/>
              <a:p>
                <a:r>
                  <a:rPr lang="en-US">
                    <a:noFill/>
                  </a:rPr>
                  <a:t> </a:t>
                </a:r>
              </a:p>
            </p:txBody>
          </p:sp>
        </mc:Fallback>
      </mc:AlternateContent>
      <p:grpSp>
        <p:nvGrpSpPr>
          <p:cNvPr id="20" name="Groupe 19">
            <a:extLst>
              <a:ext uri="{FF2B5EF4-FFF2-40B4-BE49-F238E27FC236}">
                <a16:creationId xmlns:a16="http://schemas.microsoft.com/office/drawing/2014/main" id="{801DF5E6-0509-245C-2A76-607773945C86}"/>
              </a:ext>
            </a:extLst>
          </p:cNvPr>
          <p:cNvGrpSpPr/>
          <p:nvPr/>
        </p:nvGrpSpPr>
        <p:grpSpPr>
          <a:xfrm>
            <a:off x="5171081" y="1374690"/>
            <a:ext cx="4260764" cy="288149"/>
            <a:chOff x="6166127" y="1111166"/>
            <a:chExt cx="4260764" cy="288149"/>
          </a:xfrm>
        </p:grpSpPr>
        <p:sp>
          <p:nvSpPr>
            <p:cNvPr id="12" name="Organigramme : Connecteur 11">
              <a:extLst>
                <a:ext uri="{FF2B5EF4-FFF2-40B4-BE49-F238E27FC236}">
                  <a16:creationId xmlns:a16="http://schemas.microsoft.com/office/drawing/2014/main" id="{D1FFA43E-7BD6-F25C-EF96-D57AD541194C}"/>
                </a:ext>
              </a:extLst>
            </p:cNvPr>
            <p:cNvSpPr/>
            <p:nvPr/>
          </p:nvSpPr>
          <p:spPr>
            <a:xfrm>
              <a:off x="6166127" y="1161571"/>
              <a:ext cx="237744" cy="237744"/>
            </a:xfrm>
            <a:prstGeom prst="flowChartConnector">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743A7B5-F2F6-CA38-DDB9-07B6A7481F12}"/>
                </a:ext>
              </a:extLst>
            </p:cNvPr>
            <p:cNvSpPr txBox="1"/>
            <p:nvPr/>
          </p:nvSpPr>
          <p:spPr>
            <a:xfrm>
              <a:off x="6411430" y="1111166"/>
              <a:ext cx="4015461" cy="276999"/>
            </a:xfrm>
            <a:prstGeom prst="rect">
              <a:avLst/>
            </a:prstGeom>
            <a:noFill/>
          </p:spPr>
          <p:txBody>
            <a:bodyPr wrap="square" lIns="91440" tIns="45720" rIns="91440" bIns="45720" anchor="t">
              <a:spAutoFit/>
            </a:bodyPr>
            <a:lstStyle/>
            <a:p>
              <a:r>
                <a:rPr lang="fr-FR" sz="1200" b="1">
                  <a:solidFill>
                    <a:schemeClr val="accent5">
                      <a:lumMod val="50000"/>
                    </a:schemeClr>
                  </a:solidFill>
                  <a:latin typeface="Gill Sans MT"/>
                </a:rPr>
                <a:t> La transformation de la data</a:t>
              </a:r>
              <a:endParaRPr lang="en-US"/>
            </a:p>
          </p:txBody>
        </p:sp>
      </p:grpSp>
      <p:grpSp>
        <p:nvGrpSpPr>
          <p:cNvPr id="59" name="Groupe 58">
            <a:extLst>
              <a:ext uri="{FF2B5EF4-FFF2-40B4-BE49-F238E27FC236}">
                <a16:creationId xmlns:a16="http://schemas.microsoft.com/office/drawing/2014/main" id="{049DC9F0-4FC9-03B8-5052-1682434EB676}"/>
              </a:ext>
            </a:extLst>
          </p:cNvPr>
          <p:cNvGrpSpPr/>
          <p:nvPr/>
        </p:nvGrpSpPr>
        <p:grpSpPr>
          <a:xfrm>
            <a:off x="587948" y="331726"/>
            <a:ext cx="11130000" cy="645352"/>
            <a:chOff x="417348" y="331726"/>
            <a:chExt cx="11130000" cy="645352"/>
          </a:xfrm>
        </p:grpSpPr>
        <p:cxnSp>
          <p:nvCxnSpPr>
            <p:cNvPr id="60" name="Connecteur droit 54">
              <a:extLst>
                <a:ext uri="{FF2B5EF4-FFF2-40B4-BE49-F238E27FC236}">
                  <a16:creationId xmlns:a16="http://schemas.microsoft.com/office/drawing/2014/main" id="{B9966745-9488-ABF7-25A8-3707C5AAB6AD}"/>
                </a:ext>
              </a:extLst>
            </p:cNvPr>
            <p:cNvCxnSpPr>
              <a:cxnSpLocks/>
              <a:stCxn id="61" idx="6"/>
              <a:endCxn id="68" idx="2"/>
            </p:cNvCxnSpPr>
            <p:nvPr/>
          </p:nvCxnSpPr>
          <p:spPr>
            <a:xfrm flipV="1">
              <a:off x="3251215" y="849757"/>
              <a:ext cx="7334064" cy="6317"/>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1" name="Ellipse 55">
              <a:extLst>
                <a:ext uri="{FF2B5EF4-FFF2-40B4-BE49-F238E27FC236}">
                  <a16:creationId xmlns:a16="http://schemas.microsoft.com/office/drawing/2014/main" id="{16AD2138-636B-F18E-78E7-159B51491500}"/>
                </a:ext>
              </a:extLst>
            </p:cNvPr>
            <p:cNvSpPr>
              <a:spLocks noChangeAspect="1"/>
            </p:cNvSpPr>
            <p:nvPr/>
          </p:nvSpPr>
          <p:spPr>
            <a:xfrm>
              <a:off x="2973362"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2" name="Ellipse 56">
              <a:extLst>
                <a:ext uri="{FF2B5EF4-FFF2-40B4-BE49-F238E27FC236}">
                  <a16:creationId xmlns:a16="http://schemas.microsoft.com/office/drawing/2014/main" id="{B4EF8BF4-FE35-B5E4-4402-9BAC1E6FB069}"/>
                </a:ext>
              </a:extLst>
            </p:cNvPr>
            <p:cNvSpPr>
              <a:spLocks noChangeAspect="1"/>
            </p:cNvSpPr>
            <p:nvPr/>
          </p:nvSpPr>
          <p:spPr>
            <a:xfrm>
              <a:off x="8680019" y="722831"/>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57">
              <a:extLst>
                <a:ext uri="{FF2B5EF4-FFF2-40B4-BE49-F238E27FC236}">
                  <a16:creationId xmlns:a16="http://schemas.microsoft.com/office/drawing/2014/main" id="{A8CFA187-224B-2556-B422-3BB692973955}"/>
                </a:ext>
              </a:extLst>
            </p:cNvPr>
            <p:cNvCxnSpPr>
              <a:cxnSpLocks/>
              <a:stCxn id="65" idx="6"/>
              <a:endCxn id="61" idx="2"/>
            </p:cNvCxnSpPr>
            <p:nvPr/>
          </p:nvCxnSpPr>
          <p:spPr>
            <a:xfrm>
              <a:off x="1348996" y="852678"/>
              <a:ext cx="1624366" cy="3396"/>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64" name="ZoneTexte 52">
              <a:extLst>
                <a:ext uri="{FF2B5EF4-FFF2-40B4-BE49-F238E27FC236}">
                  <a16:creationId xmlns:a16="http://schemas.microsoft.com/office/drawing/2014/main" id="{AEFFFD93-CF6D-076D-BFC1-C93066B15349}"/>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65" name="Ellipse 55">
              <a:extLst>
                <a:ext uri="{FF2B5EF4-FFF2-40B4-BE49-F238E27FC236}">
                  <a16:creationId xmlns:a16="http://schemas.microsoft.com/office/drawing/2014/main" id="{A79002DF-CD23-CAD9-4356-74B2458E0C03}"/>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6" name="Ellipse 55">
              <a:extLst>
                <a:ext uri="{FF2B5EF4-FFF2-40B4-BE49-F238E27FC236}">
                  <a16:creationId xmlns:a16="http://schemas.microsoft.com/office/drawing/2014/main" id="{F55249D6-6B3C-1854-38CC-BF2C8473474F}"/>
                </a:ext>
              </a:extLst>
            </p:cNvPr>
            <p:cNvSpPr>
              <a:spLocks noChangeAspect="1"/>
            </p:cNvSpPr>
            <p:nvPr/>
          </p:nvSpPr>
          <p:spPr>
            <a:xfrm>
              <a:off x="4875581" y="735069"/>
              <a:ext cx="277853" cy="242009"/>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7" name="Ellipse 55">
              <a:extLst>
                <a:ext uri="{FF2B5EF4-FFF2-40B4-BE49-F238E27FC236}">
                  <a16:creationId xmlns:a16="http://schemas.microsoft.com/office/drawing/2014/main" id="{8834DC0D-2214-2431-BDDB-F7CDC84D9D5E}"/>
                </a:ext>
              </a:extLst>
            </p:cNvPr>
            <p:cNvSpPr>
              <a:spLocks noChangeAspect="1"/>
            </p:cNvSpPr>
            <p:nvPr/>
          </p:nvSpPr>
          <p:spPr>
            <a:xfrm>
              <a:off x="6777800" y="735069"/>
              <a:ext cx="277853" cy="242009"/>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8" name="Ellipse 55">
              <a:extLst>
                <a:ext uri="{FF2B5EF4-FFF2-40B4-BE49-F238E27FC236}">
                  <a16:creationId xmlns:a16="http://schemas.microsoft.com/office/drawing/2014/main" id="{F86CD3BC-CDD3-50AF-C4A9-268F608AF905}"/>
                </a:ext>
              </a:extLst>
            </p:cNvPr>
            <p:cNvSpPr>
              <a:spLocks noChangeAspect="1"/>
            </p:cNvSpPr>
            <p:nvPr/>
          </p:nvSpPr>
          <p:spPr>
            <a:xfrm>
              <a:off x="10585279" y="728752"/>
              <a:ext cx="277853" cy="242009"/>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69" name="ZoneTexte 68">
              <a:extLst>
                <a:ext uri="{FF2B5EF4-FFF2-40B4-BE49-F238E27FC236}">
                  <a16:creationId xmlns:a16="http://schemas.microsoft.com/office/drawing/2014/main" id="{1F348D88-96A0-9B1E-E962-D958B4AF8500}"/>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Analyse time </a:t>
              </a:r>
              <a:r>
                <a:rPr lang="fr-FR" sz="1200" b="1" err="1">
                  <a:solidFill>
                    <a:srgbClr val="3FA762"/>
                  </a:solidFill>
                  <a:latin typeface="Gill Sans MT" panose="020B0502020104020203" pitchFamily="34" charset="77"/>
                </a:rPr>
                <a:t>series</a:t>
              </a:r>
              <a:r>
                <a:rPr lang="fr-FR" sz="1200" b="1">
                  <a:solidFill>
                    <a:srgbClr val="3FA762"/>
                  </a:solidFill>
                  <a:latin typeface="Gill Sans MT" panose="020B0502020104020203" pitchFamily="34" charset="77"/>
                </a:rPr>
                <a:t> et statistiques</a:t>
              </a:r>
            </a:p>
          </p:txBody>
        </p:sp>
        <p:sp>
          <p:nvSpPr>
            <p:cNvPr id="70" name="ZoneTexte 69">
              <a:extLst>
                <a:ext uri="{FF2B5EF4-FFF2-40B4-BE49-F238E27FC236}">
                  <a16:creationId xmlns:a16="http://schemas.microsoft.com/office/drawing/2014/main" id="{B3FBD998-BB01-F796-6361-3F35C444D5C9}"/>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Paramètres clés</a:t>
              </a:r>
            </a:p>
          </p:txBody>
        </p:sp>
        <p:sp>
          <p:nvSpPr>
            <p:cNvPr id="71" name="ZoneTexte 70">
              <a:extLst>
                <a:ext uri="{FF2B5EF4-FFF2-40B4-BE49-F238E27FC236}">
                  <a16:creationId xmlns:a16="http://schemas.microsoft.com/office/drawing/2014/main" id="{BB90C334-24CB-3E16-B78D-99FAC1B63B87}"/>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Structure du modèle</a:t>
              </a:r>
            </a:p>
          </p:txBody>
        </p:sp>
        <p:sp>
          <p:nvSpPr>
            <p:cNvPr id="72" name="ZoneTexte 71">
              <a:extLst>
                <a:ext uri="{FF2B5EF4-FFF2-40B4-BE49-F238E27FC236}">
                  <a16:creationId xmlns:a16="http://schemas.microsoft.com/office/drawing/2014/main" id="{BF0AA274-6E23-0DBC-ABF1-EE4975BBC32B}"/>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Modélisation</a:t>
              </a:r>
            </a:p>
          </p:txBody>
        </p:sp>
        <p:sp>
          <p:nvSpPr>
            <p:cNvPr id="73" name="ZoneTexte 72">
              <a:extLst>
                <a:ext uri="{FF2B5EF4-FFF2-40B4-BE49-F238E27FC236}">
                  <a16:creationId xmlns:a16="http://schemas.microsoft.com/office/drawing/2014/main" id="{B7E0AD5D-CA58-F6CC-5032-C7C10AC91B98}"/>
                </a:ext>
              </a:extLst>
            </p:cNvPr>
            <p:cNvSpPr txBox="1"/>
            <p:nvPr/>
          </p:nvSpPr>
          <p:spPr>
            <a:xfrm>
              <a:off x="9546182" y="424059"/>
              <a:ext cx="2001166"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Hypothèse et résultats</a:t>
              </a:r>
              <a:endParaRPr lang="en-US">
                <a:latin typeface="Gill Sans MT"/>
              </a:endParaRPr>
            </a:p>
          </p:txBody>
        </p:sp>
      </p:gr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21</a:t>
            </a:r>
          </a:p>
        </p:txBody>
      </p:sp>
      <p:sp>
        <p:nvSpPr>
          <p:cNvPr id="3" name="Organigramme : Connecteur 2">
            <a:extLst>
              <a:ext uri="{FF2B5EF4-FFF2-40B4-BE49-F238E27FC236}">
                <a16:creationId xmlns:a16="http://schemas.microsoft.com/office/drawing/2014/main" id="{F385DDCE-318A-99FB-9586-EBC43BCA5B3C}"/>
              </a:ext>
            </a:extLst>
          </p:cNvPr>
          <p:cNvSpPr/>
          <p:nvPr/>
        </p:nvSpPr>
        <p:spPr>
          <a:xfrm>
            <a:off x="211540" y="1399892"/>
            <a:ext cx="237744" cy="237744"/>
          </a:xfrm>
          <a:prstGeom prst="flowChartConnector">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BF52E424-C65F-4164-0B84-EB5AA90E061D}"/>
              </a:ext>
            </a:extLst>
          </p:cNvPr>
          <p:cNvSpPr txBox="1"/>
          <p:nvPr/>
        </p:nvSpPr>
        <p:spPr>
          <a:xfrm>
            <a:off x="456843" y="1380265"/>
            <a:ext cx="2902643"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 Analyse Autocorrélation</a:t>
            </a:r>
          </a:p>
        </p:txBody>
      </p:sp>
      <p:grpSp>
        <p:nvGrpSpPr>
          <p:cNvPr id="16" name="Group 15">
            <a:extLst>
              <a:ext uri="{FF2B5EF4-FFF2-40B4-BE49-F238E27FC236}">
                <a16:creationId xmlns:a16="http://schemas.microsoft.com/office/drawing/2014/main" id="{CC06A174-1B18-A9A3-825F-7C7510EAC9E3}"/>
              </a:ext>
            </a:extLst>
          </p:cNvPr>
          <p:cNvGrpSpPr/>
          <p:nvPr/>
        </p:nvGrpSpPr>
        <p:grpSpPr>
          <a:xfrm>
            <a:off x="-89" y="-2496"/>
            <a:ext cx="12195097" cy="379528"/>
            <a:chOff x="-89" y="-2496"/>
            <a:chExt cx="12195097" cy="379528"/>
          </a:xfrm>
        </p:grpSpPr>
        <p:grpSp>
          <p:nvGrpSpPr>
            <p:cNvPr id="7" name="Group 6">
              <a:extLst>
                <a:ext uri="{FF2B5EF4-FFF2-40B4-BE49-F238E27FC236}">
                  <a16:creationId xmlns:a16="http://schemas.microsoft.com/office/drawing/2014/main" id="{D0137CBA-0700-FF8E-0BA5-82FED11FFB95}"/>
                </a:ext>
              </a:extLst>
            </p:cNvPr>
            <p:cNvGrpSpPr/>
            <p:nvPr/>
          </p:nvGrpSpPr>
          <p:grpSpPr>
            <a:xfrm>
              <a:off x="-89" y="-2496"/>
              <a:ext cx="9523346" cy="379528"/>
              <a:chOff x="-89" y="-2496"/>
              <a:chExt cx="9523346" cy="379528"/>
            </a:xfrm>
          </p:grpSpPr>
          <p:sp>
            <p:nvSpPr>
              <p:cNvPr id="9" name="Rectangle 8">
                <a:extLst>
                  <a:ext uri="{FF2B5EF4-FFF2-40B4-BE49-F238E27FC236}">
                    <a16:creationId xmlns:a16="http://schemas.microsoft.com/office/drawing/2014/main" id="{BDE2044E-AE27-2F62-200F-7F2827C3AB30}"/>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0" name="Rectangle 9">
                <a:extLst>
                  <a:ext uri="{FF2B5EF4-FFF2-40B4-BE49-F238E27FC236}">
                    <a16:creationId xmlns:a16="http://schemas.microsoft.com/office/drawing/2014/main" id="{F62AD8D8-AF94-A4E7-0A2D-2A1212E6A9CD}"/>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B99D5418-4943-5BF3-BAE2-10B1CA809002}"/>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14" name="Rectangle 13">
                <a:extLst>
                  <a:ext uri="{FF2B5EF4-FFF2-40B4-BE49-F238E27FC236}">
                    <a16:creationId xmlns:a16="http://schemas.microsoft.com/office/drawing/2014/main" id="{5B0AB4B2-4C14-41BD-FF39-E2C2CE6CCDA5}"/>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5" name="Rectangle 14">
                <a:extLst>
                  <a:ext uri="{FF2B5EF4-FFF2-40B4-BE49-F238E27FC236}">
                    <a16:creationId xmlns:a16="http://schemas.microsoft.com/office/drawing/2014/main" id="{CB1EDA35-EE3E-CCFF-3642-E6867210F3CE}"/>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8" name="Rectangle 7">
              <a:extLst>
                <a:ext uri="{FF2B5EF4-FFF2-40B4-BE49-F238E27FC236}">
                  <a16:creationId xmlns:a16="http://schemas.microsoft.com/office/drawing/2014/main" id="{D262A339-970E-048F-AAD7-713F887AB21D}"/>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24513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1000"/>
                                        <p:tgtEl>
                                          <p:spTgt spid="56"/>
                                        </p:tgtEl>
                                      </p:cBhvr>
                                    </p:animEffect>
                                  </p:childTnLst>
                                </p:cTn>
                              </p:par>
                              <p:par>
                                <p:cTn id="11" presetID="10" presetClass="entr" presetSubtype="0"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par>
                                <p:cTn id="20" presetID="10" presetClass="entr" presetSubtype="0" fill="hold" nodeType="withEffect">
                                  <p:stCondLst>
                                    <p:cond delay="5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par>
                                <p:cTn id="23" presetID="10" presetClass="entr" presetSubtype="0" fill="hold" nodeType="withEffect">
                                  <p:stCondLst>
                                    <p:cond delay="5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50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10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heel(1)">
                                      <p:cBhvr>
                                        <p:cTn id="33"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p:bldP spid="3"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riangle 137">
            <a:extLst>
              <a:ext uri="{FF2B5EF4-FFF2-40B4-BE49-F238E27FC236}">
                <a16:creationId xmlns:a16="http://schemas.microsoft.com/office/drawing/2014/main" id="{1BB6314D-042D-344C-104A-D330C2D98AB5}"/>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22</a:t>
            </a:r>
          </a:p>
        </p:txBody>
      </p:sp>
      <p:grpSp>
        <p:nvGrpSpPr>
          <p:cNvPr id="106" name="Groupe 105">
            <a:extLst>
              <a:ext uri="{FF2B5EF4-FFF2-40B4-BE49-F238E27FC236}">
                <a16:creationId xmlns:a16="http://schemas.microsoft.com/office/drawing/2014/main" id="{ABC3D531-7AC4-38AD-8FAD-0B3F454AEAD5}"/>
              </a:ext>
            </a:extLst>
          </p:cNvPr>
          <p:cNvGrpSpPr/>
          <p:nvPr/>
        </p:nvGrpSpPr>
        <p:grpSpPr>
          <a:xfrm>
            <a:off x="587948" y="390720"/>
            <a:ext cx="11137696" cy="645352"/>
            <a:chOff x="417348" y="331726"/>
            <a:chExt cx="11137696" cy="645352"/>
          </a:xfrm>
        </p:grpSpPr>
        <p:cxnSp>
          <p:nvCxnSpPr>
            <p:cNvPr id="107" name="Connecteur droit 54">
              <a:extLst>
                <a:ext uri="{FF2B5EF4-FFF2-40B4-BE49-F238E27FC236}">
                  <a16:creationId xmlns:a16="http://schemas.microsoft.com/office/drawing/2014/main" id="{783AB692-4962-C768-4F19-1D0555D8F64D}"/>
                </a:ext>
              </a:extLst>
            </p:cNvPr>
            <p:cNvCxnSpPr>
              <a:cxnSpLocks/>
              <a:stCxn id="108" idx="6"/>
              <a:endCxn id="115" idx="2"/>
            </p:cNvCxnSpPr>
            <p:nvPr/>
          </p:nvCxnSpPr>
          <p:spPr>
            <a:xfrm flipV="1">
              <a:off x="3251215" y="849757"/>
              <a:ext cx="7334064" cy="6317"/>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8" name="Ellipse 55">
              <a:extLst>
                <a:ext uri="{FF2B5EF4-FFF2-40B4-BE49-F238E27FC236}">
                  <a16:creationId xmlns:a16="http://schemas.microsoft.com/office/drawing/2014/main" id="{6C61D29E-681D-96CA-5C96-CBE3ACF932B6}"/>
                </a:ext>
              </a:extLst>
            </p:cNvPr>
            <p:cNvSpPr>
              <a:spLocks noChangeAspect="1"/>
            </p:cNvSpPr>
            <p:nvPr/>
          </p:nvSpPr>
          <p:spPr>
            <a:xfrm>
              <a:off x="2973362"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latin typeface="Gill Sans MT" panose="020B0502020104020203" pitchFamily="34" charset="0"/>
              </a:endParaRPr>
            </a:p>
          </p:txBody>
        </p:sp>
        <p:sp>
          <p:nvSpPr>
            <p:cNvPr id="109" name="Ellipse 56">
              <a:extLst>
                <a:ext uri="{FF2B5EF4-FFF2-40B4-BE49-F238E27FC236}">
                  <a16:creationId xmlns:a16="http://schemas.microsoft.com/office/drawing/2014/main" id="{B6D7458B-40AE-31E8-69DD-703058EFB980}"/>
                </a:ext>
              </a:extLst>
            </p:cNvPr>
            <p:cNvSpPr>
              <a:spLocks noChangeAspect="1"/>
            </p:cNvSpPr>
            <p:nvPr/>
          </p:nvSpPr>
          <p:spPr>
            <a:xfrm>
              <a:off x="8680019" y="722831"/>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cxnSp>
          <p:nvCxnSpPr>
            <p:cNvPr id="110" name="Connecteur droit 57">
              <a:extLst>
                <a:ext uri="{FF2B5EF4-FFF2-40B4-BE49-F238E27FC236}">
                  <a16:creationId xmlns:a16="http://schemas.microsoft.com/office/drawing/2014/main" id="{6FC96F9F-23EF-556C-6929-CC2E97EA08B0}"/>
                </a:ext>
              </a:extLst>
            </p:cNvPr>
            <p:cNvCxnSpPr>
              <a:cxnSpLocks/>
              <a:stCxn id="112" idx="6"/>
              <a:endCxn id="113" idx="2"/>
            </p:cNvCxnSpPr>
            <p:nvPr/>
          </p:nvCxnSpPr>
          <p:spPr>
            <a:xfrm>
              <a:off x="1348996" y="852678"/>
              <a:ext cx="3526585" cy="3396"/>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111" name="ZoneTexte 52">
              <a:extLst>
                <a:ext uri="{FF2B5EF4-FFF2-40B4-BE49-F238E27FC236}">
                  <a16:creationId xmlns:a16="http://schemas.microsoft.com/office/drawing/2014/main" id="{93903E8C-5652-57FF-9D3D-3AA310DE42C6}"/>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0"/>
                </a:rPr>
                <a:t>Data </a:t>
              </a:r>
              <a:r>
                <a:rPr lang="fr-FR" sz="1200" b="1" err="1">
                  <a:solidFill>
                    <a:srgbClr val="3FA762"/>
                  </a:solidFill>
                  <a:latin typeface="Gill Sans MT" panose="020B0502020104020203" pitchFamily="34" charset="0"/>
                </a:rPr>
                <a:t>preprocessing</a:t>
              </a:r>
              <a:endParaRPr lang="fr-FR" sz="1200" b="1">
                <a:solidFill>
                  <a:srgbClr val="3FA762"/>
                </a:solidFill>
                <a:latin typeface="Gill Sans MT" panose="020B0502020104020203" pitchFamily="34" charset="0"/>
              </a:endParaRPr>
            </a:p>
          </p:txBody>
        </p:sp>
        <p:sp>
          <p:nvSpPr>
            <p:cNvPr id="112" name="Ellipse 55">
              <a:extLst>
                <a:ext uri="{FF2B5EF4-FFF2-40B4-BE49-F238E27FC236}">
                  <a16:creationId xmlns:a16="http://schemas.microsoft.com/office/drawing/2014/main" id="{CDA224FE-35C5-8DE3-B8FD-934218AACC8D}"/>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latin typeface="Gill Sans MT" panose="020B0502020104020203" pitchFamily="34" charset="0"/>
              </a:endParaRPr>
            </a:p>
          </p:txBody>
        </p:sp>
        <p:sp>
          <p:nvSpPr>
            <p:cNvPr id="113" name="Ellipse 55">
              <a:extLst>
                <a:ext uri="{FF2B5EF4-FFF2-40B4-BE49-F238E27FC236}">
                  <a16:creationId xmlns:a16="http://schemas.microsoft.com/office/drawing/2014/main" id="{6769E392-C6DD-3C84-E551-DB348AE49F10}"/>
                </a:ext>
              </a:extLst>
            </p:cNvPr>
            <p:cNvSpPr>
              <a:spLocks noChangeAspect="1"/>
            </p:cNvSpPr>
            <p:nvPr/>
          </p:nvSpPr>
          <p:spPr>
            <a:xfrm>
              <a:off x="4875581"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latin typeface="Gill Sans MT" panose="020B0502020104020203" pitchFamily="34" charset="0"/>
              </a:endParaRPr>
            </a:p>
          </p:txBody>
        </p:sp>
        <p:sp>
          <p:nvSpPr>
            <p:cNvPr id="114" name="Ellipse 55">
              <a:extLst>
                <a:ext uri="{FF2B5EF4-FFF2-40B4-BE49-F238E27FC236}">
                  <a16:creationId xmlns:a16="http://schemas.microsoft.com/office/drawing/2014/main" id="{1A303FED-5078-C12C-CB3C-F7DA5FB2CB9F}"/>
                </a:ext>
              </a:extLst>
            </p:cNvPr>
            <p:cNvSpPr>
              <a:spLocks noChangeAspect="1"/>
            </p:cNvSpPr>
            <p:nvPr/>
          </p:nvSpPr>
          <p:spPr>
            <a:xfrm>
              <a:off x="6777800" y="735069"/>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latin typeface="Gill Sans MT" panose="020B0502020104020203" pitchFamily="34" charset="0"/>
              </a:endParaRPr>
            </a:p>
          </p:txBody>
        </p:sp>
        <p:sp>
          <p:nvSpPr>
            <p:cNvPr id="115" name="Ellipse 55">
              <a:extLst>
                <a:ext uri="{FF2B5EF4-FFF2-40B4-BE49-F238E27FC236}">
                  <a16:creationId xmlns:a16="http://schemas.microsoft.com/office/drawing/2014/main" id="{ABDA93B7-D321-FB2D-557E-E22C69ADC0BA}"/>
                </a:ext>
              </a:extLst>
            </p:cNvPr>
            <p:cNvSpPr>
              <a:spLocks noChangeAspect="1"/>
            </p:cNvSpPr>
            <p:nvPr/>
          </p:nvSpPr>
          <p:spPr>
            <a:xfrm>
              <a:off x="10585279" y="728752"/>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latin typeface="Gill Sans MT" panose="020B0502020104020203" pitchFamily="34" charset="0"/>
              </a:endParaRPr>
            </a:p>
          </p:txBody>
        </p:sp>
        <p:sp>
          <p:nvSpPr>
            <p:cNvPr id="116" name="ZoneTexte 115">
              <a:extLst>
                <a:ext uri="{FF2B5EF4-FFF2-40B4-BE49-F238E27FC236}">
                  <a16:creationId xmlns:a16="http://schemas.microsoft.com/office/drawing/2014/main" id="{9CA36B11-90E1-1B0A-D366-F2688BF5C15D}"/>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3FA762"/>
                  </a:solidFill>
                  <a:latin typeface="Gill Sans MT" panose="020B0502020104020203" pitchFamily="34" charset="0"/>
                </a:rPr>
                <a:t>Analyse time </a:t>
              </a:r>
              <a:r>
                <a:rPr lang="fr-FR" sz="1200" b="1" err="1">
                  <a:solidFill>
                    <a:srgbClr val="3FA762"/>
                  </a:solidFill>
                  <a:latin typeface="Gill Sans MT" panose="020B0502020104020203" pitchFamily="34" charset="0"/>
                </a:rPr>
                <a:t>series</a:t>
              </a:r>
              <a:r>
                <a:rPr lang="fr-FR" sz="1200" b="1">
                  <a:solidFill>
                    <a:srgbClr val="3FA762"/>
                  </a:solidFill>
                  <a:latin typeface="Gill Sans MT" panose="020B0502020104020203" pitchFamily="34" charset="0"/>
                </a:rPr>
                <a:t> et statistiques</a:t>
              </a:r>
            </a:p>
          </p:txBody>
        </p:sp>
        <p:sp>
          <p:nvSpPr>
            <p:cNvPr id="117" name="ZoneTexte 116">
              <a:extLst>
                <a:ext uri="{FF2B5EF4-FFF2-40B4-BE49-F238E27FC236}">
                  <a16:creationId xmlns:a16="http://schemas.microsoft.com/office/drawing/2014/main" id="{AEE88D2B-F747-AE9B-96D0-0A464122F50D}"/>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0"/>
                </a:rPr>
                <a:t>Paramètres clés</a:t>
              </a:r>
            </a:p>
          </p:txBody>
        </p:sp>
        <p:sp>
          <p:nvSpPr>
            <p:cNvPr id="118" name="ZoneTexte 117">
              <a:extLst>
                <a:ext uri="{FF2B5EF4-FFF2-40B4-BE49-F238E27FC236}">
                  <a16:creationId xmlns:a16="http://schemas.microsoft.com/office/drawing/2014/main" id="{0E941A0F-AC73-E8CA-F328-6FB650C75EDA}"/>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0"/>
                </a:rPr>
                <a:t>Structure du modèle</a:t>
              </a:r>
            </a:p>
          </p:txBody>
        </p:sp>
        <p:sp>
          <p:nvSpPr>
            <p:cNvPr id="119" name="ZoneTexte 118">
              <a:extLst>
                <a:ext uri="{FF2B5EF4-FFF2-40B4-BE49-F238E27FC236}">
                  <a16:creationId xmlns:a16="http://schemas.microsoft.com/office/drawing/2014/main" id="{F8A23DA4-8FC5-07DF-9F10-01EF5F7C0C6F}"/>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0"/>
                </a:rPr>
                <a:t>Modélisation</a:t>
              </a:r>
            </a:p>
          </p:txBody>
        </p:sp>
        <p:sp>
          <p:nvSpPr>
            <p:cNvPr id="120" name="ZoneTexte 119">
              <a:extLst>
                <a:ext uri="{FF2B5EF4-FFF2-40B4-BE49-F238E27FC236}">
                  <a16:creationId xmlns:a16="http://schemas.microsoft.com/office/drawing/2014/main" id="{26D64650-5FD6-77F1-D4D3-985AEACDF57C}"/>
                </a:ext>
              </a:extLst>
            </p:cNvPr>
            <p:cNvSpPr txBox="1"/>
            <p:nvPr/>
          </p:nvSpPr>
          <p:spPr>
            <a:xfrm>
              <a:off x="9584667" y="424059"/>
              <a:ext cx="1970377"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 Résultats &amp; synthèses </a:t>
              </a:r>
              <a:endParaRPr lang="en-US">
                <a:latin typeface="Gill Sans MT"/>
              </a:endParaRPr>
            </a:p>
          </p:txBody>
        </p:sp>
      </p:grpSp>
      <p:grpSp>
        <p:nvGrpSpPr>
          <p:cNvPr id="2" name="Groupe 1">
            <a:extLst>
              <a:ext uri="{FF2B5EF4-FFF2-40B4-BE49-F238E27FC236}">
                <a16:creationId xmlns:a16="http://schemas.microsoft.com/office/drawing/2014/main" id="{2B3CB53D-0B52-5C5A-78DE-078DD3E95E28}"/>
              </a:ext>
            </a:extLst>
          </p:cNvPr>
          <p:cNvGrpSpPr/>
          <p:nvPr/>
        </p:nvGrpSpPr>
        <p:grpSpPr>
          <a:xfrm>
            <a:off x="1577518" y="1837805"/>
            <a:ext cx="3265521" cy="1278051"/>
            <a:chOff x="1577518" y="1837805"/>
            <a:chExt cx="3265521" cy="1278051"/>
          </a:xfrm>
        </p:grpSpPr>
        <p:sp>
          <p:nvSpPr>
            <p:cNvPr id="63" name="Google Shape;354;p21">
              <a:extLst>
                <a:ext uri="{FF2B5EF4-FFF2-40B4-BE49-F238E27FC236}">
                  <a16:creationId xmlns:a16="http://schemas.microsoft.com/office/drawing/2014/main" id="{E3BC27DC-E1A8-921A-2161-279E2B193802}"/>
                </a:ext>
              </a:extLst>
            </p:cNvPr>
            <p:cNvSpPr txBox="1"/>
            <p:nvPr/>
          </p:nvSpPr>
          <p:spPr>
            <a:xfrm>
              <a:off x="1770879" y="2965033"/>
              <a:ext cx="2878801" cy="15082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05668D"/>
                  </a:solidFill>
                  <a:effectLst/>
                  <a:uLnTx/>
                  <a:uFillTx/>
                  <a:latin typeface="Gill Sans MT" panose="020B0502020104020203" pitchFamily="34" charset="0"/>
                  <a:ea typeface="Fira Sans"/>
                  <a:cs typeface="Fira Sans"/>
                  <a:sym typeface="Fira Sans"/>
                </a:rPr>
                <a:t>Saisonnalité de la demande</a:t>
              </a:r>
              <a:endParaRPr kumimoji="0" sz="1200" b="1" i="0" u="none" strike="noStrike" kern="0" cap="none" spc="0" normalizeH="0" baseline="0" noProof="0">
                <a:ln>
                  <a:noFill/>
                </a:ln>
                <a:solidFill>
                  <a:srgbClr val="05668D"/>
                </a:solidFill>
                <a:effectLst/>
                <a:uLnTx/>
                <a:uFillTx/>
                <a:latin typeface="Gill Sans MT" panose="020B0502020104020203" pitchFamily="34" charset="0"/>
                <a:ea typeface="Fira Sans"/>
                <a:cs typeface="Fira Sans"/>
                <a:sym typeface="Fira Sans"/>
              </a:endParaRPr>
            </a:p>
          </p:txBody>
        </p:sp>
        <p:grpSp>
          <p:nvGrpSpPr>
            <p:cNvPr id="158" name="Groupe 157">
              <a:extLst>
                <a:ext uri="{FF2B5EF4-FFF2-40B4-BE49-F238E27FC236}">
                  <a16:creationId xmlns:a16="http://schemas.microsoft.com/office/drawing/2014/main" id="{C91AED39-A043-6018-74C4-3FEB94EF5D15}"/>
                </a:ext>
              </a:extLst>
            </p:cNvPr>
            <p:cNvGrpSpPr/>
            <p:nvPr/>
          </p:nvGrpSpPr>
          <p:grpSpPr>
            <a:xfrm>
              <a:off x="1577518" y="1837805"/>
              <a:ext cx="3265521" cy="842984"/>
              <a:chOff x="1955058" y="2716247"/>
              <a:chExt cx="3265521" cy="842984"/>
            </a:xfrm>
          </p:grpSpPr>
          <p:cxnSp>
            <p:nvCxnSpPr>
              <p:cNvPr id="146" name="Connecteur droit 145">
                <a:extLst>
                  <a:ext uri="{FF2B5EF4-FFF2-40B4-BE49-F238E27FC236}">
                    <a16:creationId xmlns:a16="http://schemas.microsoft.com/office/drawing/2014/main" id="{529EF1AF-9464-9B68-6892-EE95CF09411E}"/>
                  </a:ext>
                </a:extLst>
              </p:cNvPr>
              <p:cNvCxnSpPr>
                <a:cxnSpLocks/>
                <a:stCxn id="149" idx="2"/>
                <a:endCxn id="150" idx="2"/>
              </p:cNvCxnSpPr>
              <p:nvPr/>
            </p:nvCxnSpPr>
            <p:spPr>
              <a:xfrm>
                <a:off x="2191466" y="3270460"/>
                <a:ext cx="2429467" cy="1258"/>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sp>
            <p:nvSpPr>
              <p:cNvPr id="147" name="ZoneTexte 146">
                <a:extLst>
                  <a:ext uri="{FF2B5EF4-FFF2-40B4-BE49-F238E27FC236}">
                    <a16:creationId xmlns:a16="http://schemas.microsoft.com/office/drawing/2014/main" id="{11F6991D-C16B-8964-204D-DE90E68348F7}"/>
                  </a:ext>
                </a:extLst>
              </p:cNvPr>
              <p:cNvSpPr txBox="1"/>
              <p:nvPr/>
            </p:nvSpPr>
            <p:spPr>
              <a:xfrm>
                <a:off x="3159875" y="3313010"/>
                <a:ext cx="713309" cy="246221"/>
              </a:xfrm>
              <a:prstGeom prst="rect">
                <a:avLst/>
              </a:prstGeom>
              <a:noFill/>
            </p:spPr>
            <p:txBody>
              <a:bodyPr wrap="square">
                <a:spAutoFit/>
              </a:bodyPr>
              <a:lstStyle/>
              <a:p>
                <a:r>
                  <a:rPr lang="fr-FR" sz="1000" kern="0">
                    <a:solidFill>
                      <a:srgbClr val="2E75B6"/>
                    </a:solidFill>
                    <a:latin typeface="Gill Sans MT" panose="020B0502020104020203" pitchFamily="34" charset="0"/>
                    <a:ea typeface="Fira Sans"/>
                    <a:cs typeface="Fira Sans"/>
                    <a:sym typeface="Fira Sans"/>
                  </a:rPr>
                  <a:t>Juillet</a:t>
                </a:r>
                <a:endParaRPr lang="fr-FR" sz="1000">
                  <a:solidFill>
                    <a:srgbClr val="2E75B6"/>
                  </a:solidFill>
                  <a:latin typeface="Gill Sans MT" panose="020B0502020104020203" pitchFamily="34" charset="0"/>
                </a:endParaRPr>
              </a:p>
            </p:txBody>
          </p:sp>
          <p:sp>
            <p:nvSpPr>
              <p:cNvPr id="148" name="Organigramme : Connecteur 147">
                <a:extLst>
                  <a:ext uri="{FF2B5EF4-FFF2-40B4-BE49-F238E27FC236}">
                    <a16:creationId xmlns:a16="http://schemas.microsoft.com/office/drawing/2014/main" id="{0408554B-34F3-BC96-D432-730730196EB1}"/>
                  </a:ext>
                </a:extLst>
              </p:cNvPr>
              <p:cNvSpPr/>
              <p:nvPr/>
            </p:nvSpPr>
            <p:spPr>
              <a:xfrm>
                <a:off x="3398896" y="3227440"/>
                <a:ext cx="88035" cy="86041"/>
              </a:xfrm>
              <a:prstGeom prst="flowChartConnector">
                <a:avLst/>
              </a:prstGeom>
              <a:solidFill>
                <a:srgbClr val="05668D"/>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2E75B6"/>
                  </a:solidFill>
                  <a:latin typeface="Gill Sans MT" panose="020B0502020104020203" pitchFamily="34" charset="0"/>
                </a:endParaRPr>
              </a:p>
            </p:txBody>
          </p:sp>
          <p:sp>
            <p:nvSpPr>
              <p:cNvPr id="149" name="Organigramme : Connecteur 148">
                <a:extLst>
                  <a:ext uri="{FF2B5EF4-FFF2-40B4-BE49-F238E27FC236}">
                    <a16:creationId xmlns:a16="http://schemas.microsoft.com/office/drawing/2014/main" id="{2ECEA1BA-8851-6336-6821-3E878FFE3940}"/>
                  </a:ext>
                </a:extLst>
              </p:cNvPr>
              <p:cNvSpPr/>
              <p:nvPr/>
            </p:nvSpPr>
            <p:spPr>
              <a:xfrm>
                <a:off x="2191466" y="3227439"/>
                <a:ext cx="88035" cy="86041"/>
              </a:xfrm>
              <a:prstGeom prst="flowChartConnector">
                <a:avLst/>
              </a:prstGeom>
              <a:solidFill>
                <a:srgbClr val="05668D"/>
              </a:solidFill>
              <a:ln>
                <a:solidFill>
                  <a:srgbClr val="056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2E75B6"/>
                  </a:solidFill>
                  <a:latin typeface="Gill Sans MT" panose="020B0502020104020203" pitchFamily="34" charset="0"/>
                </a:endParaRPr>
              </a:p>
            </p:txBody>
          </p:sp>
          <p:sp>
            <p:nvSpPr>
              <p:cNvPr id="150" name="Organigramme : Connecteur 149">
                <a:extLst>
                  <a:ext uri="{FF2B5EF4-FFF2-40B4-BE49-F238E27FC236}">
                    <a16:creationId xmlns:a16="http://schemas.microsoft.com/office/drawing/2014/main" id="{295E9151-E8B9-5024-B9FF-844FD23DE7B7}"/>
                  </a:ext>
                </a:extLst>
              </p:cNvPr>
              <p:cNvSpPr/>
              <p:nvPr/>
            </p:nvSpPr>
            <p:spPr>
              <a:xfrm>
                <a:off x="4620933" y="3228697"/>
                <a:ext cx="88035" cy="86041"/>
              </a:xfrm>
              <a:prstGeom prst="flowChartConnector">
                <a:avLst/>
              </a:prstGeom>
              <a:solidFill>
                <a:srgbClr val="05668D"/>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rgbClr val="2E75B6"/>
                  </a:solidFill>
                  <a:latin typeface="Gill Sans MT" panose="020B0502020104020203" pitchFamily="34" charset="0"/>
                </a:endParaRPr>
              </a:p>
            </p:txBody>
          </p:sp>
          <p:sp>
            <p:nvSpPr>
              <p:cNvPr id="151" name="ZoneTexte 150">
                <a:extLst>
                  <a:ext uri="{FF2B5EF4-FFF2-40B4-BE49-F238E27FC236}">
                    <a16:creationId xmlns:a16="http://schemas.microsoft.com/office/drawing/2014/main" id="{A7C71220-76BA-2F80-5A26-5FC140DD34F0}"/>
                  </a:ext>
                </a:extLst>
              </p:cNvPr>
              <p:cNvSpPr txBox="1"/>
              <p:nvPr/>
            </p:nvSpPr>
            <p:spPr>
              <a:xfrm>
                <a:off x="1955058" y="3313010"/>
                <a:ext cx="713309" cy="246221"/>
              </a:xfrm>
              <a:prstGeom prst="rect">
                <a:avLst/>
              </a:prstGeom>
              <a:noFill/>
              <a:ln>
                <a:noFill/>
              </a:ln>
            </p:spPr>
            <p:txBody>
              <a:bodyPr wrap="square">
                <a:spAutoFit/>
              </a:bodyPr>
              <a:lstStyle/>
              <a:p>
                <a:r>
                  <a:rPr lang="fr-FR" sz="1000" kern="0">
                    <a:solidFill>
                      <a:srgbClr val="2E75B6"/>
                    </a:solidFill>
                    <a:latin typeface="Gill Sans MT" panose="020B0502020104020203" pitchFamily="34" charset="0"/>
                    <a:ea typeface="Fira Sans"/>
                    <a:cs typeface="Fira Sans"/>
                    <a:sym typeface="Fira Sans"/>
                  </a:rPr>
                  <a:t>Janvier</a:t>
                </a:r>
                <a:endParaRPr lang="fr-FR" sz="1000">
                  <a:solidFill>
                    <a:srgbClr val="2E75B6"/>
                  </a:solidFill>
                  <a:latin typeface="Gill Sans MT" panose="020B0502020104020203" pitchFamily="34" charset="0"/>
                </a:endParaRPr>
              </a:p>
            </p:txBody>
          </p:sp>
          <p:sp>
            <p:nvSpPr>
              <p:cNvPr id="152" name="ZoneTexte 151">
                <a:extLst>
                  <a:ext uri="{FF2B5EF4-FFF2-40B4-BE49-F238E27FC236}">
                    <a16:creationId xmlns:a16="http://schemas.microsoft.com/office/drawing/2014/main" id="{F4AC4A48-F4C5-2493-BF0F-6A535044ADAE}"/>
                  </a:ext>
                </a:extLst>
              </p:cNvPr>
              <p:cNvSpPr txBox="1"/>
              <p:nvPr/>
            </p:nvSpPr>
            <p:spPr>
              <a:xfrm>
                <a:off x="4310361" y="3313010"/>
                <a:ext cx="910218" cy="246221"/>
              </a:xfrm>
              <a:prstGeom prst="rect">
                <a:avLst/>
              </a:prstGeom>
              <a:noFill/>
            </p:spPr>
            <p:txBody>
              <a:bodyPr wrap="square">
                <a:spAutoFit/>
              </a:bodyPr>
              <a:lstStyle/>
              <a:p>
                <a:r>
                  <a:rPr lang="fr-FR" sz="1000" kern="0">
                    <a:solidFill>
                      <a:srgbClr val="2E75B6"/>
                    </a:solidFill>
                    <a:latin typeface="Gill Sans MT" panose="020B0502020104020203" pitchFamily="34" charset="0"/>
                    <a:ea typeface="Fira Sans"/>
                    <a:cs typeface="Fira Sans"/>
                    <a:sym typeface="Fira Sans"/>
                  </a:rPr>
                  <a:t>Décembre</a:t>
                </a:r>
                <a:endParaRPr lang="fr-FR" sz="1000">
                  <a:solidFill>
                    <a:srgbClr val="2E75B6"/>
                  </a:solidFill>
                  <a:latin typeface="Gill Sans MT" panose="020B0502020104020203" pitchFamily="34" charset="0"/>
                </a:endParaRPr>
              </a:p>
            </p:txBody>
          </p:sp>
          <p:cxnSp>
            <p:nvCxnSpPr>
              <p:cNvPr id="153" name="Connecteur droit 152">
                <a:extLst>
                  <a:ext uri="{FF2B5EF4-FFF2-40B4-BE49-F238E27FC236}">
                    <a16:creationId xmlns:a16="http://schemas.microsoft.com/office/drawing/2014/main" id="{E2C7A4D1-F422-87DF-F86C-43EFC032812E}"/>
                  </a:ext>
                </a:extLst>
              </p:cNvPr>
              <p:cNvCxnSpPr>
                <a:cxnSpLocks/>
              </p:cNvCxnSpPr>
              <p:nvPr/>
            </p:nvCxnSpPr>
            <p:spPr>
              <a:xfrm>
                <a:off x="2272196" y="2911282"/>
                <a:ext cx="2429467" cy="1258"/>
              </a:xfrm>
              <a:prstGeom prst="line">
                <a:avLst/>
              </a:prstGeom>
              <a:ln w="12700">
                <a:solidFill>
                  <a:srgbClr val="D6DCE5"/>
                </a:solidFill>
              </a:ln>
            </p:spPr>
            <p:style>
              <a:lnRef idx="1">
                <a:schemeClr val="accent1"/>
              </a:lnRef>
              <a:fillRef idx="0">
                <a:schemeClr val="accent1"/>
              </a:fillRef>
              <a:effectRef idx="0">
                <a:schemeClr val="accent1"/>
              </a:effectRef>
              <a:fontRef idx="minor">
                <a:schemeClr val="tx1"/>
              </a:fontRef>
            </p:style>
          </p:cxnSp>
          <p:cxnSp>
            <p:nvCxnSpPr>
              <p:cNvPr id="154" name="Connecteur droit 153">
                <a:extLst>
                  <a:ext uri="{FF2B5EF4-FFF2-40B4-BE49-F238E27FC236}">
                    <a16:creationId xmlns:a16="http://schemas.microsoft.com/office/drawing/2014/main" id="{B652363C-7698-294B-DC67-15294AAE02C1}"/>
                  </a:ext>
                </a:extLst>
              </p:cNvPr>
              <p:cNvCxnSpPr>
                <a:cxnSpLocks/>
              </p:cNvCxnSpPr>
              <p:nvPr/>
            </p:nvCxnSpPr>
            <p:spPr>
              <a:xfrm>
                <a:off x="2272197" y="3086637"/>
                <a:ext cx="2429467" cy="1258"/>
              </a:xfrm>
              <a:prstGeom prst="line">
                <a:avLst/>
              </a:prstGeom>
              <a:ln w="12700">
                <a:solidFill>
                  <a:srgbClr val="D6DCE5"/>
                </a:solidFill>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0C0CAAA0-0F7B-1CD8-9F2E-F89D8DB2E225}"/>
                  </a:ext>
                </a:extLst>
              </p:cNvPr>
              <p:cNvCxnSpPr>
                <a:cxnSpLocks/>
              </p:cNvCxnSpPr>
              <p:nvPr/>
            </p:nvCxnSpPr>
            <p:spPr>
              <a:xfrm>
                <a:off x="2276310" y="2716247"/>
                <a:ext cx="2429467" cy="1258"/>
              </a:xfrm>
              <a:prstGeom prst="line">
                <a:avLst/>
              </a:prstGeom>
              <a:ln w="12700">
                <a:solidFill>
                  <a:srgbClr val="D6DCE5"/>
                </a:solidFill>
              </a:ln>
            </p:spPr>
            <p:style>
              <a:lnRef idx="1">
                <a:schemeClr val="accent1"/>
              </a:lnRef>
              <a:fillRef idx="0">
                <a:schemeClr val="accent1"/>
              </a:fillRef>
              <a:effectRef idx="0">
                <a:schemeClr val="accent1"/>
              </a:effectRef>
              <a:fontRef idx="minor">
                <a:schemeClr val="tx1"/>
              </a:fontRef>
            </p:style>
          </p:cxnSp>
          <p:cxnSp>
            <p:nvCxnSpPr>
              <p:cNvPr id="156" name="Connecteur droit avec flèche 155">
                <a:extLst>
                  <a:ext uri="{FF2B5EF4-FFF2-40B4-BE49-F238E27FC236}">
                    <a16:creationId xmlns:a16="http://schemas.microsoft.com/office/drawing/2014/main" id="{2B4728E2-014D-25C0-1B87-EA77D874A68F}"/>
                  </a:ext>
                </a:extLst>
              </p:cNvPr>
              <p:cNvCxnSpPr>
                <a:cxnSpLocks/>
              </p:cNvCxnSpPr>
              <p:nvPr/>
            </p:nvCxnSpPr>
            <p:spPr>
              <a:xfrm>
                <a:off x="2235483" y="2738285"/>
                <a:ext cx="1099969" cy="3762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eur droit avec flèche 156">
                <a:extLst>
                  <a:ext uri="{FF2B5EF4-FFF2-40B4-BE49-F238E27FC236}">
                    <a16:creationId xmlns:a16="http://schemas.microsoft.com/office/drawing/2014/main" id="{D8A5EE57-D88A-4A7D-11CA-744007D6CF12}"/>
                  </a:ext>
                </a:extLst>
              </p:cNvPr>
              <p:cNvCxnSpPr>
                <a:cxnSpLocks/>
              </p:cNvCxnSpPr>
              <p:nvPr/>
            </p:nvCxnSpPr>
            <p:spPr>
              <a:xfrm flipV="1">
                <a:off x="3486931" y="2729292"/>
                <a:ext cx="1169404" cy="3784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e 2">
            <a:extLst>
              <a:ext uri="{FF2B5EF4-FFF2-40B4-BE49-F238E27FC236}">
                <a16:creationId xmlns:a16="http://schemas.microsoft.com/office/drawing/2014/main" id="{63C0FF3D-2864-81A2-0D9F-41D76D199AAA}"/>
              </a:ext>
            </a:extLst>
          </p:cNvPr>
          <p:cNvGrpSpPr/>
          <p:nvPr/>
        </p:nvGrpSpPr>
        <p:grpSpPr>
          <a:xfrm>
            <a:off x="7143488" y="1202636"/>
            <a:ext cx="2607615" cy="2154754"/>
            <a:chOff x="7143488" y="1202636"/>
            <a:chExt cx="2607615" cy="2154754"/>
          </a:xfrm>
        </p:grpSpPr>
        <p:sp>
          <p:nvSpPr>
            <p:cNvPr id="73" name="Google Shape;362;p21">
              <a:extLst>
                <a:ext uri="{FF2B5EF4-FFF2-40B4-BE49-F238E27FC236}">
                  <a16:creationId xmlns:a16="http://schemas.microsoft.com/office/drawing/2014/main" id="{D6D37B13-05DF-A641-6EBD-982F80D0427E}"/>
                </a:ext>
              </a:extLst>
            </p:cNvPr>
            <p:cNvSpPr txBox="1"/>
            <p:nvPr/>
          </p:nvSpPr>
          <p:spPr>
            <a:xfrm>
              <a:off x="7143488" y="2551459"/>
              <a:ext cx="2607615" cy="805931"/>
            </a:xfrm>
            <a:prstGeom prst="rect">
              <a:avLst/>
            </a:prstGeom>
            <a:noFill/>
            <a:ln>
              <a:noFill/>
            </a:ln>
          </p:spPr>
          <p:txBody>
            <a:bodyPr spcFirstLastPara="1" wrap="square" lIns="91425" tIns="91425" rIns="91425" bIns="91425" anchor="ctr" anchorCtr="0">
              <a:noAutofit/>
            </a:bodyPr>
            <a:lstStyle/>
            <a:p>
              <a:pPr algn="ctr" defTabSz="914400">
                <a:buClr>
                  <a:srgbClr val="000000"/>
                </a:buClr>
                <a:defRPr/>
              </a:pPr>
              <a:r>
                <a:rPr lang="fr-FR" sz="1200" b="1" kern="0">
                  <a:solidFill>
                    <a:srgbClr val="05668D"/>
                  </a:solidFill>
                  <a:latin typeface="Gill Sans MT" panose="020B0502020104020203" pitchFamily="34" charset="0"/>
                </a:rPr>
                <a:t>Taux d’évolution annuel de la demande de KOFERT/OCP</a:t>
              </a:r>
            </a:p>
          </p:txBody>
        </p:sp>
        <p:grpSp>
          <p:nvGrpSpPr>
            <p:cNvPr id="17" name="Groupe 16">
              <a:extLst>
                <a:ext uri="{FF2B5EF4-FFF2-40B4-BE49-F238E27FC236}">
                  <a16:creationId xmlns:a16="http://schemas.microsoft.com/office/drawing/2014/main" id="{9EBFADD2-3D13-227F-6BAF-DAAA8389D1D6}"/>
                </a:ext>
              </a:extLst>
            </p:cNvPr>
            <p:cNvGrpSpPr/>
            <p:nvPr/>
          </p:nvGrpSpPr>
          <p:grpSpPr>
            <a:xfrm>
              <a:off x="7655043" y="1202636"/>
              <a:ext cx="1523966" cy="1562220"/>
              <a:chOff x="4991843" y="1174921"/>
              <a:chExt cx="1911558" cy="1993844"/>
            </a:xfrm>
          </p:grpSpPr>
          <p:graphicFrame>
            <p:nvGraphicFramePr>
              <p:cNvPr id="15" name="Chart 16">
                <a:extLst>
                  <a:ext uri="{FF2B5EF4-FFF2-40B4-BE49-F238E27FC236}">
                    <a16:creationId xmlns:a16="http://schemas.microsoft.com/office/drawing/2014/main" id="{FCE944D4-A00C-ECEA-55C5-FA86447B9AE4}"/>
                  </a:ext>
                </a:extLst>
              </p:cNvPr>
              <p:cNvGraphicFramePr/>
              <p:nvPr>
                <p:extLst>
                  <p:ext uri="{D42A27DB-BD31-4B8C-83A1-F6EECF244321}">
                    <p14:modId xmlns:p14="http://schemas.microsoft.com/office/powerpoint/2010/main" val="4042180487"/>
                  </p:ext>
                </p:extLst>
              </p:nvPr>
            </p:nvGraphicFramePr>
            <p:xfrm>
              <a:off x="4991843" y="1174921"/>
              <a:ext cx="1911558" cy="1993844"/>
            </p:xfrm>
            <a:graphic>
              <a:graphicData uri="http://schemas.openxmlformats.org/drawingml/2006/chart">
                <c:chart xmlns:c="http://schemas.openxmlformats.org/drawingml/2006/chart" xmlns:r="http://schemas.openxmlformats.org/officeDocument/2006/relationships" r:id="rId2"/>
              </a:graphicData>
            </a:graphic>
          </p:graphicFrame>
          <p:sp>
            <p:nvSpPr>
              <p:cNvPr id="16" name="ZoneTexte 15">
                <a:extLst>
                  <a:ext uri="{FF2B5EF4-FFF2-40B4-BE49-F238E27FC236}">
                    <a16:creationId xmlns:a16="http://schemas.microsoft.com/office/drawing/2014/main" id="{40721A6D-735D-4C7A-8244-C2DCC61177E7}"/>
                  </a:ext>
                </a:extLst>
              </p:cNvPr>
              <p:cNvSpPr txBox="1"/>
              <p:nvPr/>
            </p:nvSpPr>
            <p:spPr>
              <a:xfrm>
                <a:off x="5634281" y="1941010"/>
                <a:ext cx="837277" cy="432093"/>
              </a:xfrm>
              <a:prstGeom prst="rect">
                <a:avLst/>
              </a:prstGeom>
              <a:noFill/>
            </p:spPr>
            <p:txBody>
              <a:bodyPr wrap="square">
                <a:spAutoFit/>
              </a:bodyPr>
              <a:lstStyle/>
              <a:p>
                <a:r>
                  <a:rPr lang="en-US" sz="1600" b="1" kern="0">
                    <a:solidFill>
                      <a:srgbClr val="58B14F"/>
                    </a:solidFill>
                    <a:latin typeface="Gill Sans MT"/>
                    <a:ea typeface="Fira Sans"/>
                    <a:cs typeface="Fira Sans"/>
                    <a:sym typeface="Fira Sans"/>
                  </a:rPr>
                  <a:t>23%</a:t>
                </a:r>
                <a:endParaRPr lang="fr-FR" sz="1600">
                  <a:solidFill>
                    <a:srgbClr val="58B14F"/>
                  </a:solidFill>
                </a:endParaRPr>
              </a:p>
            </p:txBody>
          </p:sp>
        </p:grpSp>
      </p:grpSp>
      <p:grpSp>
        <p:nvGrpSpPr>
          <p:cNvPr id="8" name="Groupe 7">
            <a:extLst>
              <a:ext uri="{FF2B5EF4-FFF2-40B4-BE49-F238E27FC236}">
                <a16:creationId xmlns:a16="http://schemas.microsoft.com/office/drawing/2014/main" id="{0909BD7C-D160-4230-5F14-F736CAF8FB9B}"/>
              </a:ext>
            </a:extLst>
          </p:cNvPr>
          <p:cNvGrpSpPr/>
          <p:nvPr/>
        </p:nvGrpSpPr>
        <p:grpSpPr>
          <a:xfrm>
            <a:off x="9338708" y="2051430"/>
            <a:ext cx="1441771" cy="431052"/>
            <a:chOff x="9338708" y="2051430"/>
            <a:chExt cx="1441771" cy="431052"/>
          </a:xfrm>
        </p:grpSpPr>
        <p:sp>
          <p:nvSpPr>
            <p:cNvPr id="161" name="Google Shape;354;p21">
              <a:extLst>
                <a:ext uri="{FF2B5EF4-FFF2-40B4-BE49-F238E27FC236}">
                  <a16:creationId xmlns:a16="http://schemas.microsoft.com/office/drawing/2014/main" id="{EB5C484E-A0F0-F9AA-A3AA-8F7066F67B98}"/>
                </a:ext>
              </a:extLst>
            </p:cNvPr>
            <p:cNvSpPr txBox="1"/>
            <p:nvPr/>
          </p:nvSpPr>
          <p:spPr>
            <a:xfrm>
              <a:off x="9662833" y="2051430"/>
              <a:ext cx="1117646" cy="431052"/>
            </a:xfrm>
            <a:prstGeom prst="rect">
              <a:avLst/>
            </a:prstGeom>
            <a:noFill/>
            <a:ln>
              <a:noFill/>
            </a:ln>
          </p:spPr>
          <p:txBody>
            <a:bodyPr spcFirstLastPara="1" wrap="square" lIns="91425" tIns="91425" rIns="91425" bIns="91425" anchor="ctr" anchorCtr="0">
              <a:noAutofit/>
            </a:bodyPr>
            <a:lstStyle/>
            <a:p>
              <a:pPr algn="ctr" defTabSz="914400">
                <a:buClr>
                  <a:srgbClr val="000000"/>
                </a:buClr>
                <a:defRPr/>
              </a:pPr>
              <a:r>
                <a:rPr lang="fr-MA" sz="1400" kern="0">
                  <a:solidFill>
                    <a:srgbClr val="05668D"/>
                  </a:solidFill>
                  <a:latin typeface="Gill Sans MT"/>
                  <a:ea typeface="Fira Sans"/>
                  <a:cs typeface="Fira Sans"/>
                  <a:sym typeface="Fira Sans"/>
                </a:rPr>
                <a:t>Ajustable</a:t>
              </a:r>
              <a:endParaRPr lang="en-US" sz="1400" i="0" u="none" strike="noStrike" kern="0" cap="none" spc="0" normalizeH="0" baseline="0" noProof="0">
                <a:ln>
                  <a:noFill/>
                </a:ln>
                <a:solidFill>
                  <a:srgbClr val="05668D"/>
                </a:solidFill>
                <a:effectLst/>
                <a:uLnTx/>
                <a:uFillTx/>
                <a:latin typeface="Gill Sans MT" panose="020B0502020104020203" pitchFamily="34" charset="0"/>
                <a:ea typeface="Fira Sans"/>
                <a:cs typeface="Fira Sans"/>
              </a:endParaRPr>
            </a:p>
          </p:txBody>
        </p:sp>
        <p:cxnSp>
          <p:nvCxnSpPr>
            <p:cNvPr id="19" name="Connecteur droit avec flèche 18">
              <a:extLst>
                <a:ext uri="{FF2B5EF4-FFF2-40B4-BE49-F238E27FC236}">
                  <a16:creationId xmlns:a16="http://schemas.microsoft.com/office/drawing/2014/main" id="{865FC3DC-E669-91CB-17F3-4357F362B0A6}"/>
                </a:ext>
              </a:extLst>
            </p:cNvPr>
            <p:cNvCxnSpPr>
              <a:cxnSpLocks/>
            </p:cNvCxnSpPr>
            <p:nvPr/>
          </p:nvCxnSpPr>
          <p:spPr>
            <a:xfrm flipH="1" flipV="1">
              <a:off x="9338708" y="2066325"/>
              <a:ext cx="379324" cy="158669"/>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e 5">
            <a:extLst>
              <a:ext uri="{FF2B5EF4-FFF2-40B4-BE49-F238E27FC236}">
                <a16:creationId xmlns:a16="http://schemas.microsoft.com/office/drawing/2014/main" id="{1535576F-10E6-90DE-E992-0EDADB5D6B0B}"/>
              </a:ext>
            </a:extLst>
          </p:cNvPr>
          <p:cNvGrpSpPr/>
          <p:nvPr/>
        </p:nvGrpSpPr>
        <p:grpSpPr>
          <a:xfrm>
            <a:off x="1470696" y="3787887"/>
            <a:ext cx="3452473" cy="2251448"/>
            <a:chOff x="1470696" y="3787887"/>
            <a:chExt cx="3452473" cy="2251448"/>
          </a:xfrm>
        </p:grpSpPr>
        <p:grpSp>
          <p:nvGrpSpPr>
            <p:cNvPr id="22" name="Groupe 21">
              <a:extLst>
                <a:ext uri="{FF2B5EF4-FFF2-40B4-BE49-F238E27FC236}">
                  <a16:creationId xmlns:a16="http://schemas.microsoft.com/office/drawing/2014/main" id="{F276BC46-00FA-26A9-EF6A-6638F8728B31}"/>
                </a:ext>
              </a:extLst>
            </p:cNvPr>
            <p:cNvGrpSpPr/>
            <p:nvPr/>
          </p:nvGrpSpPr>
          <p:grpSpPr>
            <a:xfrm>
              <a:off x="1470696" y="3787887"/>
              <a:ext cx="1523966" cy="1562220"/>
              <a:chOff x="4991843" y="1174921"/>
              <a:chExt cx="1911558" cy="1993844"/>
            </a:xfrm>
          </p:grpSpPr>
          <p:graphicFrame>
            <p:nvGraphicFramePr>
              <p:cNvPr id="23" name="Chart 16">
                <a:extLst>
                  <a:ext uri="{FF2B5EF4-FFF2-40B4-BE49-F238E27FC236}">
                    <a16:creationId xmlns:a16="http://schemas.microsoft.com/office/drawing/2014/main" id="{E7E84327-3BB7-2272-74B8-31076ECCCA7D}"/>
                  </a:ext>
                </a:extLst>
              </p:cNvPr>
              <p:cNvGraphicFramePr/>
              <p:nvPr>
                <p:extLst>
                  <p:ext uri="{D42A27DB-BD31-4B8C-83A1-F6EECF244321}">
                    <p14:modId xmlns:p14="http://schemas.microsoft.com/office/powerpoint/2010/main" val="840563077"/>
                  </p:ext>
                </p:extLst>
              </p:nvPr>
            </p:nvGraphicFramePr>
            <p:xfrm>
              <a:off x="4991843" y="1174921"/>
              <a:ext cx="1911558" cy="1993844"/>
            </p:xfrm>
            <a:graphic>
              <a:graphicData uri="http://schemas.openxmlformats.org/drawingml/2006/chart">
                <c:chart xmlns:c="http://schemas.openxmlformats.org/drawingml/2006/chart" xmlns:r="http://schemas.openxmlformats.org/officeDocument/2006/relationships" r:id="rId3"/>
              </a:graphicData>
            </a:graphic>
          </p:graphicFrame>
          <p:sp>
            <p:nvSpPr>
              <p:cNvPr id="24" name="ZoneTexte 23">
                <a:extLst>
                  <a:ext uri="{FF2B5EF4-FFF2-40B4-BE49-F238E27FC236}">
                    <a16:creationId xmlns:a16="http://schemas.microsoft.com/office/drawing/2014/main" id="{37E30F32-87E6-6AB9-384C-31E9ADB2BC49}"/>
                  </a:ext>
                </a:extLst>
              </p:cNvPr>
              <p:cNvSpPr txBox="1"/>
              <p:nvPr/>
            </p:nvSpPr>
            <p:spPr>
              <a:xfrm>
                <a:off x="5561244" y="1941010"/>
                <a:ext cx="837277" cy="432093"/>
              </a:xfrm>
              <a:prstGeom prst="rect">
                <a:avLst/>
              </a:prstGeom>
              <a:noFill/>
            </p:spPr>
            <p:txBody>
              <a:bodyPr wrap="square">
                <a:spAutoFit/>
              </a:bodyPr>
              <a:lstStyle/>
              <a:p>
                <a:pPr algn="ctr"/>
                <a:r>
                  <a:rPr lang="en-US" sz="1600" b="1" kern="0">
                    <a:solidFill>
                      <a:srgbClr val="4CB479"/>
                    </a:solidFill>
                    <a:latin typeface="Gill Sans MT"/>
                    <a:ea typeface="Fira Sans"/>
                    <a:cs typeface="Fira Sans"/>
                    <a:sym typeface="Fira Sans"/>
                  </a:rPr>
                  <a:t>16%</a:t>
                </a:r>
                <a:endParaRPr lang="fr-FR" sz="1600">
                  <a:solidFill>
                    <a:srgbClr val="4CB479"/>
                  </a:solidFill>
                </a:endParaRPr>
              </a:p>
            </p:txBody>
          </p:sp>
        </p:grpSp>
        <p:grpSp>
          <p:nvGrpSpPr>
            <p:cNvPr id="25" name="Groupe 24">
              <a:extLst>
                <a:ext uri="{FF2B5EF4-FFF2-40B4-BE49-F238E27FC236}">
                  <a16:creationId xmlns:a16="http://schemas.microsoft.com/office/drawing/2014/main" id="{0729D0F4-FDF8-92BF-F787-D615791B1727}"/>
                </a:ext>
              </a:extLst>
            </p:cNvPr>
            <p:cNvGrpSpPr/>
            <p:nvPr/>
          </p:nvGrpSpPr>
          <p:grpSpPr>
            <a:xfrm>
              <a:off x="3399203" y="3787887"/>
              <a:ext cx="1523966" cy="1562220"/>
              <a:chOff x="4991843" y="1174921"/>
              <a:chExt cx="1911558" cy="1993844"/>
            </a:xfrm>
          </p:grpSpPr>
          <p:graphicFrame>
            <p:nvGraphicFramePr>
              <p:cNvPr id="26" name="Chart 16">
                <a:extLst>
                  <a:ext uri="{FF2B5EF4-FFF2-40B4-BE49-F238E27FC236}">
                    <a16:creationId xmlns:a16="http://schemas.microsoft.com/office/drawing/2014/main" id="{399A3386-7894-1F45-C437-370B9E6FE549}"/>
                  </a:ext>
                </a:extLst>
              </p:cNvPr>
              <p:cNvGraphicFramePr/>
              <p:nvPr>
                <p:extLst>
                  <p:ext uri="{D42A27DB-BD31-4B8C-83A1-F6EECF244321}">
                    <p14:modId xmlns:p14="http://schemas.microsoft.com/office/powerpoint/2010/main" val="2221348274"/>
                  </p:ext>
                </p:extLst>
              </p:nvPr>
            </p:nvGraphicFramePr>
            <p:xfrm>
              <a:off x="4991843" y="1174921"/>
              <a:ext cx="1911558" cy="1993844"/>
            </p:xfrm>
            <a:graphic>
              <a:graphicData uri="http://schemas.openxmlformats.org/drawingml/2006/chart">
                <c:chart xmlns:c="http://schemas.openxmlformats.org/drawingml/2006/chart" xmlns:r="http://schemas.openxmlformats.org/officeDocument/2006/relationships" r:id="rId4"/>
              </a:graphicData>
            </a:graphic>
          </p:graphicFrame>
          <p:sp>
            <p:nvSpPr>
              <p:cNvPr id="27" name="ZoneTexte 26">
                <a:extLst>
                  <a:ext uri="{FF2B5EF4-FFF2-40B4-BE49-F238E27FC236}">
                    <a16:creationId xmlns:a16="http://schemas.microsoft.com/office/drawing/2014/main" id="{1A4AE861-E4E7-D3BE-418F-801E611A5E36}"/>
                  </a:ext>
                </a:extLst>
              </p:cNvPr>
              <p:cNvSpPr txBox="1"/>
              <p:nvPr/>
            </p:nvSpPr>
            <p:spPr>
              <a:xfrm>
                <a:off x="5568739" y="1941010"/>
                <a:ext cx="837277" cy="432093"/>
              </a:xfrm>
              <a:prstGeom prst="rect">
                <a:avLst/>
              </a:prstGeom>
              <a:noFill/>
            </p:spPr>
            <p:txBody>
              <a:bodyPr wrap="square">
                <a:spAutoFit/>
              </a:bodyPr>
              <a:lstStyle/>
              <a:p>
                <a:pPr algn="ctr"/>
                <a:r>
                  <a:rPr lang="en-US" sz="1600" b="1" kern="0">
                    <a:solidFill>
                      <a:srgbClr val="4CB479"/>
                    </a:solidFill>
                    <a:latin typeface="Gill Sans MT"/>
                    <a:ea typeface="Fira Sans"/>
                    <a:cs typeface="Fira Sans"/>
                    <a:sym typeface="Fira Sans"/>
                  </a:rPr>
                  <a:t>25%</a:t>
                </a:r>
                <a:endParaRPr lang="fr-FR" sz="1600">
                  <a:solidFill>
                    <a:srgbClr val="4CB479"/>
                  </a:solidFill>
                </a:endParaRPr>
              </a:p>
            </p:txBody>
          </p:sp>
        </p:grpSp>
        <p:sp>
          <p:nvSpPr>
            <p:cNvPr id="29" name="ZoneTexte 28">
              <a:extLst>
                <a:ext uri="{FF2B5EF4-FFF2-40B4-BE49-F238E27FC236}">
                  <a16:creationId xmlns:a16="http://schemas.microsoft.com/office/drawing/2014/main" id="{AE391136-7F53-1646-27F7-40AD0C8054C3}"/>
                </a:ext>
              </a:extLst>
            </p:cNvPr>
            <p:cNvSpPr txBox="1"/>
            <p:nvPr/>
          </p:nvSpPr>
          <p:spPr>
            <a:xfrm>
              <a:off x="1678268" y="5214006"/>
              <a:ext cx="1108823" cy="276999"/>
            </a:xfrm>
            <a:prstGeom prst="rect">
              <a:avLst/>
            </a:prstGeom>
            <a:noFill/>
          </p:spPr>
          <p:txBody>
            <a:bodyPr wrap="square">
              <a:spAutoFit/>
            </a:bodyPr>
            <a:lstStyle/>
            <a:p>
              <a:pPr algn="ctr"/>
              <a:r>
                <a:rPr lang="fr-FR" sz="1200" b="1" kern="0">
                  <a:solidFill>
                    <a:srgbClr val="4CB479"/>
                  </a:solidFill>
                  <a:latin typeface="Gill Sans MT" panose="020B0502020104020203" pitchFamily="34" charset="0"/>
                </a:rPr>
                <a:t>En DAP </a:t>
              </a:r>
              <a:endParaRPr lang="fr-FR" sz="1200">
                <a:solidFill>
                  <a:srgbClr val="4CB479"/>
                </a:solidFill>
              </a:endParaRPr>
            </a:p>
          </p:txBody>
        </p:sp>
        <p:sp>
          <p:nvSpPr>
            <p:cNvPr id="38" name="ZoneTexte 37">
              <a:extLst>
                <a:ext uri="{FF2B5EF4-FFF2-40B4-BE49-F238E27FC236}">
                  <a16:creationId xmlns:a16="http://schemas.microsoft.com/office/drawing/2014/main" id="{DCEAB8C3-1373-EA50-EEFB-C59C1A133EEA}"/>
                </a:ext>
              </a:extLst>
            </p:cNvPr>
            <p:cNvSpPr txBox="1"/>
            <p:nvPr/>
          </p:nvSpPr>
          <p:spPr>
            <a:xfrm>
              <a:off x="3606775" y="5206510"/>
              <a:ext cx="1108823" cy="276999"/>
            </a:xfrm>
            <a:prstGeom prst="rect">
              <a:avLst/>
            </a:prstGeom>
            <a:noFill/>
          </p:spPr>
          <p:txBody>
            <a:bodyPr wrap="square">
              <a:spAutoFit/>
            </a:bodyPr>
            <a:lstStyle/>
            <a:p>
              <a:pPr algn="ctr"/>
              <a:r>
                <a:rPr lang="fr-FR" sz="1200" b="1" kern="0">
                  <a:solidFill>
                    <a:srgbClr val="4CB479"/>
                  </a:solidFill>
                  <a:latin typeface="Gill Sans MT" panose="020B0502020104020203" pitchFamily="34" charset="0"/>
                </a:rPr>
                <a:t>En MAP </a:t>
              </a:r>
              <a:endParaRPr lang="fr-FR" sz="1200">
                <a:solidFill>
                  <a:srgbClr val="4CB479"/>
                </a:solidFill>
              </a:endParaRPr>
            </a:p>
          </p:txBody>
        </p:sp>
        <p:sp>
          <p:nvSpPr>
            <p:cNvPr id="41" name="ZoneTexte 40">
              <a:extLst>
                <a:ext uri="{FF2B5EF4-FFF2-40B4-BE49-F238E27FC236}">
                  <a16:creationId xmlns:a16="http://schemas.microsoft.com/office/drawing/2014/main" id="{AD082BE5-8415-3838-4F8E-98303574A2F0}"/>
                </a:ext>
              </a:extLst>
            </p:cNvPr>
            <p:cNvSpPr txBox="1"/>
            <p:nvPr/>
          </p:nvSpPr>
          <p:spPr>
            <a:xfrm>
              <a:off x="1859877" y="5577670"/>
              <a:ext cx="2568169" cy="461665"/>
            </a:xfrm>
            <a:prstGeom prst="rect">
              <a:avLst/>
            </a:prstGeom>
            <a:noFill/>
          </p:spPr>
          <p:txBody>
            <a:bodyPr wrap="square">
              <a:spAutoFit/>
            </a:bodyPr>
            <a:lstStyle/>
            <a:p>
              <a:pPr algn="ctr" defTabSz="914400">
                <a:buClr>
                  <a:srgbClr val="000000"/>
                </a:buClr>
                <a:defRPr/>
              </a:pPr>
              <a:r>
                <a:rPr lang="fr-FR" sz="1200" b="1" kern="0">
                  <a:solidFill>
                    <a:srgbClr val="05668D"/>
                  </a:solidFill>
                  <a:latin typeface="Gill Sans MT" panose="020B0502020104020203" pitchFamily="34" charset="0"/>
                </a:rPr>
                <a:t>Part de marché de KOFERT par rapport à OCP</a:t>
              </a:r>
            </a:p>
          </p:txBody>
        </p:sp>
      </p:grpSp>
      <p:grpSp>
        <p:nvGrpSpPr>
          <p:cNvPr id="7" name="Groupe 6">
            <a:extLst>
              <a:ext uri="{FF2B5EF4-FFF2-40B4-BE49-F238E27FC236}">
                <a16:creationId xmlns:a16="http://schemas.microsoft.com/office/drawing/2014/main" id="{95A162D2-AA3C-CECE-2665-B52E17095954}"/>
              </a:ext>
            </a:extLst>
          </p:cNvPr>
          <p:cNvGrpSpPr/>
          <p:nvPr/>
        </p:nvGrpSpPr>
        <p:grpSpPr>
          <a:xfrm>
            <a:off x="6822621" y="3787887"/>
            <a:ext cx="3452473" cy="2273840"/>
            <a:chOff x="6822621" y="3787887"/>
            <a:chExt cx="3452473" cy="2273840"/>
          </a:xfrm>
        </p:grpSpPr>
        <p:grpSp>
          <p:nvGrpSpPr>
            <p:cNvPr id="42" name="Groupe 41">
              <a:extLst>
                <a:ext uri="{FF2B5EF4-FFF2-40B4-BE49-F238E27FC236}">
                  <a16:creationId xmlns:a16="http://schemas.microsoft.com/office/drawing/2014/main" id="{0D9A22E0-D09A-E1EE-2E20-2AA6A251FE69}"/>
                </a:ext>
              </a:extLst>
            </p:cNvPr>
            <p:cNvGrpSpPr/>
            <p:nvPr/>
          </p:nvGrpSpPr>
          <p:grpSpPr>
            <a:xfrm>
              <a:off x="6822621" y="3787887"/>
              <a:ext cx="1523966" cy="1562220"/>
              <a:chOff x="4991843" y="1174921"/>
              <a:chExt cx="1911558" cy="1993844"/>
            </a:xfrm>
          </p:grpSpPr>
          <p:graphicFrame>
            <p:nvGraphicFramePr>
              <p:cNvPr id="43" name="Chart 16">
                <a:extLst>
                  <a:ext uri="{FF2B5EF4-FFF2-40B4-BE49-F238E27FC236}">
                    <a16:creationId xmlns:a16="http://schemas.microsoft.com/office/drawing/2014/main" id="{56ED7A0D-A00F-17AD-3B27-DEB8B87E830A}"/>
                  </a:ext>
                </a:extLst>
              </p:cNvPr>
              <p:cNvGraphicFramePr/>
              <p:nvPr>
                <p:extLst>
                  <p:ext uri="{D42A27DB-BD31-4B8C-83A1-F6EECF244321}">
                    <p14:modId xmlns:p14="http://schemas.microsoft.com/office/powerpoint/2010/main" val="2772999209"/>
                  </p:ext>
                </p:extLst>
              </p:nvPr>
            </p:nvGraphicFramePr>
            <p:xfrm>
              <a:off x="4991843" y="1174921"/>
              <a:ext cx="1911558" cy="1993844"/>
            </p:xfrm>
            <a:graphic>
              <a:graphicData uri="http://schemas.openxmlformats.org/drawingml/2006/chart">
                <c:chart xmlns:c="http://schemas.openxmlformats.org/drawingml/2006/chart" xmlns:r="http://schemas.openxmlformats.org/officeDocument/2006/relationships" r:id="rId5"/>
              </a:graphicData>
            </a:graphic>
          </p:graphicFrame>
          <p:sp>
            <p:nvSpPr>
              <p:cNvPr id="44" name="ZoneTexte 43">
                <a:extLst>
                  <a:ext uri="{FF2B5EF4-FFF2-40B4-BE49-F238E27FC236}">
                    <a16:creationId xmlns:a16="http://schemas.microsoft.com/office/drawing/2014/main" id="{4ED7E1BB-34E6-5192-45B8-7E968B12C1DA}"/>
                  </a:ext>
                </a:extLst>
              </p:cNvPr>
              <p:cNvSpPr txBox="1"/>
              <p:nvPr/>
            </p:nvSpPr>
            <p:spPr>
              <a:xfrm>
                <a:off x="5479513" y="1978920"/>
                <a:ext cx="1059925" cy="432093"/>
              </a:xfrm>
              <a:prstGeom prst="rect">
                <a:avLst/>
              </a:prstGeom>
              <a:noFill/>
            </p:spPr>
            <p:txBody>
              <a:bodyPr wrap="square">
                <a:spAutoFit/>
              </a:bodyPr>
              <a:lstStyle/>
              <a:p>
                <a:r>
                  <a:rPr lang="en-US" sz="1600" b="1" kern="0">
                    <a:solidFill>
                      <a:srgbClr val="9DC3E6"/>
                    </a:solidFill>
                    <a:latin typeface="Gill Sans MT"/>
                    <a:ea typeface="Fira Sans"/>
                    <a:cs typeface="Fira Sans"/>
                    <a:sym typeface="Fira Sans"/>
                  </a:rPr>
                  <a:t>55.5%</a:t>
                </a:r>
                <a:endParaRPr lang="fr-FR" sz="1600">
                  <a:solidFill>
                    <a:srgbClr val="9DC3E6"/>
                  </a:solidFill>
                </a:endParaRPr>
              </a:p>
            </p:txBody>
          </p:sp>
        </p:grpSp>
        <p:grpSp>
          <p:nvGrpSpPr>
            <p:cNvPr id="45" name="Groupe 44">
              <a:extLst>
                <a:ext uri="{FF2B5EF4-FFF2-40B4-BE49-F238E27FC236}">
                  <a16:creationId xmlns:a16="http://schemas.microsoft.com/office/drawing/2014/main" id="{AE734681-A09D-CAAE-51E8-B687D9A8F08C}"/>
                </a:ext>
              </a:extLst>
            </p:cNvPr>
            <p:cNvGrpSpPr/>
            <p:nvPr/>
          </p:nvGrpSpPr>
          <p:grpSpPr>
            <a:xfrm>
              <a:off x="8751128" y="3787887"/>
              <a:ext cx="1523966" cy="1562220"/>
              <a:chOff x="4991843" y="1174921"/>
              <a:chExt cx="1911558" cy="1993844"/>
            </a:xfrm>
          </p:grpSpPr>
          <p:graphicFrame>
            <p:nvGraphicFramePr>
              <p:cNvPr id="46" name="Chart 16">
                <a:extLst>
                  <a:ext uri="{FF2B5EF4-FFF2-40B4-BE49-F238E27FC236}">
                    <a16:creationId xmlns:a16="http://schemas.microsoft.com/office/drawing/2014/main" id="{FD5F69DA-6D8F-48E1-AA4E-5AEF7106E843}"/>
                  </a:ext>
                </a:extLst>
              </p:cNvPr>
              <p:cNvGraphicFramePr/>
              <p:nvPr>
                <p:extLst>
                  <p:ext uri="{D42A27DB-BD31-4B8C-83A1-F6EECF244321}">
                    <p14:modId xmlns:p14="http://schemas.microsoft.com/office/powerpoint/2010/main" val="870575681"/>
                  </p:ext>
                </p:extLst>
              </p:nvPr>
            </p:nvGraphicFramePr>
            <p:xfrm>
              <a:off x="4991843" y="1174921"/>
              <a:ext cx="1911558" cy="1993844"/>
            </p:xfrm>
            <a:graphic>
              <a:graphicData uri="http://schemas.openxmlformats.org/drawingml/2006/chart">
                <c:chart xmlns:c="http://schemas.openxmlformats.org/drawingml/2006/chart" xmlns:r="http://schemas.openxmlformats.org/officeDocument/2006/relationships" r:id="rId6"/>
              </a:graphicData>
            </a:graphic>
          </p:graphicFrame>
          <p:sp>
            <p:nvSpPr>
              <p:cNvPr id="47" name="ZoneTexte 46">
                <a:extLst>
                  <a:ext uri="{FF2B5EF4-FFF2-40B4-BE49-F238E27FC236}">
                    <a16:creationId xmlns:a16="http://schemas.microsoft.com/office/drawing/2014/main" id="{E017F323-8FAF-65ED-1D37-832351F66A9A}"/>
                  </a:ext>
                </a:extLst>
              </p:cNvPr>
              <p:cNvSpPr txBox="1"/>
              <p:nvPr/>
            </p:nvSpPr>
            <p:spPr>
              <a:xfrm>
                <a:off x="5521316" y="1929563"/>
                <a:ext cx="1164495" cy="43209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0">
                    <a:solidFill>
                      <a:srgbClr val="9DC3E6"/>
                    </a:solidFill>
                    <a:latin typeface="Gill Sans MT"/>
                    <a:ea typeface="Fira Sans"/>
                    <a:cs typeface="Fira Sans"/>
                    <a:sym typeface="Fira Sans"/>
                  </a:rPr>
                  <a:t>44</a:t>
                </a:r>
                <a:r>
                  <a:rPr kumimoji="0" lang="en-US" sz="1600" b="1" i="0" u="none" strike="noStrike" kern="0" cap="none" spc="0" normalizeH="0" baseline="0" noProof="0">
                    <a:ln>
                      <a:noFill/>
                    </a:ln>
                    <a:solidFill>
                      <a:srgbClr val="9DC3E6"/>
                    </a:solidFill>
                    <a:effectLst/>
                    <a:uLnTx/>
                    <a:uFillTx/>
                    <a:latin typeface="Gill Sans MT"/>
                    <a:ea typeface="Fira Sans"/>
                    <a:cs typeface="Fira Sans"/>
                    <a:sym typeface="Fira Sans"/>
                  </a:rPr>
                  <a:t>.5%</a:t>
                </a:r>
                <a:endParaRPr kumimoji="0" lang="fr-FR" sz="1600" b="0" i="0" u="none" strike="noStrike" kern="1200" cap="none" spc="0" normalizeH="0" baseline="0" noProof="0">
                  <a:ln>
                    <a:noFill/>
                  </a:ln>
                  <a:solidFill>
                    <a:srgbClr val="9DC3E6"/>
                  </a:solidFill>
                  <a:effectLst/>
                  <a:uLnTx/>
                  <a:uFillTx/>
                  <a:latin typeface="Calibri" panose="020F0502020204030204"/>
                  <a:ea typeface="+mn-ea"/>
                  <a:cs typeface="+mn-cs"/>
                </a:endParaRPr>
              </a:p>
            </p:txBody>
          </p:sp>
        </p:grpSp>
        <p:sp>
          <p:nvSpPr>
            <p:cNvPr id="48" name="ZoneTexte 47">
              <a:extLst>
                <a:ext uri="{FF2B5EF4-FFF2-40B4-BE49-F238E27FC236}">
                  <a16:creationId xmlns:a16="http://schemas.microsoft.com/office/drawing/2014/main" id="{91B81251-1132-7DCD-DFAF-5A423E40F8F4}"/>
                </a:ext>
              </a:extLst>
            </p:cNvPr>
            <p:cNvSpPr txBox="1"/>
            <p:nvPr/>
          </p:nvSpPr>
          <p:spPr>
            <a:xfrm>
              <a:off x="7030193" y="5218006"/>
              <a:ext cx="1108823" cy="276999"/>
            </a:xfrm>
            <a:prstGeom prst="rect">
              <a:avLst/>
            </a:prstGeom>
            <a:noFill/>
          </p:spPr>
          <p:txBody>
            <a:bodyPr wrap="square">
              <a:spAutoFit/>
            </a:bodyPr>
            <a:lstStyle/>
            <a:p>
              <a:pPr algn="ctr"/>
              <a:r>
                <a:rPr lang="fr-FR" sz="1200" b="1" kern="0">
                  <a:solidFill>
                    <a:srgbClr val="9DC3E6"/>
                  </a:solidFill>
                  <a:latin typeface="Gill Sans MT" panose="020B0502020104020203" pitchFamily="34" charset="0"/>
                </a:rPr>
                <a:t>DAP </a:t>
              </a:r>
              <a:endParaRPr lang="fr-FR" sz="1200">
                <a:solidFill>
                  <a:srgbClr val="9DC3E6"/>
                </a:solidFill>
              </a:endParaRPr>
            </a:p>
          </p:txBody>
        </p:sp>
        <p:sp>
          <p:nvSpPr>
            <p:cNvPr id="51" name="ZoneTexte 50">
              <a:extLst>
                <a:ext uri="{FF2B5EF4-FFF2-40B4-BE49-F238E27FC236}">
                  <a16:creationId xmlns:a16="http://schemas.microsoft.com/office/drawing/2014/main" id="{9BC7A3AE-B660-EBB2-2D74-62028A7633A0}"/>
                </a:ext>
              </a:extLst>
            </p:cNvPr>
            <p:cNvSpPr txBox="1"/>
            <p:nvPr/>
          </p:nvSpPr>
          <p:spPr>
            <a:xfrm>
              <a:off x="8958700" y="5210510"/>
              <a:ext cx="1108823" cy="276999"/>
            </a:xfrm>
            <a:prstGeom prst="rect">
              <a:avLst/>
            </a:prstGeom>
            <a:noFill/>
          </p:spPr>
          <p:txBody>
            <a:bodyPr wrap="square">
              <a:spAutoFit/>
            </a:bodyPr>
            <a:lstStyle/>
            <a:p>
              <a:pPr algn="ctr"/>
              <a:r>
                <a:rPr lang="fr-FR" sz="1200" b="1" kern="0">
                  <a:solidFill>
                    <a:srgbClr val="9DC3E6"/>
                  </a:solidFill>
                  <a:latin typeface="Gill Sans MT" panose="020B0502020104020203" pitchFamily="34" charset="0"/>
                </a:rPr>
                <a:t>MAP </a:t>
              </a:r>
              <a:endParaRPr lang="fr-FR" sz="1200">
                <a:solidFill>
                  <a:srgbClr val="9DC3E6"/>
                </a:solidFill>
              </a:endParaRPr>
            </a:p>
          </p:txBody>
        </p:sp>
        <p:sp>
          <p:nvSpPr>
            <p:cNvPr id="53" name="ZoneTexte 52">
              <a:extLst>
                <a:ext uri="{FF2B5EF4-FFF2-40B4-BE49-F238E27FC236}">
                  <a16:creationId xmlns:a16="http://schemas.microsoft.com/office/drawing/2014/main" id="{0AF2FF99-AF2A-E128-A46B-93FBB9E74D44}"/>
                </a:ext>
              </a:extLst>
            </p:cNvPr>
            <p:cNvSpPr txBox="1"/>
            <p:nvPr/>
          </p:nvSpPr>
          <p:spPr>
            <a:xfrm>
              <a:off x="7003764" y="5600062"/>
              <a:ext cx="3249324" cy="461665"/>
            </a:xfrm>
            <a:prstGeom prst="rect">
              <a:avLst/>
            </a:prstGeom>
            <a:noFill/>
          </p:spPr>
          <p:txBody>
            <a:bodyPr wrap="square">
              <a:spAutoFit/>
            </a:bodyPr>
            <a:lstStyle/>
            <a:p>
              <a:pPr algn="ctr" defTabSz="914400">
                <a:buClr>
                  <a:srgbClr val="000000"/>
                </a:buClr>
              </a:pPr>
              <a:r>
                <a:rPr lang="fr-FR" sz="1200" b="1" kern="0">
                  <a:solidFill>
                    <a:srgbClr val="05668D"/>
                  </a:solidFill>
                  <a:latin typeface="Gill Sans MT" panose="020B0502020104020203" pitchFamily="34" charset="0"/>
                </a:rPr>
                <a:t>Distribution de la demande entre DAP et MAP</a:t>
              </a:r>
            </a:p>
          </p:txBody>
        </p:sp>
      </p:grpSp>
      <p:grpSp>
        <p:nvGrpSpPr>
          <p:cNvPr id="28" name="Group 27">
            <a:extLst>
              <a:ext uri="{FF2B5EF4-FFF2-40B4-BE49-F238E27FC236}">
                <a16:creationId xmlns:a16="http://schemas.microsoft.com/office/drawing/2014/main" id="{EFB4B4CA-7D1C-E7A4-DEB6-C1C08527148A}"/>
              </a:ext>
            </a:extLst>
          </p:cNvPr>
          <p:cNvGrpSpPr/>
          <p:nvPr/>
        </p:nvGrpSpPr>
        <p:grpSpPr>
          <a:xfrm>
            <a:off x="-89" y="-2496"/>
            <a:ext cx="12195097" cy="379528"/>
            <a:chOff x="-89" y="-2496"/>
            <a:chExt cx="12195097" cy="379528"/>
          </a:xfrm>
        </p:grpSpPr>
        <p:grpSp>
          <p:nvGrpSpPr>
            <p:cNvPr id="36" name="Group 35">
              <a:extLst>
                <a:ext uri="{FF2B5EF4-FFF2-40B4-BE49-F238E27FC236}">
                  <a16:creationId xmlns:a16="http://schemas.microsoft.com/office/drawing/2014/main" id="{74990239-B624-EEF6-A65F-8CC1B7F2938F}"/>
                </a:ext>
              </a:extLst>
            </p:cNvPr>
            <p:cNvGrpSpPr/>
            <p:nvPr/>
          </p:nvGrpSpPr>
          <p:grpSpPr>
            <a:xfrm>
              <a:off x="-89" y="-2496"/>
              <a:ext cx="9523346" cy="379528"/>
              <a:chOff x="-89" y="-2496"/>
              <a:chExt cx="9523346" cy="379528"/>
            </a:xfrm>
          </p:grpSpPr>
          <p:sp>
            <p:nvSpPr>
              <p:cNvPr id="40" name="Rectangle 39">
                <a:extLst>
                  <a:ext uri="{FF2B5EF4-FFF2-40B4-BE49-F238E27FC236}">
                    <a16:creationId xmlns:a16="http://schemas.microsoft.com/office/drawing/2014/main" id="{C8CD39EC-B337-4F77-CCD3-E9E57DC6EAFB}"/>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52" name="Rectangle 51">
                <a:extLst>
                  <a:ext uri="{FF2B5EF4-FFF2-40B4-BE49-F238E27FC236}">
                    <a16:creationId xmlns:a16="http://schemas.microsoft.com/office/drawing/2014/main" id="{DD2452CC-23F8-A3B9-09DC-D3F59CCBB597}"/>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id="{8BDD59E2-DEFC-BE62-BBC3-6DA516EA6FD7}"/>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55" name="Rectangle 54">
                <a:extLst>
                  <a:ext uri="{FF2B5EF4-FFF2-40B4-BE49-F238E27FC236}">
                    <a16:creationId xmlns:a16="http://schemas.microsoft.com/office/drawing/2014/main" id="{106EEE6B-DBC1-9816-E79F-20A549CB455A}"/>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56" name="Rectangle 55">
                <a:extLst>
                  <a:ext uri="{FF2B5EF4-FFF2-40B4-BE49-F238E27FC236}">
                    <a16:creationId xmlns:a16="http://schemas.microsoft.com/office/drawing/2014/main" id="{C15630B4-4867-C8B0-0A9A-DFA23F756547}"/>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37" name="Rectangle 36">
              <a:extLst>
                <a:ext uri="{FF2B5EF4-FFF2-40B4-BE49-F238E27FC236}">
                  <a16:creationId xmlns:a16="http://schemas.microsoft.com/office/drawing/2014/main" id="{D874EBB5-955F-E10E-7D24-F61A29DF7C0F}"/>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78881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childTnLst>
                                </p:cTn>
                              </p:par>
                              <p:par>
                                <p:cTn id="14" presetID="10" presetClass="entr" presetSubtype="0" fill="hold" nodeType="with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10" presetClass="entr" presetSubtype="0" fill="hold" nodeType="with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37">
            <a:extLst>
              <a:ext uri="{FF2B5EF4-FFF2-40B4-BE49-F238E27FC236}">
                <a16:creationId xmlns:a16="http://schemas.microsoft.com/office/drawing/2014/main" id="{FDDB6FF7-AF50-F88B-3267-DF8070D11A34}"/>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23</a:t>
            </a:r>
          </a:p>
        </p:txBody>
      </p:sp>
      <p:sp>
        <p:nvSpPr>
          <p:cNvPr id="139" name="Rectangle : coins arrondis 138">
            <a:extLst>
              <a:ext uri="{FF2B5EF4-FFF2-40B4-BE49-F238E27FC236}">
                <a16:creationId xmlns:a16="http://schemas.microsoft.com/office/drawing/2014/main" id="{59F60B36-F109-BE3F-1418-21B30F261DED}"/>
              </a:ext>
            </a:extLst>
          </p:cNvPr>
          <p:cNvSpPr/>
          <p:nvPr/>
        </p:nvSpPr>
        <p:spPr>
          <a:xfrm>
            <a:off x="116006" y="1796216"/>
            <a:ext cx="8734567" cy="4424829"/>
          </a:xfrm>
          <a:prstGeom prst="roundRect">
            <a:avLst>
              <a:gd name="adj" fmla="val 4286"/>
            </a:avLst>
          </a:prstGeom>
          <a:solidFill>
            <a:srgbClr val="EBF9F3"/>
          </a:solidFill>
          <a:ln w="19050">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latin typeface="Gill Sans MT" panose="020B0502020104020203" pitchFamily="34" charset="0"/>
              <a:cs typeface="Times New Roman" panose="02020603050405020304" pitchFamily="18" charset="0"/>
            </a:endParaRPr>
          </a:p>
        </p:txBody>
      </p:sp>
      <p:grpSp>
        <p:nvGrpSpPr>
          <p:cNvPr id="137" name="Groupe 136">
            <a:extLst>
              <a:ext uri="{FF2B5EF4-FFF2-40B4-BE49-F238E27FC236}">
                <a16:creationId xmlns:a16="http://schemas.microsoft.com/office/drawing/2014/main" id="{6970C287-0A4D-9F6C-7F59-33EF8692521C}"/>
              </a:ext>
            </a:extLst>
          </p:cNvPr>
          <p:cNvGrpSpPr/>
          <p:nvPr/>
        </p:nvGrpSpPr>
        <p:grpSpPr>
          <a:xfrm>
            <a:off x="227849" y="1796218"/>
            <a:ext cx="8499568" cy="4284789"/>
            <a:chOff x="54592" y="656591"/>
            <a:chExt cx="12082817" cy="5811718"/>
          </a:xfrm>
        </p:grpSpPr>
        <p:cxnSp>
          <p:nvCxnSpPr>
            <p:cNvPr id="30" name="Connecteur droit 29">
              <a:extLst>
                <a:ext uri="{FF2B5EF4-FFF2-40B4-BE49-F238E27FC236}">
                  <a16:creationId xmlns:a16="http://schemas.microsoft.com/office/drawing/2014/main" id="{DFA1B0EC-E8BC-3EBF-337B-F8525A190CA8}"/>
                </a:ext>
              </a:extLst>
            </p:cNvPr>
            <p:cNvCxnSpPr>
              <a:cxnSpLocks/>
              <a:stCxn id="136" idx="3"/>
              <a:endCxn id="65" idx="1"/>
            </p:cNvCxnSpPr>
            <p:nvPr/>
          </p:nvCxnSpPr>
          <p:spPr>
            <a:xfrm>
              <a:off x="2487284" y="5841136"/>
              <a:ext cx="250651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 coins arrondis 30">
              <a:extLst>
                <a:ext uri="{FF2B5EF4-FFF2-40B4-BE49-F238E27FC236}">
                  <a16:creationId xmlns:a16="http://schemas.microsoft.com/office/drawing/2014/main" id="{A6E9429F-9CD5-6A82-A029-B20DAE8ED264}"/>
                </a:ext>
              </a:extLst>
            </p:cNvPr>
            <p:cNvSpPr/>
            <p:nvPr/>
          </p:nvSpPr>
          <p:spPr>
            <a:xfrm>
              <a:off x="54592" y="1828800"/>
              <a:ext cx="2763672" cy="4326340"/>
            </a:xfrm>
            <a:prstGeom prst="roundRect">
              <a:avLst>
                <a:gd name="adj" fmla="val 4286"/>
              </a:avLst>
            </a:prstGeom>
            <a:noFill/>
            <a:ln w="190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latin typeface="Gill Sans MT" panose="020B0502020104020203" pitchFamily="34" charset="0"/>
                <a:cs typeface="Times New Roman" panose="02020603050405020304" pitchFamily="18" charset="0"/>
              </a:endParaRPr>
            </a:p>
          </p:txBody>
        </p:sp>
        <p:sp>
          <p:nvSpPr>
            <p:cNvPr id="32" name="Rectangle : coins arrondis 31">
              <a:extLst>
                <a:ext uri="{FF2B5EF4-FFF2-40B4-BE49-F238E27FC236}">
                  <a16:creationId xmlns:a16="http://schemas.microsoft.com/office/drawing/2014/main" id="{764AB53C-CC3C-7C58-ED86-3BA812D048DD}"/>
                </a:ext>
              </a:extLst>
            </p:cNvPr>
            <p:cNvSpPr/>
            <p:nvPr/>
          </p:nvSpPr>
          <p:spPr>
            <a:xfrm>
              <a:off x="5647243" y="2031228"/>
              <a:ext cx="2077759" cy="1130762"/>
            </a:xfrm>
            <a:prstGeom prst="roundRect">
              <a:avLst>
                <a:gd name="adj" fmla="val 7898"/>
              </a:avLst>
            </a:prstGeom>
            <a:solidFill>
              <a:srgbClr val="01B6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a:latin typeface="Gill Sans MT" panose="020B0502020104020203" pitchFamily="34" charset="0"/>
                  <a:cs typeface="Times New Roman" panose="02020603050405020304" pitchFamily="18" charset="0"/>
                </a:rPr>
                <a:t>Modèle de prédiction des prix</a:t>
              </a:r>
            </a:p>
          </p:txBody>
        </p:sp>
        <p:sp>
          <p:nvSpPr>
            <p:cNvPr id="33" name="Rectangle 32">
              <a:extLst>
                <a:ext uri="{FF2B5EF4-FFF2-40B4-BE49-F238E27FC236}">
                  <a16:creationId xmlns:a16="http://schemas.microsoft.com/office/drawing/2014/main" id="{54F0AA40-FD8D-FDA2-D2C0-A943CF1CFEE4}"/>
                </a:ext>
              </a:extLst>
            </p:cNvPr>
            <p:cNvSpPr/>
            <p:nvPr/>
          </p:nvSpPr>
          <p:spPr>
            <a:xfrm>
              <a:off x="10256291" y="2377370"/>
              <a:ext cx="1784479" cy="49586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tx1"/>
                  </a:solidFill>
                  <a:latin typeface="Gill Sans MT" panose="020B0502020104020203" pitchFamily="34" charset="0"/>
                  <a:cs typeface="Times New Roman" panose="02020603050405020304" pitchFamily="18" charset="0"/>
                </a:rPr>
                <a:t>Prévision du prix DAP</a:t>
              </a:r>
            </a:p>
          </p:txBody>
        </p:sp>
        <p:sp>
          <p:nvSpPr>
            <p:cNvPr id="34" name="Rectangle 33">
              <a:extLst>
                <a:ext uri="{FF2B5EF4-FFF2-40B4-BE49-F238E27FC236}">
                  <a16:creationId xmlns:a16="http://schemas.microsoft.com/office/drawing/2014/main" id="{AFFC5CB2-43B7-A521-037D-85F1AA701CD0}"/>
                </a:ext>
              </a:extLst>
            </p:cNvPr>
            <p:cNvSpPr/>
            <p:nvPr/>
          </p:nvSpPr>
          <p:spPr>
            <a:xfrm>
              <a:off x="10256291" y="3088192"/>
              <a:ext cx="1784479" cy="49586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tx1"/>
                  </a:solidFill>
                  <a:latin typeface="Gill Sans MT" panose="020B0502020104020203" pitchFamily="34" charset="0"/>
                  <a:cs typeface="Times New Roman" panose="02020603050405020304" pitchFamily="18" charset="0"/>
                </a:rPr>
                <a:t>Prévision du prix MP</a:t>
              </a:r>
            </a:p>
          </p:txBody>
        </p:sp>
        <p:sp>
          <p:nvSpPr>
            <p:cNvPr id="35" name="Rectangle : coins arrondis 34">
              <a:extLst>
                <a:ext uri="{FF2B5EF4-FFF2-40B4-BE49-F238E27FC236}">
                  <a16:creationId xmlns:a16="http://schemas.microsoft.com/office/drawing/2014/main" id="{48F446C5-4DF4-D872-FC53-38E31A041945}"/>
                </a:ext>
              </a:extLst>
            </p:cNvPr>
            <p:cNvSpPr/>
            <p:nvPr/>
          </p:nvSpPr>
          <p:spPr>
            <a:xfrm>
              <a:off x="3035894" y="2045261"/>
              <a:ext cx="1409297" cy="2652212"/>
            </a:xfrm>
            <a:prstGeom prst="roundRect">
              <a:avLst>
                <a:gd name="adj" fmla="val 450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050">
                  <a:solidFill>
                    <a:schemeClr val="bg2">
                      <a:lumMod val="10000"/>
                    </a:schemeClr>
                  </a:solidFill>
                  <a:latin typeface="Gill Sans MT" panose="020B0502020104020203" pitchFamily="34" charset="0"/>
                  <a:cs typeface="Times New Roman" panose="02020603050405020304" pitchFamily="18" charset="0"/>
                </a:rPr>
                <a:t>Traitement des données</a:t>
              </a:r>
            </a:p>
          </p:txBody>
        </p:sp>
        <p:sp>
          <p:nvSpPr>
            <p:cNvPr id="36" name="Rectangle 35">
              <a:extLst>
                <a:ext uri="{FF2B5EF4-FFF2-40B4-BE49-F238E27FC236}">
                  <a16:creationId xmlns:a16="http://schemas.microsoft.com/office/drawing/2014/main" id="{5252124A-BA88-5204-3C7A-623124AD2E98}"/>
                </a:ext>
              </a:extLst>
            </p:cNvPr>
            <p:cNvSpPr/>
            <p:nvPr/>
          </p:nvSpPr>
          <p:spPr>
            <a:xfrm>
              <a:off x="10256291" y="3758070"/>
              <a:ext cx="1784479" cy="49586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tx1"/>
                  </a:solidFill>
                  <a:latin typeface="Gill Sans MT" panose="020B0502020104020203" pitchFamily="34" charset="0"/>
                  <a:cs typeface="Times New Roman" panose="02020603050405020304" pitchFamily="18" charset="0"/>
                </a:rPr>
                <a:t>Prévision de la demande</a:t>
              </a:r>
            </a:p>
          </p:txBody>
        </p:sp>
        <p:sp>
          <p:nvSpPr>
            <p:cNvPr id="58" name="Rectangle 57">
              <a:extLst>
                <a:ext uri="{FF2B5EF4-FFF2-40B4-BE49-F238E27FC236}">
                  <a16:creationId xmlns:a16="http://schemas.microsoft.com/office/drawing/2014/main" id="{F46A3F95-D2BA-9A27-1D60-FBB6F022E0BE}"/>
                </a:ext>
              </a:extLst>
            </p:cNvPr>
            <p:cNvSpPr/>
            <p:nvPr/>
          </p:nvSpPr>
          <p:spPr>
            <a:xfrm>
              <a:off x="5099112" y="5358504"/>
              <a:ext cx="1929483" cy="4216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a:latin typeface="Gill Sans MT" panose="020B0502020104020203" pitchFamily="34" charset="0"/>
                  <a:cs typeface="Times New Roman" panose="02020603050405020304" pitchFamily="18" charset="0"/>
                </a:rPr>
                <a:t>Taux d’évolution annuel</a:t>
              </a:r>
            </a:p>
          </p:txBody>
        </p:sp>
        <p:sp>
          <p:nvSpPr>
            <p:cNvPr id="59" name="Rectangle 58">
              <a:extLst>
                <a:ext uri="{FF2B5EF4-FFF2-40B4-BE49-F238E27FC236}">
                  <a16:creationId xmlns:a16="http://schemas.microsoft.com/office/drawing/2014/main" id="{A87FD1CE-D5F3-4AA3-F982-6D09004E7B33}"/>
                </a:ext>
              </a:extLst>
            </p:cNvPr>
            <p:cNvSpPr/>
            <p:nvPr/>
          </p:nvSpPr>
          <p:spPr>
            <a:xfrm>
              <a:off x="133920" y="2000951"/>
              <a:ext cx="2358394" cy="42160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tx1"/>
                  </a:solidFill>
                  <a:latin typeface="Gill Sans MT" panose="020B0502020104020203" pitchFamily="34" charset="0"/>
                  <a:cs typeface="Times New Roman" panose="02020603050405020304" pitchFamily="18" charset="0"/>
                </a:rPr>
                <a:t>Données prix MP</a:t>
              </a:r>
            </a:p>
          </p:txBody>
        </p:sp>
        <p:sp>
          <p:nvSpPr>
            <p:cNvPr id="60" name="Rectangle 59">
              <a:extLst>
                <a:ext uri="{FF2B5EF4-FFF2-40B4-BE49-F238E27FC236}">
                  <a16:creationId xmlns:a16="http://schemas.microsoft.com/office/drawing/2014/main" id="{E617CE12-FE55-6413-990F-D1ECE0AFA379}"/>
                </a:ext>
              </a:extLst>
            </p:cNvPr>
            <p:cNvSpPr/>
            <p:nvPr/>
          </p:nvSpPr>
          <p:spPr>
            <a:xfrm>
              <a:off x="133918" y="2718871"/>
              <a:ext cx="2358395" cy="42160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tx1"/>
                  </a:solidFill>
                  <a:latin typeface="Gill Sans MT" panose="020B0502020104020203" pitchFamily="34" charset="0"/>
                  <a:cs typeface="Times New Roman" panose="02020603050405020304" pitchFamily="18" charset="0"/>
                </a:rPr>
                <a:t>Données prix DAP</a:t>
              </a:r>
            </a:p>
          </p:txBody>
        </p:sp>
        <p:sp>
          <p:nvSpPr>
            <p:cNvPr id="61" name="Rectangle 60">
              <a:extLst>
                <a:ext uri="{FF2B5EF4-FFF2-40B4-BE49-F238E27FC236}">
                  <a16:creationId xmlns:a16="http://schemas.microsoft.com/office/drawing/2014/main" id="{DA2091AB-B3E4-A062-1F79-D11BA8BB714B}"/>
                </a:ext>
              </a:extLst>
            </p:cNvPr>
            <p:cNvSpPr/>
            <p:nvPr/>
          </p:nvSpPr>
          <p:spPr>
            <a:xfrm>
              <a:off x="123934" y="3499206"/>
              <a:ext cx="2366783" cy="42160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tx1"/>
                  </a:solidFill>
                  <a:latin typeface="Gill Sans MT" panose="020B0502020104020203" pitchFamily="34" charset="0"/>
                  <a:cs typeface="Times New Roman" panose="02020603050405020304" pitchFamily="18" charset="0"/>
                </a:rPr>
                <a:t>Historiques de demande OCP</a:t>
              </a:r>
            </a:p>
          </p:txBody>
        </p:sp>
        <p:sp>
          <p:nvSpPr>
            <p:cNvPr id="62" name="Rectangle 61">
              <a:extLst>
                <a:ext uri="{FF2B5EF4-FFF2-40B4-BE49-F238E27FC236}">
                  <a16:creationId xmlns:a16="http://schemas.microsoft.com/office/drawing/2014/main" id="{FE337586-E4C1-7D57-D40B-45036C8AB7BF}"/>
                </a:ext>
              </a:extLst>
            </p:cNvPr>
            <p:cNvSpPr/>
            <p:nvPr/>
          </p:nvSpPr>
          <p:spPr>
            <a:xfrm>
              <a:off x="133920" y="4262844"/>
              <a:ext cx="2358393" cy="39068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tx1"/>
                  </a:solidFill>
                  <a:latin typeface="Gill Sans MT" panose="020B0502020104020203" pitchFamily="34" charset="0"/>
                  <a:cs typeface="Times New Roman" panose="02020603050405020304" pitchFamily="18" charset="0"/>
                </a:rPr>
                <a:t>Historiques de demande KOFERT</a:t>
              </a:r>
            </a:p>
          </p:txBody>
        </p:sp>
        <p:sp>
          <p:nvSpPr>
            <p:cNvPr id="63" name="Rectangle : coins arrondis 62">
              <a:extLst>
                <a:ext uri="{FF2B5EF4-FFF2-40B4-BE49-F238E27FC236}">
                  <a16:creationId xmlns:a16="http://schemas.microsoft.com/office/drawing/2014/main" id="{D6A371C9-B931-5CFC-6137-EEABDAAF17CB}"/>
                </a:ext>
              </a:extLst>
            </p:cNvPr>
            <p:cNvSpPr/>
            <p:nvPr/>
          </p:nvSpPr>
          <p:spPr>
            <a:xfrm>
              <a:off x="5647242" y="3529469"/>
              <a:ext cx="2077759" cy="1153971"/>
            </a:xfrm>
            <a:prstGeom prst="roundRect">
              <a:avLst>
                <a:gd name="adj" fmla="val 789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a:latin typeface="Gill Sans MT" panose="020B0502020104020203" pitchFamily="34" charset="0"/>
                  <a:cs typeface="Times New Roman" panose="02020603050405020304" pitchFamily="18" charset="0"/>
                </a:rPr>
                <a:t>Modèle de prédiction de la demande</a:t>
              </a:r>
            </a:p>
          </p:txBody>
        </p:sp>
        <p:sp>
          <p:nvSpPr>
            <p:cNvPr id="64" name="Rectangle 63">
              <a:extLst>
                <a:ext uri="{FF2B5EF4-FFF2-40B4-BE49-F238E27FC236}">
                  <a16:creationId xmlns:a16="http://schemas.microsoft.com/office/drawing/2014/main" id="{2960C89A-BCD4-A17A-4937-1703C503AA4F}"/>
                </a:ext>
              </a:extLst>
            </p:cNvPr>
            <p:cNvSpPr/>
            <p:nvPr/>
          </p:nvSpPr>
          <p:spPr>
            <a:xfrm>
              <a:off x="7133908" y="5358504"/>
              <a:ext cx="1159345" cy="4216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a:latin typeface="Gill Sans MT" panose="020B0502020104020203" pitchFamily="34" charset="0"/>
                  <a:cs typeface="Times New Roman" panose="02020603050405020304" pitchFamily="18" charset="0"/>
                </a:rPr>
                <a:t>Période </a:t>
              </a:r>
            </a:p>
          </p:txBody>
        </p:sp>
        <p:sp>
          <p:nvSpPr>
            <p:cNvPr id="65" name="Rectangle : coins arrondis 64">
              <a:extLst>
                <a:ext uri="{FF2B5EF4-FFF2-40B4-BE49-F238E27FC236}">
                  <a16:creationId xmlns:a16="http://schemas.microsoft.com/office/drawing/2014/main" id="{81419DAA-8005-BF20-3277-0829936000C0}"/>
                </a:ext>
              </a:extLst>
            </p:cNvPr>
            <p:cNvSpPr/>
            <p:nvPr/>
          </p:nvSpPr>
          <p:spPr>
            <a:xfrm>
              <a:off x="4993799" y="5213963"/>
              <a:ext cx="3385121" cy="1254346"/>
            </a:xfrm>
            <a:prstGeom prst="roundRect">
              <a:avLst>
                <a:gd name="adj" fmla="val 6759"/>
              </a:avLst>
            </a:prstGeom>
            <a:noFill/>
            <a:ln w="190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latin typeface="Gill Sans MT" panose="020B0502020104020203" pitchFamily="34" charset="0"/>
                <a:cs typeface="Times New Roman" panose="02020603050405020304" pitchFamily="18" charset="0"/>
              </a:endParaRPr>
            </a:p>
          </p:txBody>
        </p:sp>
        <p:sp>
          <p:nvSpPr>
            <p:cNvPr id="66" name="Rectangle 65">
              <a:extLst>
                <a:ext uri="{FF2B5EF4-FFF2-40B4-BE49-F238E27FC236}">
                  <a16:creationId xmlns:a16="http://schemas.microsoft.com/office/drawing/2014/main" id="{54DF5CE8-4EAD-3327-4560-B979C2D0F2A8}"/>
                </a:ext>
              </a:extLst>
            </p:cNvPr>
            <p:cNvSpPr/>
            <p:nvPr/>
          </p:nvSpPr>
          <p:spPr>
            <a:xfrm>
              <a:off x="5109455" y="5921228"/>
              <a:ext cx="3183798" cy="4216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a:latin typeface="Gill Sans MT" panose="020B0502020104020203" pitchFamily="34" charset="0"/>
                  <a:cs typeface="Times New Roman" panose="02020603050405020304" pitchFamily="18" charset="0"/>
                </a:rPr>
                <a:t>Part de marché OCP/KOFERT</a:t>
              </a:r>
            </a:p>
          </p:txBody>
        </p:sp>
        <p:sp>
          <p:nvSpPr>
            <p:cNvPr id="67" name="Rectangle 66">
              <a:extLst>
                <a:ext uri="{FF2B5EF4-FFF2-40B4-BE49-F238E27FC236}">
                  <a16:creationId xmlns:a16="http://schemas.microsoft.com/office/drawing/2014/main" id="{BB529B8D-960B-A572-2494-19CF98713312}"/>
                </a:ext>
              </a:extLst>
            </p:cNvPr>
            <p:cNvSpPr/>
            <p:nvPr/>
          </p:nvSpPr>
          <p:spPr>
            <a:xfrm>
              <a:off x="5141707" y="989568"/>
              <a:ext cx="3088831" cy="4216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a:latin typeface="Gill Sans MT" panose="020B0502020104020203" pitchFamily="34" charset="0"/>
                  <a:cs typeface="Times New Roman" panose="02020603050405020304" pitchFamily="18" charset="0"/>
                </a:rPr>
                <a:t>Période </a:t>
              </a:r>
            </a:p>
          </p:txBody>
        </p:sp>
        <p:sp>
          <p:nvSpPr>
            <p:cNvPr id="68" name="Rectangle : coins arrondis 67">
              <a:extLst>
                <a:ext uri="{FF2B5EF4-FFF2-40B4-BE49-F238E27FC236}">
                  <a16:creationId xmlns:a16="http://schemas.microsoft.com/office/drawing/2014/main" id="{77954328-9E44-8ECC-A90E-783D06A04DC9}"/>
                </a:ext>
              </a:extLst>
            </p:cNvPr>
            <p:cNvSpPr/>
            <p:nvPr/>
          </p:nvSpPr>
          <p:spPr>
            <a:xfrm>
              <a:off x="5041568" y="827723"/>
              <a:ext cx="3289110" cy="748262"/>
            </a:xfrm>
            <a:prstGeom prst="roundRect">
              <a:avLst>
                <a:gd name="adj" fmla="val 6759"/>
              </a:avLst>
            </a:prstGeom>
            <a:noFill/>
            <a:ln w="190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latin typeface="Gill Sans MT" panose="020B0502020104020203" pitchFamily="34" charset="0"/>
                <a:cs typeface="Times New Roman" panose="02020603050405020304" pitchFamily="18" charset="0"/>
              </a:endParaRPr>
            </a:p>
          </p:txBody>
        </p:sp>
        <p:sp>
          <p:nvSpPr>
            <p:cNvPr id="69" name="Rectangle : coins arrondis 68">
              <a:extLst>
                <a:ext uri="{FF2B5EF4-FFF2-40B4-BE49-F238E27FC236}">
                  <a16:creationId xmlns:a16="http://schemas.microsoft.com/office/drawing/2014/main" id="{B98E8F81-CC5E-E18B-71AF-92C4373FF1F5}"/>
                </a:ext>
              </a:extLst>
            </p:cNvPr>
            <p:cNvSpPr/>
            <p:nvPr/>
          </p:nvSpPr>
          <p:spPr>
            <a:xfrm>
              <a:off x="8426689" y="2014201"/>
              <a:ext cx="651359" cy="2652212"/>
            </a:xfrm>
            <a:prstGeom prst="roundRect">
              <a:avLst>
                <a:gd name="adj" fmla="val 789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50000"/>
                </a:lnSpc>
              </a:pPr>
              <a:r>
                <a:rPr lang="fr-FR" sz="1050">
                  <a:solidFill>
                    <a:schemeClr val="bg2">
                      <a:lumMod val="10000"/>
                    </a:schemeClr>
                  </a:solidFill>
                  <a:latin typeface="Gill Sans MT" panose="020B0502020104020203" pitchFamily="34" charset="0"/>
                  <a:cs typeface="Times New Roman" panose="02020603050405020304" pitchFamily="18" charset="0"/>
                </a:rPr>
                <a:t>Prédiction</a:t>
              </a:r>
            </a:p>
          </p:txBody>
        </p:sp>
        <p:cxnSp>
          <p:nvCxnSpPr>
            <p:cNvPr id="70" name="Connecteur droit 69">
              <a:extLst>
                <a:ext uri="{FF2B5EF4-FFF2-40B4-BE49-F238E27FC236}">
                  <a16:creationId xmlns:a16="http://schemas.microsoft.com/office/drawing/2014/main" id="{70B5EBC9-EA64-B8B3-04C5-F45428CE87A5}"/>
                </a:ext>
              </a:extLst>
            </p:cNvPr>
            <p:cNvCxnSpPr>
              <a:cxnSpLocks/>
              <a:stCxn id="68" idx="2"/>
              <a:endCxn id="32" idx="0"/>
            </p:cNvCxnSpPr>
            <p:nvPr/>
          </p:nvCxnSpPr>
          <p:spPr>
            <a:xfrm>
              <a:off x="6686123" y="1575985"/>
              <a:ext cx="0" cy="45524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EFF4E7FD-77C9-F8E1-EAC3-DADBCF5C3984}"/>
                </a:ext>
              </a:extLst>
            </p:cNvPr>
            <p:cNvCxnSpPr>
              <a:cxnSpLocks/>
              <a:stCxn id="63" idx="2"/>
              <a:endCxn id="65" idx="0"/>
            </p:cNvCxnSpPr>
            <p:nvPr/>
          </p:nvCxnSpPr>
          <p:spPr>
            <a:xfrm>
              <a:off x="6686122" y="4683440"/>
              <a:ext cx="238" cy="53052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 en arc 71">
              <a:extLst>
                <a:ext uri="{FF2B5EF4-FFF2-40B4-BE49-F238E27FC236}">
                  <a16:creationId xmlns:a16="http://schemas.microsoft.com/office/drawing/2014/main" id="{659A2B3E-DADB-2D3F-2888-C9AF9F4A8F74}"/>
                </a:ext>
              </a:extLst>
            </p:cNvPr>
            <p:cNvCxnSpPr>
              <a:cxnSpLocks/>
              <a:stCxn id="59" idx="3"/>
              <a:endCxn id="35" idx="1"/>
            </p:cNvCxnSpPr>
            <p:nvPr/>
          </p:nvCxnSpPr>
          <p:spPr>
            <a:xfrm>
              <a:off x="2492314" y="2211752"/>
              <a:ext cx="543580" cy="1159615"/>
            </a:xfrm>
            <a:prstGeom prst="curvedConnector3">
              <a:avLst>
                <a:gd name="adj1"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Connecteur : en arc 72">
              <a:extLst>
                <a:ext uri="{FF2B5EF4-FFF2-40B4-BE49-F238E27FC236}">
                  <a16:creationId xmlns:a16="http://schemas.microsoft.com/office/drawing/2014/main" id="{562582CF-EFE1-9FA1-BF2B-351100E84CC8}"/>
                </a:ext>
              </a:extLst>
            </p:cNvPr>
            <p:cNvCxnSpPr>
              <a:cxnSpLocks/>
              <a:stCxn id="60" idx="3"/>
              <a:endCxn id="35" idx="1"/>
            </p:cNvCxnSpPr>
            <p:nvPr/>
          </p:nvCxnSpPr>
          <p:spPr>
            <a:xfrm>
              <a:off x="2492313" y="2929672"/>
              <a:ext cx="543581" cy="441695"/>
            </a:xfrm>
            <a:prstGeom prst="curvedConnector3">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Connecteur : en arc 73">
              <a:extLst>
                <a:ext uri="{FF2B5EF4-FFF2-40B4-BE49-F238E27FC236}">
                  <a16:creationId xmlns:a16="http://schemas.microsoft.com/office/drawing/2014/main" id="{9098FF97-B083-8B74-C03C-2936F917F434}"/>
                </a:ext>
              </a:extLst>
            </p:cNvPr>
            <p:cNvCxnSpPr>
              <a:cxnSpLocks/>
              <a:stCxn id="61" idx="3"/>
              <a:endCxn id="35" idx="1"/>
            </p:cNvCxnSpPr>
            <p:nvPr/>
          </p:nvCxnSpPr>
          <p:spPr>
            <a:xfrm flipV="1">
              <a:off x="2490717" y="3371367"/>
              <a:ext cx="545177" cy="338640"/>
            </a:xfrm>
            <a:prstGeom prst="curvedConnector3">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Connecteur : en arc 74">
              <a:extLst>
                <a:ext uri="{FF2B5EF4-FFF2-40B4-BE49-F238E27FC236}">
                  <a16:creationId xmlns:a16="http://schemas.microsoft.com/office/drawing/2014/main" id="{AC9B6945-D3C8-36F1-6E32-4A5B1063FDB8}"/>
                </a:ext>
              </a:extLst>
            </p:cNvPr>
            <p:cNvCxnSpPr>
              <a:cxnSpLocks/>
              <a:stCxn id="62" idx="3"/>
              <a:endCxn id="35" idx="1"/>
            </p:cNvCxnSpPr>
            <p:nvPr/>
          </p:nvCxnSpPr>
          <p:spPr>
            <a:xfrm flipV="1">
              <a:off x="2492313" y="3371367"/>
              <a:ext cx="543581" cy="1086821"/>
            </a:xfrm>
            <a:prstGeom prst="curvedConnector3">
              <a:avLst>
                <a:gd name="adj1"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C69D9F3B-41A5-7D79-4C0F-F6117D61E002}"/>
                </a:ext>
              </a:extLst>
            </p:cNvPr>
            <p:cNvCxnSpPr>
              <a:cxnSpLocks/>
              <a:stCxn id="35" idx="3"/>
              <a:endCxn id="124" idx="1"/>
            </p:cNvCxnSpPr>
            <p:nvPr/>
          </p:nvCxnSpPr>
          <p:spPr>
            <a:xfrm flipV="1">
              <a:off x="4445191" y="3369599"/>
              <a:ext cx="87803" cy="1768"/>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Connecteur : en arc 76">
              <a:extLst>
                <a:ext uri="{FF2B5EF4-FFF2-40B4-BE49-F238E27FC236}">
                  <a16:creationId xmlns:a16="http://schemas.microsoft.com/office/drawing/2014/main" id="{845B3802-E4B9-002F-B3D1-93854ED35414}"/>
                </a:ext>
              </a:extLst>
            </p:cNvPr>
            <p:cNvCxnSpPr>
              <a:cxnSpLocks/>
              <a:stCxn id="32" idx="1"/>
            </p:cNvCxnSpPr>
            <p:nvPr/>
          </p:nvCxnSpPr>
          <p:spPr>
            <a:xfrm rot="10800000" flipV="1">
              <a:off x="4887679" y="2596608"/>
              <a:ext cx="759565" cy="605525"/>
            </a:xfrm>
            <a:prstGeom prst="curvedConnector3">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Connecteur : en arc 116">
              <a:extLst>
                <a:ext uri="{FF2B5EF4-FFF2-40B4-BE49-F238E27FC236}">
                  <a16:creationId xmlns:a16="http://schemas.microsoft.com/office/drawing/2014/main" id="{2E640D23-D33F-4D87-B8CE-9F8E2856DFBD}"/>
                </a:ext>
              </a:extLst>
            </p:cNvPr>
            <p:cNvCxnSpPr>
              <a:cxnSpLocks/>
              <a:stCxn id="63" idx="1"/>
            </p:cNvCxnSpPr>
            <p:nvPr/>
          </p:nvCxnSpPr>
          <p:spPr>
            <a:xfrm rot="10800000">
              <a:off x="4945554" y="3499207"/>
              <a:ext cx="701688" cy="607249"/>
            </a:xfrm>
            <a:prstGeom prst="curvedConnector3">
              <a:avLst>
                <a:gd name="adj1"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Connecteur : en arc 117">
              <a:extLst>
                <a:ext uri="{FF2B5EF4-FFF2-40B4-BE49-F238E27FC236}">
                  <a16:creationId xmlns:a16="http://schemas.microsoft.com/office/drawing/2014/main" id="{50F72141-F830-C5F5-1F71-10DB08E48A97}"/>
                </a:ext>
              </a:extLst>
            </p:cNvPr>
            <p:cNvCxnSpPr>
              <a:cxnSpLocks/>
              <a:stCxn id="69" idx="1"/>
              <a:endCxn id="32" idx="3"/>
            </p:cNvCxnSpPr>
            <p:nvPr/>
          </p:nvCxnSpPr>
          <p:spPr>
            <a:xfrm rot="10800000">
              <a:off x="7725003" y="2596609"/>
              <a:ext cx="701687" cy="743698"/>
            </a:xfrm>
            <a:prstGeom prst="curvedConnector3">
              <a:avLst>
                <a:gd name="adj1"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Connecteur : en arc 118">
              <a:extLst>
                <a:ext uri="{FF2B5EF4-FFF2-40B4-BE49-F238E27FC236}">
                  <a16:creationId xmlns:a16="http://schemas.microsoft.com/office/drawing/2014/main" id="{592D930B-4689-7FA3-28FD-C65E28DDA10E}"/>
                </a:ext>
              </a:extLst>
            </p:cNvPr>
            <p:cNvCxnSpPr>
              <a:cxnSpLocks/>
              <a:stCxn id="69" idx="1"/>
              <a:endCxn id="63" idx="3"/>
            </p:cNvCxnSpPr>
            <p:nvPr/>
          </p:nvCxnSpPr>
          <p:spPr>
            <a:xfrm rot="10800000" flipV="1">
              <a:off x="7725001" y="3340307"/>
              <a:ext cx="701688" cy="766148"/>
            </a:xfrm>
            <a:prstGeom prst="curvedConnector3">
              <a:avLst>
                <a:gd name="adj1"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5232C50E-31DC-574C-C92D-13D1C7BDF4F4}"/>
                </a:ext>
              </a:extLst>
            </p:cNvPr>
            <p:cNvCxnSpPr>
              <a:cxnSpLocks/>
              <a:stCxn id="69" idx="3"/>
            </p:cNvCxnSpPr>
            <p:nvPr/>
          </p:nvCxnSpPr>
          <p:spPr>
            <a:xfrm flipV="1">
              <a:off x="9078048" y="3338089"/>
              <a:ext cx="153119" cy="2218"/>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Connecteur : en arc 120">
              <a:extLst>
                <a:ext uri="{FF2B5EF4-FFF2-40B4-BE49-F238E27FC236}">
                  <a16:creationId xmlns:a16="http://schemas.microsoft.com/office/drawing/2014/main" id="{B971393B-B227-1F54-3A61-B03E13123F52}"/>
                </a:ext>
              </a:extLst>
            </p:cNvPr>
            <p:cNvCxnSpPr>
              <a:cxnSpLocks/>
              <a:stCxn id="33" idx="1"/>
            </p:cNvCxnSpPr>
            <p:nvPr/>
          </p:nvCxnSpPr>
          <p:spPr>
            <a:xfrm rot="10800000" flipV="1">
              <a:off x="9574649" y="2625304"/>
              <a:ext cx="681643" cy="543505"/>
            </a:xfrm>
            <a:prstGeom prst="curvedConnector3">
              <a:avLst>
                <a:gd name="adj1"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Connecteur : en arc 121">
              <a:extLst>
                <a:ext uri="{FF2B5EF4-FFF2-40B4-BE49-F238E27FC236}">
                  <a16:creationId xmlns:a16="http://schemas.microsoft.com/office/drawing/2014/main" id="{0A9F4240-25EF-924D-BCC2-EF15D08AEFD3}"/>
                </a:ext>
              </a:extLst>
            </p:cNvPr>
            <p:cNvCxnSpPr>
              <a:cxnSpLocks/>
              <a:stCxn id="36" idx="1"/>
            </p:cNvCxnSpPr>
            <p:nvPr/>
          </p:nvCxnSpPr>
          <p:spPr>
            <a:xfrm rot="10800000">
              <a:off x="9574649" y="3499211"/>
              <a:ext cx="681643" cy="506795"/>
            </a:xfrm>
            <a:prstGeom prst="curvedConnector3">
              <a:avLst>
                <a:gd name="adj1"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Connecteur : en arc 122">
              <a:extLst>
                <a:ext uri="{FF2B5EF4-FFF2-40B4-BE49-F238E27FC236}">
                  <a16:creationId xmlns:a16="http://schemas.microsoft.com/office/drawing/2014/main" id="{DBE7824B-C333-0F93-CDCE-8260A960E3C5}"/>
                </a:ext>
              </a:extLst>
            </p:cNvPr>
            <p:cNvCxnSpPr>
              <a:cxnSpLocks/>
              <a:stCxn id="34" idx="1"/>
              <a:endCxn id="132" idx="3"/>
            </p:cNvCxnSpPr>
            <p:nvPr/>
          </p:nvCxnSpPr>
          <p:spPr>
            <a:xfrm rot="10800000" flipV="1">
              <a:off x="9757073" y="3336127"/>
              <a:ext cx="499218" cy="1962"/>
            </a:xfrm>
            <a:prstGeom prst="curvedConnector3">
              <a:avLst>
                <a:gd name="adj1"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Organigramme : Décision 123">
              <a:extLst>
                <a:ext uri="{FF2B5EF4-FFF2-40B4-BE49-F238E27FC236}">
                  <a16:creationId xmlns:a16="http://schemas.microsoft.com/office/drawing/2014/main" id="{C0DAB6BE-7A39-2627-6ED2-D4B7BC0EFB20}"/>
                </a:ext>
              </a:extLst>
            </p:cNvPr>
            <p:cNvSpPr/>
            <p:nvPr/>
          </p:nvSpPr>
          <p:spPr>
            <a:xfrm>
              <a:off x="4532994" y="3087657"/>
              <a:ext cx="583014" cy="563883"/>
            </a:xfrm>
            <a:prstGeom prst="flowChartDecisio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latin typeface="Gill Sans MT" panose="020B0502020104020203" pitchFamily="34" charset="0"/>
              </a:endParaRPr>
            </a:p>
          </p:txBody>
        </p:sp>
        <p:sp>
          <p:nvSpPr>
            <p:cNvPr id="125" name="ZoneTexte 124">
              <a:extLst>
                <a:ext uri="{FF2B5EF4-FFF2-40B4-BE49-F238E27FC236}">
                  <a16:creationId xmlns:a16="http://schemas.microsoft.com/office/drawing/2014/main" id="{D4256CA6-2283-2AF2-E464-A95653FFF891}"/>
                </a:ext>
              </a:extLst>
            </p:cNvPr>
            <p:cNvSpPr txBox="1"/>
            <p:nvPr/>
          </p:nvSpPr>
          <p:spPr>
            <a:xfrm>
              <a:off x="4945553" y="4930558"/>
              <a:ext cx="1333101" cy="333964"/>
            </a:xfrm>
            <a:prstGeom prst="rect">
              <a:avLst/>
            </a:prstGeom>
            <a:noFill/>
          </p:spPr>
          <p:txBody>
            <a:bodyPr wrap="square" rtlCol="0">
              <a:spAutoFit/>
            </a:bodyPr>
            <a:lstStyle/>
            <a:p>
              <a:pPr algn="ctr"/>
              <a:r>
                <a:rPr lang="fr-FR" sz="1000">
                  <a:latin typeface="Gill Sans MT" panose="020B0502020104020203" pitchFamily="34" charset="0"/>
                  <a:cs typeface="Times New Roman" panose="02020603050405020304" pitchFamily="18" charset="0"/>
                </a:rPr>
                <a:t>Paramètres</a:t>
              </a:r>
            </a:p>
          </p:txBody>
        </p:sp>
        <p:sp>
          <p:nvSpPr>
            <p:cNvPr id="126" name="ZoneTexte 125">
              <a:extLst>
                <a:ext uri="{FF2B5EF4-FFF2-40B4-BE49-F238E27FC236}">
                  <a16:creationId xmlns:a16="http://schemas.microsoft.com/office/drawing/2014/main" id="{299EB450-2054-0927-14D4-313B02EBF619}"/>
                </a:ext>
              </a:extLst>
            </p:cNvPr>
            <p:cNvSpPr txBox="1"/>
            <p:nvPr/>
          </p:nvSpPr>
          <p:spPr>
            <a:xfrm rot="16200000">
              <a:off x="4355414" y="1013841"/>
              <a:ext cx="1064524" cy="350023"/>
            </a:xfrm>
            <a:prstGeom prst="rect">
              <a:avLst/>
            </a:prstGeom>
            <a:noFill/>
          </p:spPr>
          <p:txBody>
            <a:bodyPr wrap="square" rtlCol="0">
              <a:spAutoFit/>
            </a:bodyPr>
            <a:lstStyle/>
            <a:p>
              <a:pPr algn="ctr"/>
              <a:r>
                <a:rPr lang="fr-FR" sz="1000">
                  <a:latin typeface="Gill Sans MT" panose="020B0502020104020203" pitchFamily="34" charset="0"/>
                  <a:cs typeface="Times New Roman" panose="02020603050405020304" pitchFamily="18" charset="0"/>
                </a:rPr>
                <a:t>Paramètres</a:t>
              </a:r>
            </a:p>
          </p:txBody>
        </p:sp>
        <p:sp>
          <p:nvSpPr>
            <p:cNvPr id="127" name="Rectangle : coins arrondis 126">
              <a:extLst>
                <a:ext uri="{FF2B5EF4-FFF2-40B4-BE49-F238E27FC236}">
                  <a16:creationId xmlns:a16="http://schemas.microsoft.com/office/drawing/2014/main" id="{B41EF093-84A2-6EBC-4625-710C0D9EC70A}"/>
                </a:ext>
              </a:extLst>
            </p:cNvPr>
            <p:cNvSpPr/>
            <p:nvPr/>
          </p:nvSpPr>
          <p:spPr>
            <a:xfrm>
              <a:off x="9942393" y="2235746"/>
              <a:ext cx="2195016" cy="2199496"/>
            </a:xfrm>
            <a:prstGeom prst="roundRect">
              <a:avLst>
                <a:gd name="adj" fmla="val 4286"/>
              </a:avLst>
            </a:prstGeom>
            <a:noFill/>
            <a:ln w="190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latin typeface="Gill Sans MT" panose="020B0502020104020203" pitchFamily="34" charset="0"/>
                <a:cs typeface="Times New Roman" panose="02020603050405020304" pitchFamily="18" charset="0"/>
              </a:endParaRPr>
            </a:p>
          </p:txBody>
        </p:sp>
        <p:sp>
          <p:nvSpPr>
            <p:cNvPr id="128" name="ZoneTexte 127">
              <a:extLst>
                <a:ext uri="{FF2B5EF4-FFF2-40B4-BE49-F238E27FC236}">
                  <a16:creationId xmlns:a16="http://schemas.microsoft.com/office/drawing/2014/main" id="{2A18819C-11D9-B978-121D-F3E46D196839}"/>
                </a:ext>
              </a:extLst>
            </p:cNvPr>
            <p:cNvSpPr txBox="1"/>
            <p:nvPr/>
          </p:nvSpPr>
          <p:spPr>
            <a:xfrm>
              <a:off x="123934" y="1486306"/>
              <a:ext cx="1064525" cy="333964"/>
            </a:xfrm>
            <a:prstGeom prst="rect">
              <a:avLst/>
            </a:prstGeom>
            <a:noFill/>
          </p:spPr>
          <p:txBody>
            <a:bodyPr wrap="square" rtlCol="0">
              <a:spAutoFit/>
            </a:bodyPr>
            <a:lstStyle/>
            <a:p>
              <a:r>
                <a:rPr lang="fr-FR" sz="1000">
                  <a:latin typeface="Gill Sans MT" panose="020B0502020104020203" pitchFamily="34" charset="0"/>
                  <a:cs typeface="Times New Roman" panose="02020603050405020304" pitchFamily="18" charset="0"/>
                </a:rPr>
                <a:t>Inputs</a:t>
              </a:r>
            </a:p>
          </p:txBody>
        </p:sp>
        <p:sp>
          <p:nvSpPr>
            <p:cNvPr id="129" name="ZoneTexte 128">
              <a:extLst>
                <a:ext uri="{FF2B5EF4-FFF2-40B4-BE49-F238E27FC236}">
                  <a16:creationId xmlns:a16="http://schemas.microsoft.com/office/drawing/2014/main" id="{6596F30A-A186-26A9-0AB9-4190694AE63C}"/>
                </a:ext>
              </a:extLst>
            </p:cNvPr>
            <p:cNvSpPr txBox="1"/>
            <p:nvPr/>
          </p:nvSpPr>
          <p:spPr>
            <a:xfrm>
              <a:off x="9915469" y="1914538"/>
              <a:ext cx="1064525" cy="333964"/>
            </a:xfrm>
            <a:prstGeom prst="rect">
              <a:avLst/>
            </a:prstGeom>
            <a:noFill/>
          </p:spPr>
          <p:txBody>
            <a:bodyPr wrap="square" rtlCol="0">
              <a:spAutoFit/>
            </a:bodyPr>
            <a:lstStyle/>
            <a:p>
              <a:r>
                <a:rPr lang="fr-FR" sz="1000">
                  <a:latin typeface="Gill Sans MT" panose="020B0502020104020203" pitchFamily="34" charset="0"/>
                  <a:cs typeface="Times New Roman" panose="02020603050405020304" pitchFamily="18" charset="0"/>
                </a:rPr>
                <a:t>Outputs</a:t>
              </a:r>
            </a:p>
          </p:txBody>
        </p:sp>
        <p:sp>
          <p:nvSpPr>
            <p:cNvPr id="130" name="Rectangle : coins arrondis 129">
              <a:extLst>
                <a:ext uri="{FF2B5EF4-FFF2-40B4-BE49-F238E27FC236}">
                  <a16:creationId xmlns:a16="http://schemas.microsoft.com/office/drawing/2014/main" id="{EA18CD4B-45D3-957B-8336-D1A64E3DACD9}"/>
                </a:ext>
              </a:extLst>
            </p:cNvPr>
            <p:cNvSpPr/>
            <p:nvPr/>
          </p:nvSpPr>
          <p:spPr>
            <a:xfrm>
              <a:off x="2916313" y="1897857"/>
              <a:ext cx="6257743" cy="2899331"/>
            </a:xfrm>
            <a:prstGeom prst="roundRect">
              <a:avLst>
                <a:gd name="adj" fmla="val 4286"/>
              </a:avLst>
            </a:prstGeom>
            <a:noFill/>
            <a:ln w="190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latin typeface="Gill Sans MT" panose="020B0502020104020203" pitchFamily="34" charset="0"/>
                <a:cs typeface="Times New Roman" panose="02020603050405020304" pitchFamily="18" charset="0"/>
              </a:endParaRPr>
            </a:p>
          </p:txBody>
        </p:sp>
        <p:sp>
          <p:nvSpPr>
            <p:cNvPr id="131" name="ZoneTexte 130">
              <a:extLst>
                <a:ext uri="{FF2B5EF4-FFF2-40B4-BE49-F238E27FC236}">
                  <a16:creationId xmlns:a16="http://schemas.microsoft.com/office/drawing/2014/main" id="{C8775CEF-6F08-0215-9ED7-80CA99D36515}"/>
                </a:ext>
              </a:extLst>
            </p:cNvPr>
            <p:cNvSpPr txBox="1"/>
            <p:nvPr/>
          </p:nvSpPr>
          <p:spPr>
            <a:xfrm>
              <a:off x="3040584" y="1589384"/>
              <a:ext cx="1064525" cy="333964"/>
            </a:xfrm>
            <a:prstGeom prst="rect">
              <a:avLst/>
            </a:prstGeom>
            <a:noFill/>
          </p:spPr>
          <p:txBody>
            <a:bodyPr wrap="square" rtlCol="0">
              <a:spAutoFit/>
            </a:bodyPr>
            <a:lstStyle/>
            <a:p>
              <a:r>
                <a:rPr lang="fr-FR" sz="1000">
                  <a:latin typeface="Gill Sans MT" panose="020B0502020104020203" pitchFamily="34" charset="0"/>
                  <a:cs typeface="Times New Roman" panose="02020603050405020304" pitchFamily="18" charset="0"/>
                </a:rPr>
                <a:t>Modèles</a:t>
              </a:r>
            </a:p>
          </p:txBody>
        </p:sp>
        <p:sp>
          <p:nvSpPr>
            <p:cNvPr id="132" name="Organigramme : Décision 131">
              <a:extLst>
                <a:ext uri="{FF2B5EF4-FFF2-40B4-BE49-F238E27FC236}">
                  <a16:creationId xmlns:a16="http://schemas.microsoft.com/office/drawing/2014/main" id="{F94720BE-AC30-4E13-4ACF-54DB8AA461F2}"/>
                </a:ext>
              </a:extLst>
            </p:cNvPr>
            <p:cNvSpPr/>
            <p:nvPr/>
          </p:nvSpPr>
          <p:spPr>
            <a:xfrm>
              <a:off x="9174059" y="3056147"/>
              <a:ext cx="583014" cy="563883"/>
            </a:xfrm>
            <a:prstGeom prst="flowChartDecisio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latin typeface="Gill Sans MT" panose="020B0502020104020203" pitchFamily="34" charset="0"/>
              </a:endParaRPr>
            </a:p>
          </p:txBody>
        </p:sp>
        <p:sp>
          <p:nvSpPr>
            <p:cNvPr id="133" name="ZoneTexte 132">
              <a:extLst>
                <a:ext uri="{FF2B5EF4-FFF2-40B4-BE49-F238E27FC236}">
                  <a16:creationId xmlns:a16="http://schemas.microsoft.com/office/drawing/2014/main" id="{6377330B-BC2A-0AF8-7AFD-CA17D19CE50D}"/>
                </a:ext>
              </a:extLst>
            </p:cNvPr>
            <p:cNvSpPr txBox="1"/>
            <p:nvPr/>
          </p:nvSpPr>
          <p:spPr>
            <a:xfrm>
              <a:off x="2842387" y="5095725"/>
              <a:ext cx="1064525" cy="333964"/>
            </a:xfrm>
            <a:prstGeom prst="rect">
              <a:avLst/>
            </a:prstGeom>
            <a:noFill/>
          </p:spPr>
          <p:txBody>
            <a:bodyPr wrap="square" rtlCol="0">
              <a:spAutoFit/>
            </a:bodyPr>
            <a:lstStyle/>
            <a:p>
              <a:pPr algn="ctr"/>
              <a:r>
                <a:rPr lang="fr-FR" sz="1000">
                  <a:latin typeface="Gill Sans MT" panose="020B0502020104020203" pitchFamily="34" charset="0"/>
                  <a:cs typeface="Times New Roman" panose="02020603050405020304" pitchFamily="18" charset="0"/>
                </a:rPr>
                <a:t>Insights</a:t>
              </a:r>
            </a:p>
          </p:txBody>
        </p:sp>
        <p:sp>
          <p:nvSpPr>
            <p:cNvPr id="134" name="Organigramme : Connecteur 133">
              <a:extLst>
                <a:ext uri="{FF2B5EF4-FFF2-40B4-BE49-F238E27FC236}">
                  <a16:creationId xmlns:a16="http://schemas.microsoft.com/office/drawing/2014/main" id="{8E532621-5B0C-CE83-045E-D5672E98CC26}"/>
                </a:ext>
              </a:extLst>
            </p:cNvPr>
            <p:cNvSpPr/>
            <p:nvPr/>
          </p:nvSpPr>
          <p:spPr>
            <a:xfrm>
              <a:off x="3649199" y="5736983"/>
              <a:ext cx="182685" cy="184245"/>
            </a:xfrm>
            <a:prstGeom prst="flowChartConnector">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latin typeface="Gill Sans MT" panose="020B0502020104020203" pitchFamily="34" charset="0"/>
              </a:endParaRPr>
            </a:p>
          </p:txBody>
        </p:sp>
        <p:cxnSp>
          <p:nvCxnSpPr>
            <p:cNvPr id="135" name="Connecteur droit 134">
              <a:extLst>
                <a:ext uri="{FF2B5EF4-FFF2-40B4-BE49-F238E27FC236}">
                  <a16:creationId xmlns:a16="http://schemas.microsoft.com/office/drawing/2014/main" id="{6676E1AB-DCC9-5375-8DBF-12317295DF9F}"/>
                </a:ext>
              </a:extLst>
            </p:cNvPr>
            <p:cNvCxnSpPr>
              <a:cxnSpLocks/>
              <a:stCxn id="35" idx="2"/>
              <a:endCxn id="134" idx="0"/>
            </p:cNvCxnSpPr>
            <p:nvPr/>
          </p:nvCxnSpPr>
          <p:spPr>
            <a:xfrm flipH="1">
              <a:off x="3740542" y="4697473"/>
              <a:ext cx="1" cy="103951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4BC1ECC7-0A5C-3D35-2166-BAAF54713AD6}"/>
                </a:ext>
              </a:extLst>
            </p:cNvPr>
            <p:cNvSpPr/>
            <p:nvPr/>
          </p:nvSpPr>
          <p:spPr>
            <a:xfrm>
              <a:off x="128891" y="5645792"/>
              <a:ext cx="2358393" cy="39068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a:solidFill>
                    <a:schemeClr val="tx1"/>
                  </a:solidFill>
                  <a:latin typeface="Gill Sans MT" panose="020B0502020104020203" pitchFamily="34" charset="0"/>
                  <a:cs typeface="Times New Roman" panose="02020603050405020304" pitchFamily="18" charset="0"/>
                </a:rPr>
                <a:t>Facteurs agissant sur marché</a:t>
              </a:r>
            </a:p>
          </p:txBody>
        </p:sp>
      </p:grpSp>
      <p:sp>
        <p:nvSpPr>
          <p:cNvPr id="141" name="Rectangle : coins arrondis 140">
            <a:extLst>
              <a:ext uri="{FF2B5EF4-FFF2-40B4-BE49-F238E27FC236}">
                <a16:creationId xmlns:a16="http://schemas.microsoft.com/office/drawing/2014/main" id="{0B4336F2-D6CC-A097-9E1C-EA757507D83C}"/>
              </a:ext>
            </a:extLst>
          </p:cNvPr>
          <p:cNvSpPr/>
          <p:nvPr/>
        </p:nvSpPr>
        <p:spPr>
          <a:xfrm>
            <a:off x="8994072" y="1796216"/>
            <a:ext cx="3022782" cy="4424829"/>
          </a:xfrm>
          <a:prstGeom prst="roundRect">
            <a:avLst>
              <a:gd name="adj" fmla="val 4286"/>
            </a:avLst>
          </a:prstGeom>
          <a:solidFill>
            <a:srgbClr val="EBF9F3"/>
          </a:solidFill>
          <a:ln w="19050">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latin typeface="Gill Sans MT" panose="020B0502020104020203" pitchFamily="34" charset="0"/>
              <a:cs typeface="Times New Roman" panose="02020603050405020304" pitchFamily="18" charset="0"/>
            </a:endParaRPr>
          </a:p>
        </p:txBody>
      </p:sp>
      <p:sp>
        <p:nvSpPr>
          <p:cNvPr id="142" name="Organigramme : Connecteur 141">
            <a:extLst>
              <a:ext uri="{FF2B5EF4-FFF2-40B4-BE49-F238E27FC236}">
                <a16:creationId xmlns:a16="http://schemas.microsoft.com/office/drawing/2014/main" id="{6A6BFB91-353C-F65C-3255-C84A87E407EC}"/>
              </a:ext>
            </a:extLst>
          </p:cNvPr>
          <p:cNvSpPr/>
          <p:nvPr/>
        </p:nvSpPr>
        <p:spPr>
          <a:xfrm>
            <a:off x="230200" y="1394680"/>
            <a:ext cx="237744" cy="237744"/>
          </a:xfrm>
          <a:prstGeom prst="flowChartConnector">
            <a:avLst/>
          </a:prstGeom>
          <a:solidFill>
            <a:srgbClr val="01D1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ZoneTexte 142">
            <a:extLst>
              <a:ext uri="{FF2B5EF4-FFF2-40B4-BE49-F238E27FC236}">
                <a16:creationId xmlns:a16="http://schemas.microsoft.com/office/drawing/2014/main" id="{4A3565F4-DBE3-7012-ECC6-C8E67C0238E1}"/>
              </a:ext>
            </a:extLst>
          </p:cNvPr>
          <p:cNvSpPr txBox="1"/>
          <p:nvPr/>
        </p:nvSpPr>
        <p:spPr>
          <a:xfrm>
            <a:off x="475504" y="1323625"/>
            <a:ext cx="2902643" cy="338554"/>
          </a:xfrm>
          <a:prstGeom prst="rect">
            <a:avLst/>
          </a:prstGeom>
          <a:noFill/>
        </p:spPr>
        <p:txBody>
          <a:bodyPr wrap="square">
            <a:spAutoFit/>
          </a:bodyPr>
          <a:lstStyle/>
          <a:p>
            <a:r>
              <a:rPr lang="fr-FR" sz="1600" b="1">
                <a:solidFill>
                  <a:schemeClr val="accent5">
                    <a:lumMod val="50000"/>
                  </a:schemeClr>
                </a:solidFill>
                <a:latin typeface="Gill Sans MT" panose="020B0502020104020203" pitchFamily="34" charset="0"/>
              </a:rPr>
              <a:t>Structure</a:t>
            </a:r>
          </a:p>
        </p:txBody>
      </p:sp>
      <p:sp>
        <p:nvSpPr>
          <p:cNvPr id="144" name="Organigramme : Connecteur 143">
            <a:extLst>
              <a:ext uri="{FF2B5EF4-FFF2-40B4-BE49-F238E27FC236}">
                <a16:creationId xmlns:a16="http://schemas.microsoft.com/office/drawing/2014/main" id="{461A7EB0-1613-571F-7BF3-44C0E78FC938}"/>
              </a:ext>
            </a:extLst>
          </p:cNvPr>
          <p:cNvSpPr/>
          <p:nvPr/>
        </p:nvSpPr>
        <p:spPr>
          <a:xfrm>
            <a:off x="9128404" y="1374030"/>
            <a:ext cx="237744" cy="237744"/>
          </a:xfrm>
          <a:prstGeom prst="flowChartConnector">
            <a:avLst/>
          </a:prstGeom>
          <a:solidFill>
            <a:srgbClr val="01D1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ZoneTexte 144">
            <a:extLst>
              <a:ext uri="{FF2B5EF4-FFF2-40B4-BE49-F238E27FC236}">
                <a16:creationId xmlns:a16="http://schemas.microsoft.com/office/drawing/2014/main" id="{BFD6D40E-020F-284D-BF14-C6511AB06F78}"/>
              </a:ext>
            </a:extLst>
          </p:cNvPr>
          <p:cNvSpPr txBox="1"/>
          <p:nvPr/>
        </p:nvSpPr>
        <p:spPr>
          <a:xfrm>
            <a:off x="9373708" y="1323625"/>
            <a:ext cx="2643146" cy="338554"/>
          </a:xfrm>
          <a:prstGeom prst="rect">
            <a:avLst/>
          </a:prstGeom>
          <a:noFill/>
        </p:spPr>
        <p:txBody>
          <a:bodyPr wrap="square">
            <a:spAutoFit/>
          </a:bodyPr>
          <a:lstStyle/>
          <a:p>
            <a:r>
              <a:rPr lang="fr-FR" sz="1600" b="1">
                <a:solidFill>
                  <a:schemeClr val="accent5">
                    <a:lumMod val="50000"/>
                  </a:schemeClr>
                </a:solidFill>
                <a:latin typeface="Gill Sans MT" panose="020B0502020104020203" pitchFamily="34" charset="0"/>
              </a:rPr>
              <a:t>Métriques d’évaluation</a:t>
            </a:r>
          </a:p>
        </p:txBody>
      </p:sp>
      <p:sp>
        <p:nvSpPr>
          <p:cNvPr id="150" name="ZoneTexte 149">
            <a:extLst>
              <a:ext uri="{FF2B5EF4-FFF2-40B4-BE49-F238E27FC236}">
                <a16:creationId xmlns:a16="http://schemas.microsoft.com/office/drawing/2014/main" id="{C5C6E82D-34CE-622B-D4A7-B33D7CC8E4F7}"/>
              </a:ext>
            </a:extLst>
          </p:cNvPr>
          <p:cNvSpPr txBox="1"/>
          <p:nvPr/>
        </p:nvSpPr>
        <p:spPr>
          <a:xfrm>
            <a:off x="8803695" y="1922388"/>
            <a:ext cx="3305280" cy="461665"/>
          </a:xfrm>
          <a:prstGeom prst="rect">
            <a:avLst/>
          </a:prstGeom>
          <a:noFill/>
        </p:spPr>
        <p:txBody>
          <a:bodyPr wrap="square">
            <a:spAutoFit/>
          </a:bodyPr>
          <a:lstStyle/>
          <a:p>
            <a:pPr algn="ctr"/>
            <a:r>
              <a:rPr lang="fr-FR" sz="1200">
                <a:solidFill>
                  <a:schemeClr val="accent5">
                    <a:lumMod val="50000"/>
                  </a:schemeClr>
                </a:solidFill>
                <a:latin typeface="Gill Sans MT" panose="020B0502020104020203" pitchFamily="34" charset="0"/>
              </a:rPr>
              <a:t> PCAE </a:t>
            </a:r>
          </a:p>
          <a:p>
            <a:pPr algn="ctr"/>
            <a:r>
              <a:rPr lang="fr-FR" sz="1200">
                <a:solidFill>
                  <a:schemeClr val="accent5">
                    <a:lumMod val="50000"/>
                  </a:schemeClr>
                </a:solidFill>
                <a:latin typeface="Gill Sans MT" panose="020B0502020104020203" pitchFamily="34" charset="0"/>
              </a:rPr>
              <a:t>(Percentage Cumulative </a:t>
            </a:r>
            <a:r>
              <a:rPr lang="fr-FR" sz="1200" err="1">
                <a:solidFill>
                  <a:schemeClr val="accent5">
                    <a:lumMod val="50000"/>
                  </a:schemeClr>
                </a:solidFill>
                <a:latin typeface="Gill Sans MT" panose="020B0502020104020203" pitchFamily="34" charset="0"/>
              </a:rPr>
              <a:t>Absolute</a:t>
            </a:r>
            <a:r>
              <a:rPr lang="fr-FR" sz="1200">
                <a:solidFill>
                  <a:schemeClr val="accent5">
                    <a:lumMod val="50000"/>
                  </a:schemeClr>
                </a:solidFill>
                <a:latin typeface="Gill Sans MT" panose="020B0502020104020203" pitchFamily="34" charset="0"/>
              </a:rPr>
              <a:t> </a:t>
            </a:r>
            <a:r>
              <a:rPr lang="fr-FR" sz="1200" err="1">
                <a:solidFill>
                  <a:schemeClr val="accent5">
                    <a:lumMod val="50000"/>
                  </a:schemeClr>
                </a:solidFill>
                <a:latin typeface="Gill Sans MT" panose="020B0502020104020203" pitchFamily="34" charset="0"/>
              </a:rPr>
              <a:t>Error</a:t>
            </a:r>
            <a:r>
              <a:rPr lang="fr-FR" sz="1200">
                <a:solidFill>
                  <a:schemeClr val="accent5">
                    <a:lumMod val="50000"/>
                  </a:schemeClr>
                </a:solidFill>
                <a:latin typeface="Gill Sans MT" panose="020B0502020104020203" pitchFamily="34" charset="0"/>
              </a:rPr>
              <a:t>)</a:t>
            </a:r>
          </a:p>
        </p:txBody>
      </p:sp>
      <p:sp>
        <p:nvSpPr>
          <p:cNvPr id="152" name="ZoneTexte 151">
            <a:extLst>
              <a:ext uri="{FF2B5EF4-FFF2-40B4-BE49-F238E27FC236}">
                <a16:creationId xmlns:a16="http://schemas.microsoft.com/office/drawing/2014/main" id="{74AFBB37-C6A8-434C-E1D5-1DC7B063925F}"/>
              </a:ext>
            </a:extLst>
          </p:cNvPr>
          <p:cNvSpPr txBox="1"/>
          <p:nvPr/>
        </p:nvSpPr>
        <p:spPr>
          <a:xfrm>
            <a:off x="8857779" y="3990471"/>
            <a:ext cx="3388749" cy="461665"/>
          </a:xfrm>
          <a:prstGeom prst="rect">
            <a:avLst/>
          </a:prstGeom>
          <a:noFill/>
        </p:spPr>
        <p:txBody>
          <a:bodyPr wrap="square">
            <a:spAutoFit/>
          </a:bodyPr>
          <a:lstStyle/>
          <a:p>
            <a:pPr algn="ctr"/>
            <a:r>
              <a:rPr lang="fr-FR" sz="1200">
                <a:solidFill>
                  <a:schemeClr val="accent5">
                    <a:lumMod val="50000"/>
                  </a:schemeClr>
                </a:solidFill>
                <a:latin typeface="Gill Sans MT" panose="020B0502020104020203" pitchFamily="34" charset="0"/>
              </a:rPr>
              <a:t>RMSE </a:t>
            </a:r>
          </a:p>
          <a:p>
            <a:pPr algn="ctr"/>
            <a:r>
              <a:rPr lang="en-US" sz="1200">
                <a:solidFill>
                  <a:schemeClr val="accent5">
                    <a:lumMod val="50000"/>
                  </a:schemeClr>
                </a:solidFill>
                <a:latin typeface="Gill Sans MT" panose="020B0502020104020203" pitchFamily="34" charset="0"/>
              </a:rPr>
              <a:t>(Root mean square error)</a:t>
            </a:r>
          </a:p>
        </p:txBody>
      </p:sp>
      <p:pic>
        <p:nvPicPr>
          <p:cNvPr id="158" name="Image 157">
            <a:extLst>
              <a:ext uri="{FF2B5EF4-FFF2-40B4-BE49-F238E27FC236}">
                <a16:creationId xmlns:a16="http://schemas.microsoft.com/office/drawing/2014/main" id="{7BDDBEB2-DDD6-25C7-903B-B72942B69C0F}"/>
              </a:ext>
            </a:extLst>
          </p:cNvPr>
          <p:cNvPicPr>
            <a:picLocks noChangeAspect="1"/>
          </p:cNvPicPr>
          <p:nvPr/>
        </p:nvPicPr>
        <p:blipFill>
          <a:blip r:embed="rId2"/>
          <a:stretch>
            <a:fillRect/>
          </a:stretch>
        </p:blipFill>
        <p:spPr>
          <a:xfrm>
            <a:off x="9165059" y="2488315"/>
            <a:ext cx="2701698" cy="511518"/>
          </a:xfrm>
          <a:prstGeom prst="rect">
            <a:avLst/>
          </a:prstGeom>
        </p:spPr>
      </p:pic>
      <p:pic>
        <p:nvPicPr>
          <p:cNvPr id="160" name="Image 159">
            <a:extLst>
              <a:ext uri="{FF2B5EF4-FFF2-40B4-BE49-F238E27FC236}">
                <a16:creationId xmlns:a16="http://schemas.microsoft.com/office/drawing/2014/main" id="{ED42E5BC-AC52-C553-2EAC-91E6F68B3380}"/>
              </a:ext>
            </a:extLst>
          </p:cNvPr>
          <p:cNvPicPr>
            <a:picLocks noChangeAspect="1"/>
          </p:cNvPicPr>
          <p:nvPr/>
        </p:nvPicPr>
        <p:blipFill>
          <a:blip r:embed="rId3"/>
          <a:stretch>
            <a:fillRect/>
          </a:stretch>
        </p:blipFill>
        <p:spPr>
          <a:xfrm>
            <a:off x="9128404" y="4549437"/>
            <a:ext cx="2784880" cy="775778"/>
          </a:xfrm>
          <a:prstGeom prst="rect">
            <a:avLst/>
          </a:prstGeom>
        </p:spPr>
      </p:pic>
      <p:sp>
        <p:nvSpPr>
          <p:cNvPr id="161" name="Organigramme : Connecteur 160">
            <a:extLst>
              <a:ext uri="{FF2B5EF4-FFF2-40B4-BE49-F238E27FC236}">
                <a16:creationId xmlns:a16="http://schemas.microsoft.com/office/drawing/2014/main" id="{05878C31-BB92-5752-BD04-ED6DFE495F72}"/>
              </a:ext>
            </a:extLst>
          </p:cNvPr>
          <p:cNvSpPr/>
          <p:nvPr/>
        </p:nvSpPr>
        <p:spPr>
          <a:xfrm>
            <a:off x="9165059" y="3318458"/>
            <a:ext cx="155472" cy="153628"/>
          </a:xfrm>
          <a:prstGeom prst="flowChartConnector">
            <a:avLst/>
          </a:prstGeom>
          <a:solidFill>
            <a:srgbClr val="01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3" name="ZoneTexte 162">
            <a:extLst>
              <a:ext uri="{FF2B5EF4-FFF2-40B4-BE49-F238E27FC236}">
                <a16:creationId xmlns:a16="http://schemas.microsoft.com/office/drawing/2014/main" id="{BED5EEF6-F3D1-D9C4-A993-FE9229C0DC34}"/>
              </a:ext>
            </a:extLst>
          </p:cNvPr>
          <p:cNvSpPr txBox="1"/>
          <p:nvPr/>
        </p:nvSpPr>
        <p:spPr>
          <a:xfrm>
            <a:off x="9320531" y="3259502"/>
            <a:ext cx="1884667" cy="276999"/>
          </a:xfrm>
          <a:prstGeom prst="rect">
            <a:avLst/>
          </a:prstGeom>
          <a:noFill/>
        </p:spPr>
        <p:txBody>
          <a:bodyPr wrap="square">
            <a:spAutoFit/>
          </a:bodyPr>
          <a:lstStyle/>
          <a:p>
            <a:r>
              <a:rPr lang="fr-FR" sz="1200">
                <a:solidFill>
                  <a:schemeClr val="accent5">
                    <a:lumMod val="50000"/>
                  </a:schemeClr>
                </a:solidFill>
                <a:latin typeface="Gill Sans MT" panose="020B0502020104020203" pitchFamily="34" charset="0"/>
              </a:rPr>
              <a:t>1 - PCAE  &lt;&lt;  1</a:t>
            </a:r>
            <a:endParaRPr lang="fr-FR" sz="1200"/>
          </a:p>
        </p:txBody>
      </p:sp>
      <p:sp>
        <p:nvSpPr>
          <p:cNvPr id="164" name="Demi-cadre 163">
            <a:extLst>
              <a:ext uri="{FF2B5EF4-FFF2-40B4-BE49-F238E27FC236}">
                <a16:creationId xmlns:a16="http://schemas.microsoft.com/office/drawing/2014/main" id="{5224E7AB-67D0-43A2-87D7-5F317276A53A}"/>
              </a:ext>
            </a:extLst>
          </p:cNvPr>
          <p:cNvSpPr/>
          <p:nvPr/>
        </p:nvSpPr>
        <p:spPr>
          <a:xfrm rot="19484785" flipV="1">
            <a:off x="10645788" y="3174800"/>
            <a:ext cx="503389" cy="251374"/>
          </a:xfrm>
          <a:prstGeom prst="halfFrame">
            <a:avLst>
              <a:gd name="adj1" fmla="val 26456"/>
              <a:gd name="adj2" fmla="val 33333"/>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6" name="Organigramme : Connecteur 165">
            <a:extLst>
              <a:ext uri="{FF2B5EF4-FFF2-40B4-BE49-F238E27FC236}">
                <a16:creationId xmlns:a16="http://schemas.microsoft.com/office/drawing/2014/main" id="{A2D5367A-F04E-A93E-5CC5-7757F357F7F1}"/>
              </a:ext>
            </a:extLst>
          </p:cNvPr>
          <p:cNvSpPr/>
          <p:nvPr/>
        </p:nvSpPr>
        <p:spPr>
          <a:xfrm>
            <a:off x="9165059" y="5647573"/>
            <a:ext cx="155472" cy="153628"/>
          </a:xfrm>
          <a:prstGeom prst="flowChartConnector">
            <a:avLst/>
          </a:prstGeom>
          <a:solidFill>
            <a:srgbClr val="01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67" name="ZoneTexte 166">
                <a:extLst>
                  <a:ext uri="{FF2B5EF4-FFF2-40B4-BE49-F238E27FC236}">
                    <a16:creationId xmlns:a16="http://schemas.microsoft.com/office/drawing/2014/main" id="{AEA7BC70-C157-CB51-CCF5-32996ECE3E18}"/>
                  </a:ext>
                </a:extLst>
              </p:cNvPr>
              <p:cNvSpPr txBox="1"/>
              <p:nvPr/>
            </p:nvSpPr>
            <p:spPr>
              <a:xfrm>
                <a:off x="9324014" y="5486746"/>
                <a:ext cx="2105986" cy="392993"/>
              </a:xfrm>
              <a:prstGeom prst="rect">
                <a:avLst/>
              </a:prstGeom>
              <a:noFill/>
            </p:spPr>
            <p:txBody>
              <a:bodyPr wrap="square">
                <a:spAutoFit/>
              </a:bodyPr>
              <a:lstStyle/>
              <a:p>
                <a:r>
                  <a:rPr lang="fr-FR" sz="1200">
                    <a:solidFill>
                      <a:schemeClr val="accent5">
                        <a:lumMod val="50000"/>
                      </a:schemeClr>
                    </a:solidFill>
                    <a:latin typeface="Gill Sans MT" panose="020B0502020104020203" pitchFamily="34" charset="0"/>
                  </a:rPr>
                  <a:t>RMSE </a:t>
                </a:r>
                <a14:m>
                  <m:oMath xmlns:m="http://schemas.openxmlformats.org/officeDocument/2006/math">
                    <m:r>
                      <a:rPr lang="fr-FR" sz="2000" b="1" i="1" smtClean="0">
                        <a:solidFill>
                          <a:schemeClr val="accent5">
                            <a:lumMod val="50000"/>
                          </a:schemeClr>
                        </a:solidFill>
                        <a:latin typeface="Cambria Math" panose="02040503050406030204" pitchFamily="18" charset="0"/>
                      </a:rPr>
                      <m:t>→</m:t>
                    </m:r>
                  </m:oMath>
                </a14:m>
                <a:r>
                  <a:rPr lang="fr-FR" sz="1200" b="1"/>
                  <a:t> </a:t>
                </a:r>
                <a:r>
                  <a:rPr lang="fr-FR" sz="1400">
                    <a:solidFill>
                      <a:schemeClr val="accent5">
                        <a:lumMod val="50000"/>
                      </a:schemeClr>
                    </a:solidFill>
                    <a:latin typeface="Gill Sans MT" panose="020B0502020104020203" pitchFamily="34" charset="0"/>
                  </a:rPr>
                  <a:t>0 (NRMSE</a:t>
                </a:r>
                <a14:m>
                  <m:oMath xmlns:m="http://schemas.openxmlformats.org/officeDocument/2006/math">
                    <m:r>
                      <a:rPr lang="fr-FR" sz="2000" b="1" i="1">
                        <a:solidFill>
                          <a:schemeClr val="accent5">
                            <a:lumMod val="50000"/>
                          </a:schemeClr>
                        </a:solidFill>
                        <a:latin typeface="Cambria Math" panose="02040503050406030204" pitchFamily="18" charset="0"/>
                      </a:rPr>
                      <m:t>→</m:t>
                    </m:r>
                  </m:oMath>
                </a14:m>
                <a:r>
                  <a:rPr lang="fr-FR" sz="1200" b="1"/>
                  <a:t>  </a:t>
                </a:r>
                <a:r>
                  <a:rPr lang="fr-FR" sz="1400">
                    <a:solidFill>
                      <a:schemeClr val="accent5">
                        <a:lumMod val="50000"/>
                      </a:schemeClr>
                    </a:solidFill>
                    <a:latin typeface="Gill Sans MT" panose="020B0502020104020203" pitchFamily="34" charset="0"/>
                  </a:rPr>
                  <a:t>0 </a:t>
                </a:r>
                <a:r>
                  <a:rPr lang="fr-FR" sz="1400">
                    <a:solidFill>
                      <a:srgbClr val="05668D"/>
                    </a:solidFill>
                    <a:latin typeface="Gill Sans MT" panose="020B0502020104020203" pitchFamily="34" charset="0"/>
                  </a:rPr>
                  <a:t>) </a:t>
                </a:r>
                <a:endParaRPr lang="fr-FR" sz="1200">
                  <a:solidFill>
                    <a:srgbClr val="05668D"/>
                  </a:solidFill>
                  <a:latin typeface="Gill Sans MT" panose="020B0502020104020203" pitchFamily="34" charset="0"/>
                </a:endParaRPr>
              </a:p>
            </p:txBody>
          </p:sp>
        </mc:Choice>
        <mc:Fallback xmlns="">
          <p:sp>
            <p:nvSpPr>
              <p:cNvPr id="167" name="ZoneTexte 166">
                <a:extLst>
                  <a:ext uri="{FF2B5EF4-FFF2-40B4-BE49-F238E27FC236}">
                    <a16:creationId xmlns:a16="http://schemas.microsoft.com/office/drawing/2014/main" id="{AEA7BC70-C157-CB51-CCF5-32996ECE3E18}"/>
                  </a:ext>
                </a:extLst>
              </p:cNvPr>
              <p:cNvSpPr txBox="1">
                <a:spLocks noRot="1" noChangeAspect="1" noMove="1" noResize="1" noEditPoints="1" noAdjustHandles="1" noChangeArrowheads="1" noChangeShapeType="1" noTextEdit="1"/>
              </p:cNvSpPr>
              <p:nvPr/>
            </p:nvSpPr>
            <p:spPr>
              <a:xfrm>
                <a:off x="9324014" y="5486746"/>
                <a:ext cx="2105986" cy="392993"/>
              </a:xfrm>
              <a:prstGeom prst="rect">
                <a:avLst/>
              </a:prstGeom>
              <a:blipFill>
                <a:blip r:embed="rId4"/>
                <a:stretch>
                  <a:fillRect l="-290" b="-13846"/>
                </a:stretch>
              </a:blipFill>
            </p:spPr>
            <p:txBody>
              <a:bodyPr/>
              <a:lstStyle/>
              <a:p>
                <a:r>
                  <a:rPr lang="en-US">
                    <a:noFill/>
                  </a:rPr>
                  <a:t> </a:t>
                </a:r>
              </a:p>
            </p:txBody>
          </p:sp>
        </mc:Fallback>
      </mc:AlternateContent>
      <p:sp>
        <p:nvSpPr>
          <p:cNvPr id="168" name="Demi-cadre 167">
            <a:extLst>
              <a:ext uri="{FF2B5EF4-FFF2-40B4-BE49-F238E27FC236}">
                <a16:creationId xmlns:a16="http://schemas.microsoft.com/office/drawing/2014/main" id="{0D1E77A7-244C-DCE9-1F9A-D8CBC85AACBC}"/>
              </a:ext>
            </a:extLst>
          </p:cNvPr>
          <p:cNvSpPr/>
          <p:nvPr/>
        </p:nvSpPr>
        <p:spPr>
          <a:xfrm rot="19484785" flipV="1">
            <a:off x="11413139" y="5444827"/>
            <a:ext cx="503389" cy="251374"/>
          </a:xfrm>
          <a:prstGeom prst="halfFrame">
            <a:avLst>
              <a:gd name="adj1" fmla="val 26456"/>
              <a:gd name="adj2" fmla="val 33333"/>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69" name="Groupe 168">
            <a:extLst>
              <a:ext uri="{FF2B5EF4-FFF2-40B4-BE49-F238E27FC236}">
                <a16:creationId xmlns:a16="http://schemas.microsoft.com/office/drawing/2014/main" id="{BA8067D3-A8A3-DC3F-AD9B-EBC4E195C4B0}"/>
              </a:ext>
            </a:extLst>
          </p:cNvPr>
          <p:cNvGrpSpPr/>
          <p:nvPr/>
        </p:nvGrpSpPr>
        <p:grpSpPr>
          <a:xfrm>
            <a:off x="587948" y="390720"/>
            <a:ext cx="11137696" cy="645352"/>
            <a:chOff x="417348" y="331726"/>
            <a:chExt cx="11137696" cy="645352"/>
          </a:xfrm>
        </p:grpSpPr>
        <p:cxnSp>
          <p:nvCxnSpPr>
            <p:cNvPr id="170" name="Connecteur droit 54">
              <a:extLst>
                <a:ext uri="{FF2B5EF4-FFF2-40B4-BE49-F238E27FC236}">
                  <a16:creationId xmlns:a16="http://schemas.microsoft.com/office/drawing/2014/main" id="{DE8EE949-2E98-80F4-DCE1-0F98C51ED640}"/>
                </a:ext>
              </a:extLst>
            </p:cNvPr>
            <p:cNvCxnSpPr>
              <a:cxnSpLocks/>
              <a:stCxn id="171" idx="6"/>
              <a:endCxn id="178" idx="2"/>
            </p:cNvCxnSpPr>
            <p:nvPr/>
          </p:nvCxnSpPr>
          <p:spPr>
            <a:xfrm flipV="1">
              <a:off x="3251215" y="849757"/>
              <a:ext cx="7334064" cy="6317"/>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1" name="Ellipse 55">
              <a:extLst>
                <a:ext uri="{FF2B5EF4-FFF2-40B4-BE49-F238E27FC236}">
                  <a16:creationId xmlns:a16="http://schemas.microsoft.com/office/drawing/2014/main" id="{F935871F-43B9-248D-F2FE-2BB91AA3F979}"/>
                </a:ext>
              </a:extLst>
            </p:cNvPr>
            <p:cNvSpPr>
              <a:spLocks noChangeAspect="1"/>
            </p:cNvSpPr>
            <p:nvPr/>
          </p:nvSpPr>
          <p:spPr>
            <a:xfrm>
              <a:off x="2973362"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72" name="Ellipse 56">
              <a:extLst>
                <a:ext uri="{FF2B5EF4-FFF2-40B4-BE49-F238E27FC236}">
                  <a16:creationId xmlns:a16="http://schemas.microsoft.com/office/drawing/2014/main" id="{D51C4CD9-A23C-ACE5-7FCF-7AADA12A7541}"/>
                </a:ext>
              </a:extLst>
            </p:cNvPr>
            <p:cNvSpPr>
              <a:spLocks noChangeAspect="1"/>
            </p:cNvSpPr>
            <p:nvPr/>
          </p:nvSpPr>
          <p:spPr>
            <a:xfrm>
              <a:off x="8680019" y="722831"/>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3" name="Connecteur droit 57">
              <a:extLst>
                <a:ext uri="{FF2B5EF4-FFF2-40B4-BE49-F238E27FC236}">
                  <a16:creationId xmlns:a16="http://schemas.microsoft.com/office/drawing/2014/main" id="{BC4ED09C-5AA1-3C6D-C860-753F6FFB0375}"/>
                </a:ext>
              </a:extLst>
            </p:cNvPr>
            <p:cNvCxnSpPr>
              <a:cxnSpLocks/>
              <a:stCxn id="175" idx="6"/>
              <a:endCxn id="177" idx="2"/>
            </p:cNvCxnSpPr>
            <p:nvPr/>
          </p:nvCxnSpPr>
          <p:spPr>
            <a:xfrm>
              <a:off x="1348996" y="852678"/>
              <a:ext cx="5428804" cy="3396"/>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174" name="ZoneTexte 52">
              <a:extLst>
                <a:ext uri="{FF2B5EF4-FFF2-40B4-BE49-F238E27FC236}">
                  <a16:creationId xmlns:a16="http://schemas.microsoft.com/office/drawing/2014/main" id="{81E6CC83-31E6-CDEC-5683-EE773E310601}"/>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175" name="Ellipse 55">
              <a:extLst>
                <a:ext uri="{FF2B5EF4-FFF2-40B4-BE49-F238E27FC236}">
                  <a16:creationId xmlns:a16="http://schemas.microsoft.com/office/drawing/2014/main" id="{4AEA8C6F-16A6-2BA4-0AFF-B792D95A5484}"/>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76" name="Ellipse 55">
              <a:extLst>
                <a:ext uri="{FF2B5EF4-FFF2-40B4-BE49-F238E27FC236}">
                  <a16:creationId xmlns:a16="http://schemas.microsoft.com/office/drawing/2014/main" id="{9E3194CD-306E-0309-39FB-0F0C0266620D}"/>
                </a:ext>
              </a:extLst>
            </p:cNvPr>
            <p:cNvSpPr>
              <a:spLocks noChangeAspect="1"/>
            </p:cNvSpPr>
            <p:nvPr/>
          </p:nvSpPr>
          <p:spPr>
            <a:xfrm>
              <a:off x="4875581"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77" name="Ellipse 55">
              <a:extLst>
                <a:ext uri="{FF2B5EF4-FFF2-40B4-BE49-F238E27FC236}">
                  <a16:creationId xmlns:a16="http://schemas.microsoft.com/office/drawing/2014/main" id="{EFDF8452-D19F-F25E-A350-9E72BAF23B9A}"/>
                </a:ext>
              </a:extLst>
            </p:cNvPr>
            <p:cNvSpPr>
              <a:spLocks noChangeAspect="1"/>
            </p:cNvSpPr>
            <p:nvPr/>
          </p:nvSpPr>
          <p:spPr>
            <a:xfrm>
              <a:off x="6777800"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78" name="Ellipse 55">
              <a:extLst>
                <a:ext uri="{FF2B5EF4-FFF2-40B4-BE49-F238E27FC236}">
                  <a16:creationId xmlns:a16="http://schemas.microsoft.com/office/drawing/2014/main" id="{F73B0487-92EE-FC23-5E32-1D4A17270BBE}"/>
                </a:ext>
              </a:extLst>
            </p:cNvPr>
            <p:cNvSpPr>
              <a:spLocks noChangeAspect="1"/>
            </p:cNvSpPr>
            <p:nvPr/>
          </p:nvSpPr>
          <p:spPr>
            <a:xfrm>
              <a:off x="10585279" y="728752"/>
              <a:ext cx="277853" cy="242009"/>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79" name="ZoneTexte 178">
              <a:extLst>
                <a:ext uri="{FF2B5EF4-FFF2-40B4-BE49-F238E27FC236}">
                  <a16:creationId xmlns:a16="http://schemas.microsoft.com/office/drawing/2014/main" id="{9257C3DB-ABCB-5FBB-47D8-2D0A0FEE1D84}"/>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Analyse time </a:t>
              </a:r>
              <a:r>
                <a:rPr lang="fr-FR" sz="1200" b="1" err="1">
                  <a:solidFill>
                    <a:srgbClr val="3FA762"/>
                  </a:solidFill>
                  <a:latin typeface="Gill Sans MT" panose="020B0502020104020203" pitchFamily="34" charset="77"/>
                </a:rPr>
                <a:t>series</a:t>
              </a:r>
              <a:r>
                <a:rPr lang="fr-FR" sz="1200" b="1">
                  <a:solidFill>
                    <a:srgbClr val="3FA762"/>
                  </a:solidFill>
                  <a:latin typeface="Gill Sans MT" panose="020B0502020104020203" pitchFamily="34" charset="77"/>
                </a:rPr>
                <a:t> et statistiques</a:t>
              </a:r>
            </a:p>
          </p:txBody>
        </p:sp>
        <p:sp>
          <p:nvSpPr>
            <p:cNvPr id="180" name="ZoneTexte 179">
              <a:extLst>
                <a:ext uri="{FF2B5EF4-FFF2-40B4-BE49-F238E27FC236}">
                  <a16:creationId xmlns:a16="http://schemas.microsoft.com/office/drawing/2014/main" id="{FD2041D1-A7BE-074A-6A2B-AA17FC575B80}"/>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Paramètres clés</a:t>
              </a:r>
            </a:p>
          </p:txBody>
        </p:sp>
        <p:sp>
          <p:nvSpPr>
            <p:cNvPr id="181" name="ZoneTexte 180">
              <a:extLst>
                <a:ext uri="{FF2B5EF4-FFF2-40B4-BE49-F238E27FC236}">
                  <a16:creationId xmlns:a16="http://schemas.microsoft.com/office/drawing/2014/main" id="{8F8DCEFA-6CE6-1A6F-FCBE-D68893260C0A}"/>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Structure du modèle</a:t>
              </a:r>
            </a:p>
          </p:txBody>
        </p:sp>
        <p:sp>
          <p:nvSpPr>
            <p:cNvPr id="182" name="ZoneTexte 181">
              <a:extLst>
                <a:ext uri="{FF2B5EF4-FFF2-40B4-BE49-F238E27FC236}">
                  <a16:creationId xmlns:a16="http://schemas.microsoft.com/office/drawing/2014/main" id="{B6F8ABBC-9BA4-CE43-29C5-057BD8DA8EF4}"/>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D6DCE5"/>
                  </a:solidFill>
                  <a:latin typeface="Gill Sans MT" panose="020B0502020104020203" pitchFamily="34" charset="77"/>
                </a:rPr>
                <a:t>Modélisation</a:t>
              </a:r>
            </a:p>
          </p:txBody>
        </p:sp>
        <p:sp>
          <p:nvSpPr>
            <p:cNvPr id="183" name="ZoneTexte 182">
              <a:extLst>
                <a:ext uri="{FF2B5EF4-FFF2-40B4-BE49-F238E27FC236}">
                  <a16:creationId xmlns:a16="http://schemas.microsoft.com/office/drawing/2014/main" id="{D5B97C13-01FF-6D44-A036-119E5F2BC52B}"/>
                </a:ext>
              </a:extLst>
            </p:cNvPr>
            <p:cNvSpPr txBox="1"/>
            <p:nvPr/>
          </p:nvSpPr>
          <p:spPr>
            <a:xfrm>
              <a:off x="9653939" y="424059"/>
              <a:ext cx="1901105"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Hypothèse et résultats</a:t>
              </a:r>
              <a:endParaRPr lang="en-US">
                <a:latin typeface="Gill Sans MT"/>
              </a:endParaRPr>
            </a:p>
          </p:txBody>
        </p:sp>
      </p:grpSp>
      <p:grpSp>
        <p:nvGrpSpPr>
          <p:cNvPr id="12" name="Group 11">
            <a:extLst>
              <a:ext uri="{FF2B5EF4-FFF2-40B4-BE49-F238E27FC236}">
                <a16:creationId xmlns:a16="http://schemas.microsoft.com/office/drawing/2014/main" id="{AAF44D3B-DA51-1BC8-0432-4A40F769B746}"/>
              </a:ext>
            </a:extLst>
          </p:cNvPr>
          <p:cNvGrpSpPr/>
          <p:nvPr/>
        </p:nvGrpSpPr>
        <p:grpSpPr>
          <a:xfrm>
            <a:off x="-89" y="-2496"/>
            <a:ext cx="12195097" cy="379528"/>
            <a:chOff x="-89" y="-2496"/>
            <a:chExt cx="12195097" cy="379528"/>
          </a:xfrm>
        </p:grpSpPr>
        <p:grpSp>
          <p:nvGrpSpPr>
            <p:cNvPr id="13" name="Group 12">
              <a:extLst>
                <a:ext uri="{FF2B5EF4-FFF2-40B4-BE49-F238E27FC236}">
                  <a16:creationId xmlns:a16="http://schemas.microsoft.com/office/drawing/2014/main" id="{0E734008-941E-17B8-96EB-125EF5C934FE}"/>
                </a:ext>
              </a:extLst>
            </p:cNvPr>
            <p:cNvGrpSpPr/>
            <p:nvPr/>
          </p:nvGrpSpPr>
          <p:grpSpPr>
            <a:xfrm>
              <a:off x="-89" y="-2496"/>
              <a:ext cx="9523346" cy="379528"/>
              <a:chOff x="-89" y="-2496"/>
              <a:chExt cx="9523346" cy="379528"/>
            </a:xfrm>
          </p:grpSpPr>
          <p:sp>
            <p:nvSpPr>
              <p:cNvPr id="15" name="Rectangle 14">
                <a:extLst>
                  <a:ext uri="{FF2B5EF4-FFF2-40B4-BE49-F238E27FC236}">
                    <a16:creationId xmlns:a16="http://schemas.microsoft.com/office/drawing/2014/main" id="{B8169604-DD03-8BA9-B75F-DF3F5597E455}"/>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6" name="Rectangle 15">
                <a:extLst>
                  <a:ext uri="{FF2B5EF4-FFF2-40B4-BE49-F238E27FC236}">
                    <a16:creationId xmlns:a16="http://schemas.microsoft.com/office/drawing/2014/main" id="{EE1D7284-EE20-B9DD-FCA1-3A6A4C644008}"/>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EF51E561-663F-946E-EF8A-0B874A23B611}"/>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18" name="Rectangle 17">
                <a:extLst>
                  <a:ext uri="{FF2B5EF4-FFF2-40B4-BE49-F238E27FC236}">
                    <a16:creationId xmlns:a16="http://schemas.microsoft.com/office/drawing/2014/main" id="{80AE3F77-9AC0-0F88-5E9F-9A32FBDACCAF}"/>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9" name="Rectangle 18">
                <a:extLst>
                  <a:ext uri="{FF2B5EF4-FFF2-40B4-BE49-F238E27FC236}">
                    <a16:creationId xmlns:a16="http://schemas.microsoft.com/office/drawing/2014/main" id="{2D7796EA-929C-0544-0B68-4970EEAFAD81}"/>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14" name="Rectangle 13">
              <a:extLst>
                <a:ext uri="{FF2B5EF4-FFF2-40B4-BE49-F238E27FC236}">
                  <a16:creationId xmlns:a16="http://schemas.microsoft.com/office/drawing/2014/main" id="{D1281B5C-F218-3EB3-BDE3-C717FE9CBCFD}"/>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57646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childTnLst>
                                </p:cTn>
                              </p:par>
                              <p:par>
                                <p:cTn id="8" presetID="10" presetClass="entr" presetSubtype="0" fill="hold" nodeType="withEffect">
                                  <p:stCondLst>
                                    <p:cond delay="25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1000"/>
                                        <p:tgtEl>
                                          <p:spTgt spid="13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1000"/>
                                        <p:tgtEl>
                                          <p:spTgt spid="142"/>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10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50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1000"/>
                                        <p:tgtEl>
                                          <p:spTgt spid="14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1000"/>
                                        <p:tgtEl>
                                          <p:spTgt spid="14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1000"/>
                                        <p:tgtEl>
                                          <p:spTgt spid="145"/>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50"/>
                                        </p:tgtEl>
                                        <p:attrNameLst>
                                          <p:attrName>style.visibility</p:attrName>
                                        </p:attrNameLst>
                                      </p:cBhvr>
                                      <p:to>
                                        <p:strVal val="visible"/>
                                      </p:to>
                                    </p:set>
                                    <p:animEffect transition="in" filter="fade">
                                      <p:cBhvr>
                                        <p:cTn id="30" dur="1000"/>
                                        <p:tgtEl>
                                          <p:spTgt spid="150"/>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1000"/>
                                        <p:tgtEl>
                                          <p:spTgt spid="152"/>
                                        </p:tgtEl>
                                      </p:cBhvr>
                                    </p:animEffect>
                                  </p:childTnLst>
                                </p:cTn>
                              </p:par>
                              <p:par>
                                <p:cTn id="34" presetID="10" presetClass="entr" presetSubtype="0" fill="hold" nodeType="withEffect">
                                  <p:stCondLst>
                                    <p:cond delay="500"/>
                                  </p:stCondLst>
                                  <p:childTnLst>
                                    <p:set>
                                      <p:cBhvr>
                                        <p:cTn id="35" dur="1" fill="hold">
                                          <p:stCondLst>
                                            <p:cond delay="0"/>
                                          </p:stCondLst>
                                        </p:cTn>
                                        <p:tgtEl>
                                          <p:spTgt spid="158"/>
                                        </p:tgtEl>
                                        <p:attrNameLst>
                                          <p:attrName>style.visibility</p:attrName>
                                        </p:attrNameLst>
                                      </p:cBhvr>
                                      <p:to>
                                        <p:strVal val="visible"/>
                                      </p:to>
                                    </p:set>
                                    <p:animEffect transition="in" filter="fade">
                                      <p:cBhvr>
                                        <p:cTn id="36" dur="1000"/>
                                        <p:tgtEl>
                                          <p:spTgt spid="158"/>
                                        </p:tgtEl>
                                      </p:cBhvr>
                                    </p:animEffect>
                                  </p:childTnLst>
                                </p:cTn>
                              </p:par>
                              <p:par>
                                <p:cTn id="37" presetID="10" presetClass="entr" presetSubtype="0" fill="hold" nodeType="withEffect">
                                  <p:stCondLst>
                                    <p:cond delay="500"/>
                                  </p:stCondLst>
                                  <p:childTnLst>
                                    <p:set>
                                      <p:cBhvr>
                                        <p:cTn id="38" dur="1" fill="hold">
                                          <p:stCondLst>
                                            <p:cond delay="0"/>
                                          </p:stCondLst>
                                        </p:cTn>
                                        <p:tgtEl>
                                          <p:spTgt spid="160"/>
                                        </p:tgtEl>
                                        <p:attrNameLst>
                                          <p:attrName>style.visibility</p:attrName>
                                        </p:attrNameLst>
                                      </p:cBhvr>
                                      <p:to>
                                        <p:strVal val="visible"/>
                                      </p:to>
                                    </p:set>
                                    <p:animEffect transition="in" filter="fade">
                                      <p:cBhvr>
                                        <p:cTn id="39" dur="1000"/>
                                        <p:tgtEl>
                                          <p:spTgt spid="160"/>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61"/>
                                        </p:tgtEl>
                                        <p:attrNameLst>
                                          <p:attrName>style.visibility</p:attrName>
                                        </p:attrNameLst>
                                      </p:cBhvr>
                                      <p:to>
                                        <p:strVal val="visible"/>
                                      </p:to>
                                    </p:set>
                                    <p:animEffect transition="in" filter="fade">
                                      <p:cBhvr>
                                        <p:cTn id="42" dur="1000"/>
                                        <p:tgtEl>
                                          <p:spTgt spid="16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163"/>
                                        </p:tgtEl>
                                        <p:attrNameLst>
                                          <p:attrName>style.visibility</p:attrName>
                                        </p:attrNameLst>
                                      </p:cBhvr>
                                      <p:to>
                                        <p:strVal val="visible"/>
                                      </p:to>
                                    </p:set>
                                    <p:animEffect transition="in" filter="fade">
                                      <p:cBhvr>
                                        <p:cTn id="45" dur="1000"/>
                                        <p:tgtEl>
                                          <p:spTgt spid="163"/>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164"/>
                                        </p:tgtEl>
                                        <p:attrNameLst>
                                          <p:attrName>style.visibility</p:attrName>
                                        </p:attrNameLst>
                                      </p:cBhvr>
                                      <p:to>
                                        <p:strVal val="visible"/>
                                      </p:to>
                                    </p:set>
                                    <p:animEffect transition="in" filter="fade">
                                      <p:cBhvr>
                                        <p:cTn id="48" dur="1000"/>
                                        <p:tgtEl>
                                          <p:spTgt spid="16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1000"/>
                                        <p:tgtEl>
                                          <p:spTgt spid="166"/>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7"/>
                                        </p:tgtEl>
                                        <p:attrNameLst>
                                          <p:attrName>style.visibility</p:attrName>
                                        </p:attrNameLst>
                                      </p:cBhvr>
                                      <p:to>
                                        <p:strVal val="visible"/>
                                      </p:to>
                                    </p:set>
                                    <p:animEffect transition="in" filter="fade">
                                      <p:cBhvr>
                                        <p:cTn id="54" dur="1000"/>
                                        <p:tgtEl>
                                          <p:spTgt spid="167"/>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168"/>
                                        </p:tgtEl>
                                        <p:attrNameLst>
                                          <p:attrName>style.visibility</p:attrName>
                                        </p:attrNameLst>
                                      </p:cBhvr>
                                      <p:to>
                                        <p:strVal val="visible"/>
                                      </p:to>
                                    </p:set>
                                    <p:animEffect transition="in" filter="fade">
                                      <p:cBhvr>
                                        <p:cTn id="57" dur="10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1" grpId="0" animBg="1"/>
      <p:bldP spid="142" grpId="0" animBg="1"/>
      <p:bldP spid="143" grpId="0"/>
      <p:bldP spid="144" grpId="0" animBg="1"/>
      <p:bldP spid="145" grpId="0"/>
      <p:bldP spid="150" grpId="0"/>
      <p:bldP spid="152" grpId="0"/>
      <p:bldP spid="161" grpId="0" animBg="1"/>
      <p:bldP spid="163" grpId="0"/>
      <p:bldP spid="164" grpId="0" animBg="1"/>
      <p:bldP spid="166" grpId="0" animBg="1"/>
      <p:bldP spid="167" grpId="0"/>
      <p:bldP spid="1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 name="Groupe 285">
            <a:extLst>
              <a:ext uri="{FF2B5EF4-FFF2-40B4-BE49-F238E27FC236}">
                <a16:creationId xmlns:a16="http://schemas.microsoft.com/office/drawing/2014/main" id="{19CCAC40-FA45-5A29-5CF3-C59B8FB6ADBD}"/>
              </a:ext>
            </a:extLst>
          </p:cNvPr>
          <p:cNvGrpSpPr/>
          <p:nvPr/>
        </p:nvGrpSpPr>
        <p:grpSpPr>
          <a:xfrm>
            <a:off x="438367" y="1175303"/>
            <a:ext cx="3147946" cy="288149"/>
            <a:chOff x="211540" y="1175303"/>
            <a:chExt cx="3147946" cy="288149"/>
          </a:xfrm>
        </p:grpSpPr>
        <p:sp>
          <p:nvSpPr>
            <p:cNvPr id="12" name="Organigramme : Connecteur 11">
              <a:extLst>
                <a:ext uri="{FF2B5EF4-FFF2-40B4-BE49-F238E27FC236}">
                  <a16:creationId xmlns:a16="http://schemas.microsoft.com/office/drawing/2014/main" id="{F47B53C2-B13D-EFF0-06C3-75CBF7D04D08}"/>
                </a:ext>
              </a:extLst>
            </p:cNvPr>
            <p:cNvSpPr/>
            <p:nvPr/>
          </p:nvSpPr>
          <p:spPr>
            <a:xfrm>
              <a:off x="211540" y="1225708"/>
              <a:ext cx="237744" cy="237744"/>
            </a:xfrm>
            <a:prstGeom prst="flowChartConnector">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698B9AF-AB01-5BFC-0287-B40C0C8616A2}"/>
                </a:ext>
              </a:extLst>
            </p:cNvPr>
            <p:cNvSpPr txBox="1"/>
            <p:nvPr/>
          </p:nvSpPr>
          <p:spPr>
            <a:xfrm>
              <a:off x="456843" y="1175303"/>
              <a:ext cx="2902643"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Modèles utilisés</a:t>
              </a:r>
            </a:p>
          </p:txBody>
        </p:sp>
      </p:grpSp>
      <p:grpSp>
        <p:nvGrpSpPr>
          <p:cNvPr id="89" name="Groupe 88">
            <a:extLst>
              <a:ext uri="{FF2B5EF4-FFF2-40B4-BE49-F238E27FC236}">
                <a16:creationId xmlns:a16="http://schemas.microsoft.com/office/drawing/2014/main" id="{A137C288-419D-106D-10D4-79FDDD806FE8}"/>
              </a:ext>
            </a:extLst>
          </p:cNvPr>
          <p:cNvGrpSpPr/>
          <p:nvPr/>
        </p:nvGrpSpPr>
        <p:grpSpPr>
          <a:xfrm>
            <a:off x="2004351" y="2384373"/>
            <a:ext cx="1399258" cy="681111"/>
            <a:chOff x="122264" y="1994529"/>
            <a:chExt cx="1392069" cy="851808"/>
          </a:xfrm>
        </p:grpSpPr>
        <p:sp>
          <p:nvSpPr>
            <p:cNvPr id="90" name="Google Shape;1106;p44">
              <a:extLst>
                <a:ext uri="{FF2B5EF4-FFF2-40B4-BE49-F238E27FC236}">
                  <a16:creationId xmlns:a16="http://schemas.microsoft.com/office/drawing/2014/main" id="{B6EFE873-2B28-498B-7F04-D38E3A8223C6}"/>
                </a:ext>
              </a:extLst>
            </p:cNvPr>
            <p:cNvSpPr/>
            <p:nvPr/>
          </p:nvSpPr>
          <p:spPr>
            <a:xfrm>
              <a:off x="211540" y="2189056"/>
              <a:ext cx="1302793" cy="657281"/>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200" b="1">
                  <a:solidFill>
                    <a:srgbClr val="05668D"/>
                  </a:solidFill>
                  <a:latin typeface="Gill Sans MT" panose="020B0502020104020203" pitchFamily="34" charset="0"/>
                  <a:ea typeface="Fira Sans Extra Condensed Medium"/>
                  <a:cs typeface="Fira Sans Extra Condensed Medium"/>
                  <a:sym typeface="Fira Sans Extra Condensed Medium"/>
                </a:rPr>
                <a:t>SARIMA</a:t>
              </a:r>
              <a:endParaRPr sz="1100" b="1">
                <a:solidFill>
                  <a:srgbClr val="05668D"/>
                </a:solidFill>
                <a:latin typeface="Gill Sans MT" panose="020B0502020104020203" pitchFamily="34" charset="0"/>
                <a:ea typeface="Fira Sans Extra Condensed Medium"/>
                <a:cs typeface="Fira Sans Extra Condensed Medium"/>
                <a:sym typeface="Fira Sans Extra Condensed Medium"/>
              </a:endParaRPr>
            </a:p>
          </p:txBody>
        </p:sp>
        <p:sp>
          <p:nvSpPr>
            <p:cNvPr id="91" name="Forme libre 190">
              <a:extLst>
                <a:ext uri="{FF2B5EF4-FFF2-40B4-BE49-F238E27FC236}">
                  <a16:creationId xmlns:a16="http://schemas.microsoft.com/office/drawing/2014/main" id="{7D90EC8D-0CDD-A4DA-1C03-402963AA7B40}"/>
                </a:ext>
              </a:extLst>
            </p:cNvPr>
            <p:cNvSpPr/>
            <p:nvPr/>
          </p:nvSpPr>
          <p:spPr>
            <a:xfrm rot="1849634">
              <a:off x="122264" y="1994529"/>
              <a:ext cx="372010" cy="497430"/>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b="1">
                <a:solidFill>
                  <a:srgbClr val="05668D"/>
                </a:solidFill>
                <a:latin typeface="Gill Sans MT" panose="020B0502020104020203" pitchFamily="34" charset="0"/>
              </a:endParaRPr>
            </a:p>
          </p:txBody>
        </p:sp>
      </p:grpSp>
      <p:grpSp>
        <p:nvGrpSpPr>
          <p:cNvPr id="291" name="Groupe 290">
            <a:extLst>
              <a:ext uri="{FF2B5EF4-FFF2-40B4-BE49-F238E27FC236}">
                <a16:creationId xmlns:a16="http://schemas.microsoft.com/office/drawing/2014/main" id="{3D232F38-BE1D-272E-837B-900853747A95}"/>
              </a:ext>
            </a:extLst>
          </p:cNvPr>
          <p:cNvGrpSpPr/>
          <p:nvPr/>
        </p:nvGrpSpPr>
        <p:grpSpPr>
          <a:xfrm>
            <a:off x="419569" y="2393508"/>
            <a:ext cx="1393552" cy="662841"/>
            <a:chOff x="3090029" y="1564039"/>
            <a:chExt cx="1393552" cy="662841"/>
          </a:xfrm>
        </p:grpSpPr>
        <p:sp>
          <p:nvSpPr>
            <p:cNvPr id="87" name="Google Shape;1106;p44">
              <a:extLst>
                <a:ext uri="{FF2B5EF4-FFF2-40B4-BE49-F238E27FC236}">
                  <a16:creationId xmlns:a16="http://schemas.microsoft.com/office/drawing/2014/main" id="{7A5AF3DE-BB33-CD26-CFC4-671EBEE72BB8}"/>
                </a:ext>
              </a:extLst>
            </p:cNvPr>
            <p:cNvSpPr/>
            <p:nvPr/>
          </p:nvSpPr>
          <p:spPr>
            <a:xfrm>
              <a:off x="3174061" y="1701314"/>
              <a:ext cx="1309520" cy="525566"/>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200" b="1">
                  <a:solidFill>
                    <a:srgbClr val="05668D"/>
                  </a:solidFill>
                  <a:latin typeface="Gill Sans MT" panose="020B0502020104020203" pitchFamily="34" charset="0"/>
                  <a:ea typeface="Fira Sans Extra Condensed Medium"/>
                  <a:cs typeface="Fira Sans Extra Condensed Medium"/>
                  <a:sym typeface="Fira Sans Extra Condensed Medium"/>
                </a:rPr>
                <a:t>ARIMA</a:t>
              </a:r>
              <a:endParaRPr sz="1100" b="1">
                <a:solidFill>
                  <a:srgbClr val="05668D"/>
                </a:solidFill>
                <a:latin typeface="Gill Sans MT" panose="020B0502020104020203" pitchFamily="34" charset="0"/>
                <a:ea typeface="Fira Sans Extra Condensed Medium"/>
                <a:cs typeface="Fira Sans Extra Condensed Medium"/>
                <a:sym typeface="Fira Sans Extra Condensed Medium"/>
              </a:endParaRPr>
            </a:p>
          </p:txBody>
        </p:sp>
        <p:sp>
          <p:nvSpPr>
            <p:cNvPr id="171" name="Forme libre 190">
              <a:extLst>
                <a:ext uri="{FF2B5EF4-FFF2-40B4-BE49-F238E27FC236}">
                  <a16:creationId xmlns:a16="http://schemas.microsoft.com/office/drawing/2014/main" id="{FBF0C09E-3B05-2B16-0BD6-D469E1F36825}"/>
                </a:ext>
              </a:extLst>
            </p:cNvPr>
            <p:cNvSpPr/>
            <p:nvPr/>
          </p:nvSpPr>
          <p:spPr>
            <a:xfrm rot="1849634">
              <a:off x="3090029" y="1564039"/>
              <a:ext cx="373931" cy="397749"/>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b="1">
                <a:solidFill>
                  <a:srgbClr val="05668D"/>
                </a:solidFill>
                <a:latin typeface="Gill Sans MT" panose="020B0502020104020203" pitchFamily="34" charset="0"/>
              </a:endParaRPr>
            </a:p>
          </p:txBody>
        </p:sp>
      </p:grpSp>
      <p:grpSp>
        <p:nvGrpSpPr>
          <p:cNvPr id="288" name="Groupe 287">
            <a:extLst>
              <a:ext uri="{FF2B5EF4-FFF2-40B4-BE49-F238E27FC236}">
                <a16:creationId xmlns:a16="http://schemas.microsoft.com/office/drawing/2014/main" id="{733DDAA6-50D1-2F8C-1D68-7F63A38C6389}"/>
              </a:ext>
            </a:extLst>
          </p:cNvPr>
          <p:cNvGrpSpPr/>
          <p:nvPr/>
        </p:nvGrpSpPr>
        <p:grpSpPr>
          <a:xfrm>
            <a:off x="2017960" y="1545769"/>
            <a:ext cx="1387500" cy="681111"/>
            <a:chOff x="1650407" y="1545769"/>
            <a:chExt cx="1387500" cy="681111"/>
          </a:xfrm>
        </p:grpSpPr>
        <p:sp>
          <p:nvSpPr>
            <p:cNvPr id="72" name="Google Shape;1106;p44">
              <a:extLst>
                <a:ext uri="{FF2B5EF4-FFF2-40B4-BE49-F238E27FC236}">
                  <a16:creationId xmlns:a16="http://schemas.microsoft.com/office/drawing/2014/main" id="{E010EA22-E2B0-5FF9-37D3-A1510266DCEA}"/>
                </a:ext>
              </a:extLst>
            </p:cNvPr>
            <p:cNvSpPr/>
            <p:nvPr/>
          </p:nvSpPr>
          <p:spPr>
            <a:xfrm>
              <a:off x="1728387" y="1701314"/>
              <a:ext cx="1309520" cy="525566"/>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200" b="1" err="1">
                  <a:solidFill>
                    <a:srgbClr val="05668D"/>
                  </a:solidFill>
                  <a:latin typeface="Gill Sans MT" panose="020B0502020104020203" pitchFamily="34" charset="0"/>
                  <a:ea typeface="Fira Sans Extra Condensed Medium"/>
                  <a:cs typeface="Fira Sans Extra Condensed Medium"/>
                  <a:sym typeface="Fira Sans Extra Condensed Medium"/>
                </a:rPr>
                <a:t>Random</a:t>
              </a:r>
              <a:r>
                <a:rPr lang="fr-FR" sz="1200" b="1">
                  <a:solidFill>
                    <a:srgbClr val="05668D"/>
                  </a:solidFill>
                  <a:latin typeface="Gill Sans MT" panose="020B0502020104020203" pitchFamily="34" charset="0"/>
                  <a:ea typeface="Fira Sans Extra Condensed Medium"/>
                  <a:cs typeface="Fira Sans Extra Condensed Medium"/>
                  <a:sym typeface="Fira Sans Extra Condensed Medium"/>
                </a:rPr>
                <a:t> Forest</a:t>
              </a:r>
            </a:p>
          </p:txBody>
        </p:sp>
        <p:sp>
          <p:nvSpPr>
            <p:cNvPr id="172" name="Forme libre 190">
              <a:extLst>
                <a:ext uri="{FF2B5EF4-FFF2-40B4-BE49-F238E27FC236}">
                  <a16:creationId xmlns:a16="http://schemas.microsoft.com/office/drawing/2014/main" id="{152AB561-7C29-0198-03B7-9A515A5D9495}"/>
                </a:ext>
              </a:extLst>
            </p:cNvPr>
            <p:cNvSpPr/>
            <p:nvPr/>
          </p:nvSpPr>
          <p:spPr>
            <a:xfrm rot="1849634">
              <a:off x="1650407" y="1545769"/>
              <a:ext cx="373931" cy="397749"/>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b="1">
                <a:solidFill>
                  <a:srgbClr val="05668D"/>
                </a:solidFill>
                <a:latin typeface="Gill Sans MT" panose="020B0502020104020203" pitchFamily="34" charset="0"/>
              </a:endParaRPr>
            </a:p>
          </p:txBody>
        </p:sp>
      </p:grpSp>
      <p:grpSp>
        <p:nvGrpSpPr>
          <p:cNvPr id="287" name="Groupe 286">
            <a:extLst>
              <a:ext uri="{FF2B5EF4-FFF2-40B4-BE49-F238E27FC236}">
                <a16:creationId xmlns:a16="http://schemas.microsoft.com/office/drawing/2014/main" id="{2D72D377-F882-AC92-7ED4-5B5E9418B3A7}"/>
              </a:ext>
            </a:extLst>
          </p:cNvPr>
          <p:cNvGrpSpPr/>
          <p:nvPr/>
        </p:nvGrpSpPr>
        <p:grpSpPr>
          <a:xfrm>
            <a:off x="421420" y="1552791"/>
            <a:ext cx="1391701" cy="667067"/>
            <a:chOff x="186433" y="1559813"/>
            <a:chExt cx="1391701" cy="667067"/>
          </a:xfrm>
        </p:grpSpPr>
        <p:sp>
          <p:nvSpPr>
            <p:cNvPr id="56" name="Google Shape;1106;p44">
              <a:extLst>
                <a:ext uri="{FF2B5EF4-FFF2-40B4-BE49-F238E27FC236}">
                  <a16:creationId xmlns:a16="http://schemas.microsoft.com/office/drawing/2014/main" id="{FAEB4E7B-F661-9E82-63C0-C988F5F482AC}"/>
                </a:ext>
              </a:extLst>
            </p:cNvPr>
            <p:cNvSpPr/>
            <p:nvPr/>
          </p:nvSpPr>
          <p:spPr>
            <a:xfrm>
              <a:off x="268614" y="1701314"/>
              <a:ext cx="1309520" cy="525566"/>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200" b="1" err="1">
                  <a:solidFill>
                    <a:srgbClr val="05668D"/>
                  </a:solidFill>
                  <a:latin typeface="Gill Sans MT" panose="020B0502020104020203" pitchFamily="34" charset="0"/>
                  <a:ea typeface="Fira Sans Extra Condensed Medium"/>
                  <a:cs typeface="Fira Sans Extra Condensed Medium"/>
                  <a:sym typeface="Fira Sans Extra Condensed Medium"/>
                </a:rPr>
                <a:t>XGBoost</a:t>
              </a:r>
              <a:endParaRPr sz="1100" b="1">
                <a:solidFill>
                  <a:srgbClr val="05668D"/>
                </a:solidFill>
                <a:latin typeface="Gill Sans MT" panose="020B0502020104020203" pitchFamily="34" charset="0"/>
                <a:ea typeface="Fira Sans Extra Condensed Medium"/>
                <a:cs typeface="Fira Sans Extra Condensed Medium"/>
                <a:sym typeface="Fira Sans Extra Condensed Medium"/>
              </a:endParaRPr>
            </a:p>
          </p:txBody>
        </p:sp>
        <p:sp>
          <p:nvSpPr>
            <p:cNvPr id="173" name="Forme libre 190">
              <a:extLst>
                <a:ext uri="{FF2B5EF4-FFF2-40B4-BE49-F238E27FC236}">
                  <a16:creationId xmlns:a16="http://schemas.microsoft.com/office/drawing/2014/main" id="{B06C6841-F8F2-FEAD-E5F8-777118B2B15B}"/>
                </a:ext>
              </a:extLst>
            </p:cNvPr>
            <p:cNvSpPr/>
            <p:nvPr/>
          </p:nvSpPr>
          <p:spPr>
            <a:xfrm rot="1849634">
              <a:off x="186433" y="1559813"/>
              <a:ext cx="373931" cy="397749"/>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b="1">
                <a:solidFill>
                  <a:srgbClr val="05668D"/>
                </a:solidFill>
                <a:latin typeface="Gill Sans MT" panose="020B0502020104020203" pitchFamily="34" charset="0"/>
              </a:endParaRPr>
            </a:p>
          </p:txBody>
        </p:sp>
      </p:grpSp>
      <p:grpSp>
        <p:nvGrpSpPr>
          <p:cNvPr id="292" name="Groupe 291">
            <a:extLst>
              <a:ext uri="{FF2B5EF4-FFF2-40B4-BE49-F238E27FC236}">
                <a16:creationId xmlns:a16="http://schemas.microsoft.com/office/drawing/2014/main" id="{2A517B09-7B0E-E856-8151-CB57194C7A17}"/>
              </a:ext>
            </a:extLst>
          </p:cNvPr>
          <p:cNvGrpSpPr/>
          <p:nvPr/>
        </p:nvGrpSpPr>
        <p:grpSpPr>
          <a:xfrm>
            <a:off x="441188" y="4072423"/>
            <a:ext cx="2964272" cy="680789"/>
            <a:chOff x="3126548" y="2206034"/>
            <a:chExt cx="2964272" cy="680789"/>
          </a:xfrm>
        </p:grpSpPr>
        <p:sp>
          <p:nvSpPr>
            <p:cNvPr id="96" name="Google Shape;1106;p44">
              <a:extLst>
                <a:ext uri="{FF2B5EF4-FFF2-40B4-BE49-F238E27FC236}">
                  <a16:creationId xmlns:a16="http://schemas.microsoft.com/office/drawing/2014/main" id="{4C94672F-C8B6-54EC-EE21-DB56851E226E}"/>
                </a:ext>
              </a:extLst>
            </p:cNvPr>
            <p:cNvSpPr/>
            <p:nvPr/>
          </p:nvSpPr>
          <p:spPr>
            <a:xfrm>
              <a:off x="3207211" y="2361257"/>
              <a:ext cx="2883609" cy="525566"/>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200" b="1">
                  <a:solidFill>
                    <a:srgbClr val="05668D"/>
                  </a:solidFill>
                  <a:latin typeface="Gill Sans MT" panose="020B0502020104020203" pitchFamily="34" charset="0"/>
                  <a:ea typeface="Fira Sans Extra Condensed Medium"/>
                  <a:cs typeface="Fira Sans Extra Condensed Medium"/>
                  <a:sym typeface="Fira Sans Extra Condensed Medium"/>
                </a:rPr>
                <a:t>Modèle additif de saisonnalité et tendance (MAST)</a:t>
              </a:r>
              <a:endParaRPr sz="1100" b="1">
                <a:solidFill>
                  <a:srgbClr val="05668D"/>
                </a:solidFill>
                <a:latin typeface="Gill Sans MT" panose="020B0502020104020203" pitchFamily="34" charset="0"/>
                <a:ea typeface="Fira Sans Extra Condensed Medium"/>
                <a:cs typeface="Fira Sans Extra Condensed Medium"/>
                <a:sym typeface="Fira Sans Extra Condensed Medium"/>
              </a:endParaRPr>
            </a:p>
          </p:txBody>
        </p:sp>
        <p:sp>
          <p:nvSpPr>
            <p:cNvPr id="174" name="Forme libre 190">
              <a:extLst>
                <a:ext uri="{FF2B5EF4-FFF2-40B4-BE49-F238E27FC236}">
                  <a16:creationId xmlns:a16="http://schemas.microsoft.com/office/drawing/2014/main" id="{BC2FEDAB-A70C-CF2F-0F46-E68066F2379D}"/>
                </a:ext>
              </a:extLst>
            </p:cNvPr>
            <p:cNvSpPr/>
            <p:nvPr/>
          </p:nvSpPr>
          <p:spPr>
            <a:xfrm rot="1849634">
              <a:off x="3126548" y="2206034"/>
              <a:ext cx="373931" cy="397749"/>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b="1">
                <a:solidFill>
                  <a:srgbClr val="05668D"/>
                </a:solidFill>
                <a:latin typeface="Gill Sans MT" panose="020B0502020104020203" pitchFamily="34" charset="0"/>
              </a:endParaRPr>
            </a:p>
          </p:txBody>
        </p:sp>
      </p:grpSp>
      <p:grpSp>
        <p:nvGrpSpPr>
          <p:cNvPr id="290" name="Groupe 289">
            <a:extLst>
              <a:ext uri="{FF2B5EF4-FFF2-40B4-BE49-F238E27FC236}">
                <a16:creationId xmlns:a16="http://schemas.microsoft.com/office/drawing/2014/main" id="{37DA5983-C015-82F5-493E-8261B001769C}"/>
              </a:ext>
            </a:extLst>
          </p:cNvPr>
          <p:cNvGrpSpPr/>
          <p:nvPr/>
        </p:nvGrpSpPr>
        <p:grpSpPr>
          <a:xfrm>
            <a:off x="2018432" y="3264819"/>
            <a:ext cx="1387028" cy="674121"/>
            <a:chOff x="1689683" y="2212702"/>
            <a:chExt cx="1387028" cy="674121"/>
          </a:xfrm>
        </p:grpSpPr>
        <p:sp>
          <p:nvSpPr>
            <p:cNvPr id="93" name="Google Shape;1106;p44">
              <a:extLst>
                <a:ext uri="{FF2B5EF4-FFF2-40B4-BE49-F238E27FC236}">
                  <a16:creationId xmlns:a16="http://schemas.microsoft.com/office/drawing/2014/main" id="{6133A826-AD4C-E2A4-1584-93755DD8F45F}"/>
                </a:ext>
              </a:extLst>
            </p:cNvPr>
            <p:cNvSpPr/>
            <p:nvPr/>
          </p:nvSpPr>
          <p:spPr>
            <a:xfrm>
              <a:off x="1767191" y="2361257"/>
              <a:ext cx="1309520" cy="525566"/>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200" b="1">
                  <a:solidFill>
                    <a:srgbClr val="05668D"/>
                  </a:solidFill>
                  <a:latin typeface="Gill Sans MT" panose="020B0502020104020203" pitchFamily="34" charset="0"/>
                  <a:ea typeface="Fira Sans Extra Condensed Medium"/>
                  <a:cs typeface="Fira Sans Extra Condensed Medium"/>
                  <a:sym typeface="Fira Sans Extra Condensed Medium"/>
                </a:rPr>
                <a:t>Neural </a:t>
              </a:r>
              <a:r>
                <a:rPr lang="fr-FR" sz="1200" b="1" err="1">
                  <a:solidFill>
                    <a:srgbClr val="05668D"/>
                  </a:solidFill>
                  <a:latin typeface="Gill Sans MT" panose="020B0502020104020203" pitchFamily="34" charset="0"/>
                  <a:ea typeface="Fira Sans Extra Condensed Medium"/>
                  <a:cs typeface="Fira Sans Extra Condensed Medium"/>
                  <a:sym typeface="Fira Sans Extra Condensed Medium"/>
                </a:rPr>
                <a:t>Prophet</a:t>
              </a:r>
              <a:endParaRPr lang="fr-FR" sz="1200" b="1">
                <a:solidFill>
                  <a:srgbClr val="05668D"/>
                </a:solidFill>
                <a:latin typeface="Gill Sans MT" panose="020B0502020104020203" pitchFamily="34" charset="0"/>
                <a:ea typeface="Fira Sans Extra Condensed Medium"/>
                <a:cs typeface="Fira Sans Extra Condensed Medium"/>
                <a:sym typeface="Fira Sans Extra Condensed Medium"/>
              </a:endParaRPr>
            </a:p>
          </p:txBody>
        </p:sp>
        <p:sp>
          <p:nvSpPr>
            <p:cNvPr id="175" name="Forme libre 190">
              <a:extLst>
                <a:ext uri="{FF2B5EF4-FFF2-40B4-BE49-F238E27FC236}">
                  <a16:creationId xmlns:a16="http://schemas.microsoft.com/office/drawing/2014/main" id="{72801695-FB9A-85C8-6FD3-E48D0445530F}"/>
                </a:ext>
              </a:extLst>
            </p:cNvPr>
            <p:cNvSpPr/>
            <p:nvPr/>
          </p:nvSpPr>
          <p:spPr>
            <a:xfrm rot="1849634">
              <a:off x="1689683" y="2212702"/>
              <a:ext cx="373931" cy="397749"/>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b="1">
                <a:solidFill>
                  <a:srgbClr val="05668D"/>
                </a:solidFill>
                <a:latin typeface="Gill Sans MT" panose="020B0502020104020203" pitchFamily="34" charset="0"/>
              </a:endParaRPr>
            </a:p>
          </p:txBody>
        </p:sp>
      </p:grpSp>
      <p:grpSp>
        <p:nvGrpSpPr>
          <p:cNvPr id="289" name="Groupe 288">
            <a:extLst>
              <a:ext uri="{FF2B5EF4-FFF2-40B4-BE49-F238E27FC236}">
                <a16:creationId xmlns:a16="http://schemas.microsoft.com/office/drawing/2014/main" id="{C51CE07D-F003-B23F-C173-B13BCC505F66}"/>
              </a:ext>
            </a:extLst>
          </p:cNvPr>
          <p:cNvGrpSpPr/>
          <p:nvPr/>
        </p:nvGrpSpPr>
        <p:grpSpPr>
          <a:xfrm>
            <a:off x="421420" y="3264819"/>
            <a:ext cx="1391701" cy="674121"/>
            <a:chOff x="186433" y="2212702"/>
            <a:chExt cx="1391701" cy="674121"/>
          </a:xfrm>
        </p:grpSpPr>
        <p:sp>
          <p:nvSpPr>
            <p:cNvPr id="75" name="Google Shape;1106;p44">
              <a:extLst>
                <a:ext uri="{FF2B5EF4-FFF2-40B4-BE49-F238E27FC236}">
                  <a16:creationId xmlns:a16="http://schemas.microsoft.com/office/drawing/2014/main" id="{8732639F-60FC-B31B-6284-EEF746F6E635}"/>
                </a:ext>
              </a:extLst>
            </p:cNvPr>
            <p:cNvSpPr/>
            <p:nvPr/>
          </p:nvSpPr>
          <p:spPr>
            <a:xfrm>
              <a:off x="268614" y="2361257"/>
              <a:ext cx="1309520" cy="525566"/>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200" b="1" err="1">
                  <a:solidFill>
                    <a:srgbClr val="05668D"/>
                  </a:solidFill>
                  <a:latin typeface="Gill Sans MT" panose="020B0502020104020203" pitchFamily="34" charset="0"/>
                  <a:ea typeface="Fira Sans Extra Condensed Medium"/>
                  <a:cs typeface="Fira Sans Extra Condensed Medium"/>
                  <a:sym typeface="Fira Sans Extra Condensed Medium"/>
                </a:rPr>
                <a:t>Prophet</a:t>
              </a:r>
              <a:endParaRPr lang="fr-FR" sz="1100" b="1">
                <a:solidFill>
                  <a:srgbClr val="05668D"/>
                </a:solidFill>
                <a:latin typeface="Gill Sans MT" panose="020B0502020104020203" pitchFamily="34" charset="0"/>
                <a:ea typeface="Fira Sans Extra Condensed Medium"/>
                <a:cs typeface="Fira Sans Extra Condensed Medium"/>
                <a:sym typeface="Fira Sans Extra Condensed Medium"/>
              </a:endParaRPr>
            </a:p>
          </p:txBody>
        </p:sp>
        <p:sp>
          <p:nvSpPr>
            <p:cNvPr id="176" name="Forme libre 190">
              <a:extLst>
                <a:ext uri="{FF2B5EF4-FFF2-40B4-BE49-F238E27FC236}">
                  <a16:creationId xmlns:a16="http://schemas.microsoft.com/office/drawing/2014/main" id="{EAC3D633-3CBB-6CBF-68EE-15DF428EC7DE}"/>
                </a:ext>
              </a:extLst>
            </p:cNvPr>
            <p:cNvSpPr/>
            <p:nvPr/>
          </p:nvSpPr>
          <p:spPr>
            <a:xfrm rot="1849634">
              <a:off x="186433" y="2212702"/>
              <a:ext cx="373931" cy="397749"/>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b="1">
                <a:solidFill>
                  <a:srgbClr val="05668D"/>
                </a:solidFill>
                <a:latin typeface="Gill Sans MT" panose="020B0502020104020203" pitchFamily="34" charset="0"/>
              </a:endParaRPr>
            </a:p>
          </p:txBody>
        </p:sp>
      </p:grpSp>
      <p:sp>
        <p:nvSpPr>
          <p:cNvPr id="2" name="Triangle 137">
            <a:extLst>
              <a:ext uri="{FF2B5EF4-FFF2-40B4-BE49-F238E27FC236}">
                <a16:creationId xmlns:a16="http://schemas.microsoft.com/office/drawing/2014/main" id="{A082DAC6-9496-1A88-003F-9C9C6E49337D}"/>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0" name="Groupe 209">
            <a:extLst>
              <a:ext uri="{FF2B5EF4-FFF2-40B4-BE49-F238E27FC236}">
                <a16:creationId xmlns:a16="http://schemas.microsoft.com/office/drawing/2014/main" id="{45E12A73-7999-570B-DAC6-9A53116AA8C8}"/>
              </a:ext>
            </a:extLst>
          </p:cNvPr>
          <p:cNvGrpSpPr/>
          <p:nvPr/>
        </p:nvGrpSpPr>
        <p:grpSpPr>
          <a:xfrm>
            <a:off x="587948" y="363810"/>
            <a:ext cx="11314726" cy="645352"/>
            <a:chOff x="417348" y="331726"/>
            <a:chExt cx="11314726" cy="645352"/>
          </a:xfrm>
        </p:grpSpPr>
        <p:cxnSp>
          <p:nvCxnSpPr>
            <p:cNvPr id="211" name="Connecteur droit 54">
              <a:extLst>
                <a:ext uri="{FF2B5EF4-FFF2-40B4-BE49-F238E27FC236}">
                  <a16:creationId xmlns:a16="http://schemas.microsoft.com/office/drawing/2014/main" id="{CBCA112E-7A5A-5FDD-77C2-6E9F4174ABEC}"/>
                </a:ext>
              </a:extLst>
            </p:cNvPr>
            <p:cNvCxnSpPr>
              <a:cxnSpLocks/>
            </p:cNvCxnSpPr>
            <p:nvPr/>
          </p:nvCxnSpPr>
          <p:spPr>
            <a:xfrm flipV="1">
              <a:off x="3251215" y="849757"/>
              <a:ext cx="7334064" cy="6317"/>
            </a:xfrm>
            <a:prstGeom prst="line">
              <a:avLst/>
            </a:prstGeom>
            <a:ln w="381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4" name="Connecteur droit 57">
              <a:extLst>
                <a:ext uri="{FF2B5EF4-FFF2-40B4-BE49-F238E27FC236}">
                  <a16:creationId xmlns:a16="http://schemas.microsoft.com/office/drawing/2014/main" id="{48662602-8B5C-3882-5E97-FDDF139D8416}"/>
                </a:ext>
              </a:extLst>
            </p:cNvPr>
            <p:cNvCxnSpPr>
              <a:cxnSpLocks/>
              <a:stCxn id="216" idx="6"/>
              <a:endCxn id="213" idx="2"/>
            </p:cNvCxnSpPr>
            <p:nvPr/>
          </p:nvCxnSpPr>
          <p:spPr>
            <a:xfrm flipV="1">
              <a:off x="1348996" y="843836"/>
              <a:ext cx="7331023" cy="8842"/>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212" name="Ellipse 55">
              <a:extLst>
                <a:ext uri="{FF2B5EF4-FFF2-40B4-BE49-F238E27FC236}">
                  <a16:creationId xmlns:a16="http://schemas.microsoft.com/office/drawing/2014/main" id="{2263FFC2-F36F-3C73-B39C-9BCA90501132}"/>
                </a:ext>
              </a:extLst>
            </p:cNvPr>
            <p:cNvSpPr>
              <a:spLocks noChangeAspect="1"/>
            </p:cNvSpPr>
            <p:nvPr/>
          </p:nvSpPr>
          <p:spPr>
            <a:xfrm>
              <a:off x="2973362"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3" name="Ellipse 56">
              <a:extLst>
                <a:ext uri="{FF2B5EF4-FFF2-40B4-BE49-F238E27FC236}">
                  <a16:creationId xmlns:a16="http://schemas.microsoft.com/office/drawing/2014/main" id="{B2DFD1E8-A4EA-8467-3F24-AB280A178EE3}"/>
                </a:ext>
              </a:extLst>
            </p:cNvPr>
            <p:cNvSpPr>
              <a:spLocks noChangeAspect="1"/>
            </p:cNvSpPr>
            <p:nvPr/>
          </p:nvSpPr>
          <p:spPr>
            <a:xfrm>
              <a:off x="8680019" y="722831"/>
              <a:ext cx="277853" cy="242009"/>
            </a:xfrm>
            <a:prstGeom prst="ellipse">
              <a:avLst/>
            </a:prstGeom>
            <a:solidFill>
              <a:srgbClr val="3FA762"/>
            </a:solidFill>
            <a:ln>
              <a:solidFill>
                <a:srgbClr val="3FA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5" name="ZoneTexte 52">
              <a:extLst>
                <a:ext uri="{FF2B5EF4-FFF2-40B4-BE49-F238E27FC236}">
                  <a16:creationId xmlns:a16="http://schemas.microsoft.com/office/drawing/2014/main" id="{C1F36F31-BFFA-824A-0CD6-2237946292B8}"/>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216" name="Ellipse 55">
              <a:extLst>
                <a:ext uri="{FF2B5EF4-FFF2-40B4-BE49-F238E27FC236}">
                  <a16:creationId xmlns:a16="http://schemas.microsoft.com/office/drawing/2014/main" id="{1DCFAAA9-7ED6-7284-F0AD-5DAB52375F80}"/>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7" name="Ellipse 55">
              <a:extLst>
                <a:ext uri="{FF2B5EF4-FFF2-40B4-BE49-F238E27FC236}">
                  <a16:creationId xmlns:a16="http://schemas.microsoft.com/office/drawing/2014/main" id="{EC61B50B-CA8A-20DB-4B41-0A7C57163457}"/>
                </a:ext>
              </a:extLst>
            </p:cNvPr>
            <p:cNvSpPr>
              <a:spLocks noChangeAspect="1"/>
            </p:cNvSpPr>
            <p:nvPr/>
          </p:nvSpPr>
          <p:spPr>
            <a:xfrm>
              <a:off x="4875581"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8" name="Ellipse 55">
              <a:extLst>
                <a:ext uri="{FF2B5EF4-FFF2-40B4-BE49-F238E27FC236}">
                  <a16:creationId xmlns:a16="http://schemas.microsoft.com/office/drawing/2014/main" id="{ABE50F5E-CFD5-4861-9687-D2B73A706CEC}"/>
                </a:ext>
              </a:extLst>
            </p:cNvPr>
            <p:cNvSpPr>
              <a:spLocks noChangeAspect="1"/>
            </p:cNvSpPr>
            <p:nvPr/>
          </p:nvSpPr>
          <p:spPr>
            <a:xfrm>
              <a:off x="6777800"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9" name="Ellipse 55">
              <a:extLst>
                <a:ext uri="{FF2B5EF4-FFF2-40B4-BE49-F238E27FC236}">
                  <a16:creationId xmlns:a16="http://schemas.microsoft.com/office/drawing/2014/main" id="{AD3A8212-C88D-C396-5BA0-8D197632F2D1}"/>
                </a:ext>
              </a:extLst>
            </p:cNvPr>
            <p:cNvSpPr>
              <a:spLocks noChangeAspect="1"/>
            </p:cNvSpPr>
            <p:nvPr/>
          </p:nvSpPr>
          <p:spPr>
            <a:xfrm>
              <a:off x="10585279" y="728752"/>
              <a:ext cx="277853" cy="242009"/>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20" name="ZoneTexte 219">
              <a:extLst>
                <a:ext uri="{FF2B5EF4-FFF2-40B4-BE49-F238E27FC236}">
                  <a16:creationId xmlns:a16="http://schemas.microsoft.com/office/drawing/2014/main" id="{6B26639A-95B1-A942-79B4-FE9F5850BAB9}"/>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Analyse time </a:t>
              </a:r>
              <a:r>
                <a:rPr lang="fr-FR" sz="1200" b="1" err="1">
                  <a:solidFill>
                    <a:srgbClr val="3FA762"/>
                  </a:solidFill>
                  <a:latin typeface="Gill Sans MT" panose="020B0502020104020203" pitchFamily="34" charset="77"/>
                </a:rPr>
                <a:t>series</a:t>
              </a:r>
              <a:r>
                <a:rPr lang="fr-FR" sz="1200" b="1">
                  <a:solidFill>
                    <a:srgbClr val="3FA762"/>
                  </a:solidFill>
                  <a:latin typeface="Gill Sans MT" panose="020B0502020104020203" pitchFamily="34" charset="77"/>
                </a:rPr>
                <a:t> et statistiques</a:t>
              </a:r>
            </a:p>
          </p:txBody>
        </p:sp>
        <p:sp>
          <p:nvSpPr>
            <p:cNvPr id="221" name="ZoneTexte 220">
              <a:extLst>
                <a:ext uri="{FF2B5EF4-FFF2-40B4-BE49-F238E27FC236}">
                  <a16:creationId xmlns:a16="http://schemas.microsoft.com/office/drawing/2014/main" id="{1EA729EE-6DC5-663B-9AB4-FD1DA2832FCC}"/>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Paramètres clés</a:t>
              </a:r>
            </a:p>
          </p:txBody>
        </p:sp>
        <p:sp>
          <p:nvSpPr>
            <p:cNvPr id="222" name="ZoneTexte 221">
              <a:extLst>
                <a:ext uri="{FF2B5EF4-FFF2-40B4-BE49-F238E27FC236}">
                  <a16:creationId xmlns:a16="http://schemas.microsoft.com/office/drawing/2014/main" id="{3FD35307-A18C-DE39-ED77-FC958E7F0C59}"/>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Structure du modèle</a:t>
              </a:r>
            </a:p>
          </p:txBody>
        </p:sp>
        <p:sp>
          <p:nvSpPr>
            <p:cNvPr id="223" name="ZoneTexte 222">
              <a:extLst>
                <a:ext uri="{FF2B5EF4-FFF2-40B4-BE49-F238E27FC236}">
                  <a16:creationId xmlns:a16="http://schemas.microsoft.com/office/drawing/2014/main" id="{60530258-BD6A-A32F-1D67-CF0A67F0BC63}"/>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Modélisation</a:t>
              </a:r>
            </a:p>
          </p:txBody>
        </p:sp>
        <p:sp>
          <p:nvSpPr>
            <p:cNvPr id="224" name="ZoneTexte 223">
              <a:extLst>
                <a:ext uri="{FF2B5EF4-FFF2-40B4-BE49-F238E27FC236}">
                  <a16:creationId xmlns:a16="http://schemas.microsoft.com/office/drawing/2014/main" id="{7C68E5DE-24BE-0B82-CC74-C845DA6F3B62}"/>
                </a:ext>
              </a:extLst>
            </p:cNvPr>
            <p:cNvSpPr txBox="1"/>
            <p:nvPr/>
          </p:nvSpPr>
          <p:spPr>
            <a:xfrm>
              <a:off x="9869454" y="424059"/>
              <a:ext cx="1862620"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Hypothèse et résultats</a:t>
              </a:r>
            </a:p>
          </p:txBody>
        </p:sp>
      </p:grpSp>
      <p:grpSp>
        <p:nvGrpSpPr>
          <p:cNvPr id="86" name="Group 85">
            <a:extLst>
              <a:ext uri="{FF2B5EF4-FFF2-40B4-BE49-F238E27FC236}">
                <a16:creationId xmlns:a16="http://schemas.microsoft.com/office/drawing/2014/main" id="{105B7CA9-10D7-5CC5-D162-0FFCB9945707}"/>
              </a:ext>
            </a:extLst>
          </p:cNvPr>
          <p:cNvGrpSpPr/>
          <p:nvPr/>
        </p:nvGrpSpPr>
        <p:grpSpPr>
          <a:xfrm>
            <a:off x="-89" y="-2496"/>
            <a:ext cx="12195097" cy="379528"/>
            <a:chOff x="-89" y="-2496"/>
            <a:chExt cx="12195097" cy="379528"/>
          </a:xfrm>
        </p:grpSpPr>
        <p:grpSp>
          <p:nvGrpSpPr>
            <p:cNvPr id="88" name="Group 87">
              <a:extLst>
                <a:ext uri="{FF2B5EF4-FFF2-40B4-BE49-F238E27FC236}">
                  <a16:creationId xmlns:a16="http://schemas.microsoft.com/office/drawing/2014/main" id="{F7704A51-BC20-68C7-1017-F0B75430F4E4}"/>
                </a:ext>
              </a:extLst>
            </p:cNvPr>
            <p:cNvGrpSpPr/>
            <p:nvPr/>
          </p:nvGrpSpPr>
          <p:grpSpPr>
            <a:xfrm>
              <a:off x="-89" y="-2496"/>
              <a:ext cx="9523346" cy="379528"/>
              <a:chOff x="-89" y="-2496"/>
              <a:chExt cx="9523346" cy="379528"/>
            </a:xfrm>
          </p:grpSpPr>
          <p:sp>
            <p:nvSpPr>
              <p:cNvPr id="94" name="Rectangle 93">
                <a:extLst>
                  <a:ext uri="{FF2B5EF4-FFF2-40B4-BE49-F238E27FC236}">
                    <a16:creationId xmlns:a16="http://schemas.microsoft.com/office/drawing/2014/main" id="{A1FA9F44-C8C8-1396-89A9-5ACF34D6B5BD}"/>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95" name="Rectangle 94">
                <a:extLst>
                  <a:ext uri="{FF2B5EF4-FFF2-40B4-BE49-F238E27FC236}">
                    <a16:creationId xmlns:a16="http://schemas.microsoft.com/office/drawing/2014/main" id="{EB349989-0E92-F2D8-C158-4E016843EDAA}"/>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97" name="Rectangle 96">
                <a:extLst>
                  <a:ext uri="{FF2B5EF4-FFF2-40B4-BE49-F238E27FC236}">
                    <a16:creationId xmlns:a16="http://schemas.microsoft.com/office/drawing/2014/main" id="{22DC7FDC-DA3D-70CE-D123-C2B054BF7265}"/>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99" name="Rectangle 98">
                <a:extLst>
                  <a:ext uri="{FF2B5EF4-FFF2-40B4-BE49-F238E27FC236}">
                    <a16:creationId xmlns:a16="http://schemas.microsoft.com/office/drawing/2014/main" id="{BF16FD22-30BE-DC02-D720-DB48BC306A9E}"/>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00" name="Rectangle 99">
                <a:extLst>
                  <a:ext uri="{FF2B5EF4-FFF2-40B4-BE49-F238E27FC236}">
                    <a16:creationId xmlns:a16="http://schemas.microsoft.com/office/drawing/2014/main" id="{B8B1CA7A-50D9-9A5F-EF52-D5C7FB7C9B6E}"/>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92" name="Rectangle 91">
              <a:extLst>
                <a:ext uri="{FF2B5EF4-FFF2-40B4-BE49-F238E27FC236}">
                  <a16:creationId xmlns:a16="http://schemas.microsoft.com/office/drawing/2014/main" id="{D2F5DF88-4A97-6CF8-B8DF-4195F20CB2AE}"/>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24</a:t>
            </a:r>
          </a:p>
        </p:txBody>
      </p:sp>
      <p:grpSp>
        <p:nvGrpSpPr>
          <p:cNvPr id="188" name="Groupe 187">
            <a:extLst>
              <a:ext uri="{FF2B5EF4-FFF2-40B4-BE49-F238E27FC236}">
                <a16:creationId xmlns:a16="http://schemas.microsoft.com/office/drawing/2014/main" id="{89B6192C-B9E2-F9F3-BBE3-821056703231}"/>
              </a:ext>
            </a:extLst>
          </p:cNvPr>
          <p:cNvGrpSpPr/>
          <p:nvPr/>
        </p:nvGrpSpPr>
        <p:grpSpPr>
          <a:xfrm>
            <a:off x="3833463" y="1641563"/>
            <a:ext cx="8012616" cy="4271906"/>
            <a:chOff x="3833463" y="1641563"/>
            <a:chExt cx="8012616" cy="4271906"/>
          </a:xfrm>
        </p:grpSpPr>
        <p:sp>
          <p:nvSpPr>
            <p:cNvPr id="7" name="Google Shape;1106;p44">
              <a:extLst>
                <a:ext uri="{FF2B5EF4-FFF2-40B4-BE49-F238E27FC236}">
                  <a16:creationId xmlns:a16="http://schemas.microsoft.com/office/drawing/2014/main" id="{241DB257-1E54-2C71-5641-2A04734D3A18}"/>
                </a:ext>
              </a:extLst>
            </p:cNvPr>
            <p:cNvSpPr/>
            <p:nvPr/>
          </p:nvSpPr>
          <p:spPr>
            <a:xfrm>
              <a:off x="3833463" y="1641563"/>
              <a:ext cx="8012616" cy="4271906"/>
            </a:xfrm>
            <a:prstGeom prst="roundRect">
              <a:avLst>
                <a:gd name="adj" fmla="val 3417"/>
              </a:avLst>
            </a:prstGeom>
            <a:solidFill>
              <a:srgbClr val="F3F3F3"/>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fr-FR" b="1">
                <a:solidFill>
                  <a:srgbClr val="05668D"/>
                </a:solidFill>
                <a:latin typeface="Gill Sans MT" panose="020B0502020104020203" pitchFamily="34" charset="0"/>
                <a:ea typeface="Fira Sans Extra Condensed Medium"/>
                <a:cs typeface="Fira Sans Extra Condensed Medium"/>
                <a:sym typeface="Fira Sans Extra Condensed Medium"/>
              </a:endParaRPr>
            </a:p>
          </p:txBody>
        </p:sp>
        <p:grpSp>
          <p:nvGrpSpPr>
            <p:cNvPr id="8" name="Google Shape;1471;p41">
              <a:extLst>
                <a:ext uri="{FF2B5EF4-FFF2-40B4-BE49-F238E27FC236}">
                  <a16:creationId xmlns:a16="http://schemas.microsoft.com/office/drawing/2014/main" id="{7CEE242F-0C1F-848C-37F6-70C17EC1AAF3}"/>
                </a:ext>
              </a:extLst>
            </p:cNvPr>
            <p:cNvGrpSpPr/>
            <p:nvPr/>
          </p:nvGrpSpPr>
          <p:grpSpPr>
            <a:xfrm>
              <a:off x="4615087" y="1845041"/>
              <a:ext cx="6962976" cy="493749"/>
              <a:chOff x="747958" y="2577779"/>
              <a:chExt cx="7548686" cy="557400"/>
            </a:xfrm>
          </p:grpSpPr>
          <p:sp>
            <p:nvSpPr>
              <p:cNvPr id="67" name="Google Shape;1472;p41">
                <a:extLst>
                  <a:ext uri="{FF2B5EF4-FFF2-40B4-BE49-F238E27FC236}">
                    <a16:creationId xmlns:a16="http://schemas.microsoft.com/office/drawing/2014/main" id="{43723DD7-FBED-A4D8-6904-72B93C67ED7B}"/>
                  </a:ext>
                </a:extLst>
              </p:cNvPr>
              <p:cNvSpPr/>
              <p:nvPr/>
            </p:nvSpPr>
            <p:spPr>
              <a:xfrm rot="2700000">
                <a:off x="7902318" y="2657694"/>
                <a:ext cx="409870" cy="378782"/>
              </a:xfrm>
              <a:prstGeom prst="roundRect">
                <a:avLst>
                  <a:gd name="adj" fmla="val 6798"/>
                </a:avLst>
              </a:prstGeom>
              <a:solidFill>
                <a:schemeClr val="bg1">
                  <a:lumMod val="8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686A78"/>
                  </a:solidFill>
                  <a:effectLst/>
                  <a:uLnTx/>
                  <a:uFillTx/>
                  <a:latin typeface="Verdana"/>
                </a:endParaRPr>
              </a:p>
            </p:txBody>
          </p:sp>
          <p:sp>
            <p:nvSpPr>
              <p:cNvPr id="68" name="Google Shape;1473;p41">
                <a:extLst>
                  <a:ext uri="{FF2B5EF4-FFF2-40B4-BE49-F238E27FC236}">
                    <a16:creationId xmlns:a16="http://schemas.microsoft.com/office/drawing/2014/main" id="{41B4700A-FC96-5E43-16F9-D4EC760B6006}"/>
                  </a:ext>
                </a:extLst>
              </p:cNvPr>
              <p:cNvSpPr/>
              <p:nvPr/>
            </p:nvSpPr>
            <p:spPr>
              <a:xfrm>
                <a:off x="3347296" y="2577780"/>
                <a:ext cx="4806664" cy="557288"/>
              </a:xfrm>
              <a:custGeom>
                <a:avLst/>
                <a:gdLst/>
                <a:ahLst/>
                <a:cxnLst/>
                <a:rect l="l" t="t" r="r" b="b"/>
                <a:pathLst>
                  <a:path w="112279" h="11733" extrusionOk="0">
                    <a:moveTo>
                      <a:pt x="1347" y="1"/>
                    </a:moveTo>
                    <a:cubicBezTo>
                      <a:pt x="594" y="1"/>
                      <a:pt x="1" y="617"/>
                      <a:pt x="1" y="1347"/>
                    </a:cubicBezTo>
                    <a:lnTo>
                      <a:pt x="1" y="10386"/>
                    </a:lnTo>
                    <a:cubicBezTo>
                      <a:pt x="1" y="11139"/>
                      <a:pt x="594" y="11733"/>
                      <a:pt x="1347" y="11733"/>
                    </a:cubicBezTo>
                    <a:lnTo>
                      <a:pt x="110932" y="11733"/>
                    </a:lnTo>
                    <a:cubicBezTo>
                      <a:pt x="111685" y="11733"/>
                      <a:pt x="112278" y="11139"/>
                      <a:pt x="112278" y="10386"/>
                    </a:cubicBezTo>
                    <a:lnTo>
                      <a:pt x="112278" y="1347"/>
                    </a:lnTo>
                    <a:cubicBezTo>
                      <a:pt x="112278" y="617"/>
                      <a:pt x="111685" y="1"/>
                      <a:pt x="110932"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686A78"/>
                  </a:solidFill>
                  <a:effectLst/>
                  <a:uLnTx/>
                  <a:uFillTx/>
                  <a:latin typeface="Verdana"/>
                </a:endParaRPr>
              </a:p>
            </p:txBody>
          </p:sp>
          <p:sp>
            <p:nvSpPr>
              <p:cNvPr id="69" name="Google Shape;1474;p41">
                <a:extLst>
                  <a:ext uri="{FF2B5EF4-FFF2-40B4-BE49-F238E27FC236}">
                    <a16:creationId xmlns:a16="http://schemas.microsoft.com/office/drawing/2014/main" id="{CC39A489-443A-0C87-ADF0-567DD72DA5C2}"/>
                  </a:ext>
                </a:extLst>
              </p:cNvPr>
              <p:cNvSpPr/>
              <p:nvPr/>
            </p:nvSpPr>
            <p:spPr>
              <a:xfrm>
                <a:off x="747970" y="2577781"/>
                <a:ext cx="3595376" cy="547113"/>
              </a:xfrm>
              <a:prstGeom prst="roundRect">
                <a:avLst>
                  <a:gd name="adj" fmla="val 8673"/>
                </a:avLst>
              </a:pr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686A78"/>
                  </a:solidFill>
                  <a:effectLst/>
                  <a:uLnTx/>
                  <a:uFillTx/>
                  <a:latin typeface="Verdana"/>
                </a:endParaRPr>
              </a:p>
            </p:txBody>
          </p:sp>
          <p:sp>
            <p:nvSpPr>
              <p:cNvPr id="70" name="Google Shape;1475;p41">
                <a:extLst>
                  <a:ext uri="{FF2B5EF4-FFF2-40B4-BE49-F238E27FC236}">
                    <a16:creationId xmlns:a16="http://schemas.microsoft.com/office/drawing/2014/main" id="{D4805DD9-4D9B-CAE2-7507-A547BD4D9CF8}"/>
                  </a:ext>
                </a:extLst>
              </p:cNvPr>
              <p:cNvSpPr/>
              <p:nvPr/>
            </p:nvSpPr>
            <p:spPr>
              <a:xfrm>
                <a:off x="747958" y="2577779"/>
                <a:ext cx="575100" cy="557400"/>
              </a:xfrm>
              <a:prstGeom prst="roundRect">
                <a:avLst>
                  <a:gd name="adj" fmla="val 6798"/>
                </a:avLst>
              </a:prstGeom>
              <a:solidFill>
                <a:srgbClr val="58B1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686A78"/>
                  </a:solidFill>
                  <a:effectLst/>
                  <a:uLnTx/>
                  <a:uFillTx/>
                  <a:latin typeface="Verdana"/>
                </a:endParaRPr>
              </a:p>
            </p:txBody>
          </p:sp>
          <p:sp>
            <p:nvSpPr>
              <p:cNvPr id="71" name="Google Shape;1476;p41">
                <a:extLst>
                  <a:ext uri="{FF2B5EF4-FFF2-40B4-BE49-F238E27FC236}">
                    <a16:creationId xmlns:a16="http://schemas.microsoft.com/office/drawing/2014/main" id="{EF89A774-ADAF-6BE4-12B2-1FC92634AF72}"/>
                  </a:ext>
                </a:extLst>
              </p:cNvPr>
              <p:cNvSpPr txBox="1"/>
              <p:nvPr/>
            </p:nvSpPr>
            <p:spPr>
              <a:xfrm>
                <a:off x="4548020" y="2671633"/>
                <a:ext cx="3674857" cy="384792"/>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900" kern="0">
                    <a:solidFill>
                      <a:srgbClr val="686A78"/>
                    </a:solidFill>
                    <a:latin typeface="Verdana"/>
                    <a:ea typeface="Fira Sans"/>
                    <a:cs typeface="Fira Sans"/>
                    <a:sym typeface="Fira Sans"/>
                  </a:rPr>
                  <a:t>Modèle</a:t>
                </a:r>
                <a:r>
                  <a:rPr kumimoji="0" lang="fr-FR" sz="900" b="0" i="0" u="none" strike="noStrike" kern="0" cap="none" spc="0" normalizeH="0" baseline="0" noProof="0">
                    <a:ln>
                      <a:noFill/>
                    </a:ln>
                    <a:solidFill>
                      <a:srgbClr val="686A78"/>
                    </a:solidFill>
                    <a:effectLst/>
                    <a:uLnTx/>
                    <a:uFillTx/>
                    <a:latin typeface="Verdana"/>
                    <a:ea typeface="Fira Sans"/>
                    <a:cs typeface="Fira Sans"/>
                    <a:sym typeface="Fira Sans"/>
                  </a:rPr>
                  <a:t> statistique additif de décomposition</a:t>
                </a:r>
              </a:p>
            </p:txBody>
          </p:sp>
          <p:sp>
            <p:nvSpPr>
              <p:cNvPr id="73" name="Google Shape;1479;p41">
                <a:extLst>
                  <a:ext uri="{FF2B5EF4-FFF2-40B4-BE49-F238E27FC236}">
                    <a16:creationId xmlns:a16="http://schemas.microsoft.com/office/drawing/2014/main" id="{3BF19830-F9C3-7D8D-E98F-06EA417B6547}"/>
                  </a:ext>
                </a:extLst>
              </p:cNvPr>
              <p:cNvSpPr/>
              <p:nvPr/>
            </p:nvSpPr>
            <p:spPr>
              <a:xfrm rot="2700000">
                <a:off x="4144365" y="2675914"/>
                <a:ext cx="372989" cy="324633"/>
              </a:xfrm>
              <a:prstGeom prst="roundRect">
                <a:avLst>
                  <a:gd name="adj" fmla="val 6798"/>
                </a:avLst>
              </a:pr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686A78"/>
                  </a:solidFill>
                  <a:effectLst/>
                  <a:uLnTx/>
                  <a:uFillTx/>
                  <a:latin typeface="Verdana"/>
                </a:endParaRPr>
              </a:p>
            </p:txBody>
          </p:sp>
          <p:sp>
            <p:nvSpPr>
              <p:cNvPr id="74" name="Google Shape;1478;p41">
                <a:extLst>
                  <a:ext uri="{FF2B5EF4-FFF2-40B4-BE49-F238E27FC236}">
                    <a16:creationId xmlns:a16="http://schemas.microsoft.com/office/drawing/2014/main" id="{90A01CBA-A122-22AD-4824-07C69B774FEE}"/>
                  </a:ext>
                </a:extLst>
              </p:cNvPr>
              <p:cNvSpPr/>
              <p:nvPr/>
            </p:nvSpPr>
            <p:spPr>
              <a:xfrm rot="2584223">
                <a:off x="1136398" y="2659571"/>
                <a:ext cx="336585" cy="412562"/>
              </a:xfrm>
              <a:prstGeom prst="roundRect">
                <a:avLst>
                  <a:gd name="adj" fmla="val 6798"/>
                </a:avLst>
              </a:prstGeom>
              <a:solidFill>
                <a:srgbClr val="58B1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686A78"/>
                  </a:solidFill>
                  <a:effectLst/>
                  <a:uLnTx/>
                  <a:uFillTx/>
                  <a:latin typeface="Verdana"/>
                </a:endParaRPr>
              </a:p>
            </p:txBody>
          </p:sp>
          <p:sp>
            <p:nvSpPr>
              <p:cNvPr id="76" name="Google Shape;1477;p41">
                <a:extLst>
                  <a:ext uri="{FF2B5EF4-FFF2-40B4-BE49-F238E27FC236}">
                    <a16:creationId xmlns:a16="http://schemas.microsoft.com/office/drawing/2014/main" id="{C466CD67-BD5C-7452-F319-AE595B62FBDD}"/>
                  </a:ext>
                </a:extLst>
              </p:cNvPr>
              <p:cNvSpPr txBox="1"/>
              <p:nvPr/>
            </p:nvSpPr>
            <p:spPr>
              <a:xfrm>
                <a:off x="1454309" y="2664867"/>
                <a:ext cx="2997255" cy="43690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a:ln>
                      <a:noFill/>
                    </a:ln>
                    <a:solidFill>
                      <a:srgbClr val="4D4D4D">
                        <a:lumMod val="50000"/>
                      </a:srgbClr>
                    </a:solidFill>
                    <a:effectLst/>
                    <a:uLnTx/>
                    <a:uFillTx/>
                    <a:latin typeface="Verdana"/>
                    <a:ea typeface="Fira Sans"/>
                    <a:cs typeface="Fira Sans"/>
                    <a:sym typeface="Fira Sans"/>
                  </a:rPr>
                  <a:t>Identification saisonnalité et tendance</a:t>
                </a:r>
              </a:p>
            </p:txBody>
          </p:sp>
        </p:grpSp>
        <p:pic>
          <p:nvPicPr>
            <p:cNvPr id="9" name="Image 38">
              <a:extLst>
                <a:ext uri="{FF2B5EF4-FFF2-40B4-BE49-F238E27FC236}">
                  <a16:creationId xmlns:a16="http://schemas.microsoft.com/office/drawing/2014/main" id="{0A1EC67D-8F63-6375-018C-7AA79E522E5F}"/>
                </a:ext>
              </a:extLst>
            </p:cNvPr>
            <p:cNvPicPr>
              <a:picLocks noChangeAspect="1"/>
            </p:cNvPicPr>
            <p:nvPr/>
          </p:nvPicPr>
          <p:blipFill rotWithShape="1">
            <a:blip r:embed="rId3"/>
            <a:srcRect t="27497" b="27458"/>
            <a:stretch/>
          </p:blipFill>
          <p:spPr>
            <a:xfrm>
              <a:off x="4590566" y="2849103"/>
              <a:ext cx="3836361" cy="1248427"/>
            </a:xfrm>
            <a:prstGeom prst="rect">
              <a:avLst/>
            </a:prstGeom>
          </p:spPr>
        </p:pic>
        <p:sp>
          <p:nvSpPr>
            <p:cNvPr id="10" name="Google Shape;1397;p39">
              <a:extLst>
                <a:ext uri="{FF2B5EF4-FFF2-40B4-BE49-F238E27FC236}">
                  <a16:creationId xmlns:a16="http://schemas.microsoft.com/office/drawing/2014/main" id="{81B9801F-8776-DF5E-D7DE-64CB065CC2F3}"/>
                </a:ext>
              </a:extLst>
            </p:cNvPr>
            <p:cNvSpPr/>
            <p:nvPr/>
          </p:nvSpPr>
          <p:spPr>
            <a:xfrm>
              <a:off x="4752849" y="1948705"/>
              <a:ext cx="317090" cy="288738"/>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ysClr val="window" lastClr="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686A78"/>
                </a:solidFill>
                <a:effectLst/>
                <a:uLnTx/>
                <a:uFillTx/>
                <a:latin typeface="Verdana"/>
              </a:endParaRPr>
            </a:p>
          </p:txBody>
        </p:sp>
        <p:grpSp>
          <p:nvGrpSpPr>
            <p:cNvPr id="11" name="Google Shape;1471;p41">
              <a:extLst>
                <a:ext uri="{FF2B5EF4-FFF2-40B4-BE49-F238E27FC236}">
                  <a16:creationId xmlns:a16="http://schemas.microsoft.com/office/drawing/2014/main" id="{BC06A7A2-0C8E-B3D8-A492-A322E0120657}"/>
                </a:ext>
              </a:extLst>
            </p:cNvPr>
            <p:cNvGrpSpPr/>
            <p:nvPr/>
          </p:nvGrpSpPr>
          <p:grpSpPr>
            <a:xfrm>
              <a:off x="4615087" y="4832605"/>
              <a:ext cx="6584662" cy="494057"/>
              <a:chOff x="747958" y="2577779"/>
              <a:chExt cx="7569133" cy="557400"/>
            </a:xfrm>
          </p:grpSpPr>
          <p:sp>
            <p:nvSpPr>
              <p:cNvPr id="59" name="Google Shape;1472;p41">
                <a:extLst>
                  <a:ext uri="{FF2B5EF4-FFF2-40B4-BE49-F238E27FC236}">
                    <a16:creationId xmlns:a16="http://schemas.microsoft.com/office/drawing/2014/main" id="{2CBCACD3-218C-46B3-6A2C-004B418EC39A}"/>
                  </a:ext>
                </a:extLst>
              </p:cNvPr>
              <p:cNvSpPr/>
              <p:nvPr/>
            </p:nvSpPr>
            <p:spPr>
              <a:xfrm rot="2700000">
                <a:off x="7938668" y="2666870"/>
                <a:ext cx="383743" cy="373102"/>
              </a:xfrm>
              <a:prstGeom prst="roundRect">
                <a:avLst>
                  <a:gd name="adj" fmla="val 6798"/>
                </a:avLst>
              </a:prstGeom>
              <a:solidFill>
                <a:schemeClr val="bg1">
                  <a:lumMod val="8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4D4D4D">
                      <a:lumMod val="50000"/>
                    </a:srgbClr>
                  </a:solidFill>
                  <a:effectLst/>
                  <a:uLnTx/>
                  <a:uFillTx/>
                  <a:latin typeface="Verdana"/>
                </a:endParaRPr>
              </a:p>
            </p:txBody>
          </p:sp>
          <p:sp>
            <p:nvSpPr>
              <p:cNvPr id="60" name="Google Shape;1473;p41">
                <a:extLst>
                  <a:ext uri="{FF2B5EF4-FFF2-40B4-BE49-F238E27FC236}">
                    <a16:creationId xmlns:a16="http://schemas.microsoft.com/office/drawing/2014/main" id="{C5DC52EB-E3D5-86AA-42F1-9B8B6AA2BE8B}"/>
                  </a:ext>
                </a:extLst>
              </p:cNvPr>
              <p:cNvSpPr/>
              <p:nvPr/>
            </p:nvSpPr>
            <p:spPr>
              <a:xfrm>
                <a:off x="3347296" y="2577779"/>
                <a:ext cx="4806664" cy="557288"/>
              </a:xfrm>
              <a:custGeom>
                <a:avLst/>
                <a:gdLst/>
                <a:ahLst/>
                <a:cxnLst/>
                <a:rect l="l" t="t" r="r" b="b"/>
                <a:pathLst>
                  <a:path w="112279" h="11733" extrusionOk="0">
                    <a:moveTo>
                      <a:pt x="1347" y="1"/>
                    </a:moveTo>
                    <a:cubicBezTo>
                      <a:pt x="594" y="1"/>
                      <a:pt x="1" y="617"/>
                      <a:pt x="1" y="1347"/>
                    </a:cubicBezTo>
                    <a:lnTo>
                      <a:pt x="1" y="10386"/>
                    </a:lnTo>
                    <a:cubicBezTo>
                      <a:pt x="1" y="11139"/>
                      <a:pt x="594" y="11733"/>
                      <a:pt x="1347" y="11733"/>
                    </a:cubicBezTo>
                    <a:lnTo>
                      <a:pt x="110932" y="11733"/>
                    </a:lnTo>
                    <a:cubicBezTo>
                      <a:pt x="111685" y="11733"/>
                      <a:pt x="112278" y="11139"/>
                      <a:pt x="112278" y="10386"/>
                    </a:cubicBezTo>
                    <a:lnTo>
                      <a:pt x="112278" y="1347"/>
                    </a:lnTo>
                    <a:cubicBezTo>
                      <a:pt x="112278" y="617"/>
                      <a:pt x="111685" y="1"/>
                      <a:pt x="110932"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4D4D4D">
                      <a:lumMod val="50000"/>
                    </a:srgbClr>
                  </a:solidFill>
                  <a:effectLst/>
                  <a:uLnTx/>
                  <a:uFillTx/>
                  <a:latin typeface="Verdana"/>
                </a:endParaRPr>
              </a:p>
            </p:txBody>
          </p:sp>
          <p:sp>
            <p:nvSpPr>
              <p:cNvPr id="61" name="Google Shape;1474;p41">
                <a:extLst>
                  <a:ext uri="{FF2B5EF4-FFF2-40B4-BE49-F238E27FC236}">
                    <a16:creationId xmlns:a16="http://schemas.microsoft.com/office/drawing/2014/main" id="{E25EBA9A-3054-E589-CF92-F0161182D780}"/>
                  </a:ext>
                </a:extLst>
              </p:cNvPr>
              <p:cNvSpPr/>
              <p:nvPr/>
            </p:nvSpPr>
            <p:spPr>
              <a:xfrm>
                <a:off x="747971" y="2577779"/>
                <a:ext cx="2696100" cy="557400"/>
              </a:xfrm>
              <a:prstGeom prst="roundRect">
                <a:avLst>
                  <a:gd name="adj" fmla="val 8673"/>
                </a:avLst>
              </a:prstGeom>
              <a:solidFill>
                <a:srgbClr val="A5A5A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4D4D4D">
                      <a:lumMod val="50000"/>
                    </a:srgbClr>
                  </a:solidFill>
                  <a:effectLst/>
                  <a:uLnTx/>
                  <a:uFillTx/>
                  <a:latin typeface="Verdana"/>
                </a:endParaRPr>
              </a:p>
            </p:txBody>
          </p:sp>
          <p:sp>
            <p:nvSpPr>
              <p:cNvPr id="62" name="Google Shape;1475;p41">
                <a:extLst>
                  <a:ext uri="{FF2B5EF4-FFF2-40B4-BE49-F238E27FC236}">
                    <a16:creationId xmlns:a16="http://schemas.microsoft.com/office/drawing/2014/main" id="{F525D93A-9396-9F0C-3F67-5532D47F04BA}"/>
                  </a:ext>
                </a:extLst>
              </p:cNvPr>
              <p:cNvSpPr/>
              <p:nvPr/>
            </p:nvSpPr>
            <p:spPr>
              <a:xfrm>
                <a:off x="747958" y="2577779"/>
                <a:ext cx="575100" cy="557400"/>
              </a:xfrm>
              <a:prstGeom prst="roundRect">
                <a:avLst>
                  <a:gd name="adj" fmla="val 6798"/>
                </a:avLst>
              </a:prstGeom>
              <a:solidFill>
                <a:srgbClr val="007C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4D4D4D">
                      <a:lumMod val="50000"/>
                    </a:srgbClr>
                  </a:solidFill>
                  <a:effectLst/>
                  <a:uLnTx/>
                  <a:uFillTx/>
                  <a:latin typeface="Verdana"/>
                </a:endParaRPr>
              </a:p>
            </p:txBody>
          </p:sp>
          <p:sp>
            <p:nvSpPr>
              <p:cNvPr id="63" name="Google Shape;1476;p41">
                <a:extLst>
                  <a:ext uri="{FF2B5EF4-FFF2-40B4-BE49-F238E27FC236}">
                    <a16:creationId xmlns:a16="http://schemas.microsoft.com/office/drawing/2014/main" id="{179DB685-AAD0-7553-85F2-7509DA2EC5A3}"/>
                  </a:ext>
                </a:extLst>
              </p:cNvPr>
              <p:cNvSpPr txBox="1"/>
              <p:nvPr/>
            </p:nvSpPr>
            <p:spPr>
              <a:xfrm>
                <a:off x="3681516" y="2628079"/>
                <a:ext cx="4425600" cy="4479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a:ln>
                      <a:noFill/>
                    </a:ln>
                    <a:solidFill>
                      <a:srgbClr val="4D4D4D">
                        <a:lumMod val="50000"/>
                      </a:srgbClr>
                    </a:solidFill>
                    <a:effectLst/>
                    <a:uLnTx/>
                    <a:uFillTx/>
                    <a:latin typeface="Verdana"/>
                    <a:ea typeface="Fira Sans"/>
                    <a:cs typeface="Fira Sans"/>
                    <a:sym typeface="Fira Sans"/>
                  </a:rPr>
                  <a:t>Conception du modèle et prédiction</a:t>
                </a:r>
              </a:p>
            </p:txBody>
          </p:sp>
          <p:sp>
            <p:nvSpPr>
              <p:cNvPr id="64" name="Google Shape;1479;p41">
                <a:extLst>
                  <a:ext uri="{FF2B5EF4-FFF2-40B4-BE49-F238E27FC236}">
                    <a16:creationId xmlns:a16="http://schemas.microsoft.com/office/drawing/2014/main" id="{37D96A16-3658-5A11-FD45-CDA1C5B05F27}"/>
                  </a:ext>
                </a:extLst>
              </p:cNvPr>
              <p:cNvSpPr/>
              <p:nvPr/>
            </p:nvSpPr>
            <p:spPr>
              <a:xfrm rot="2700000">
                <a:off x="3224254" y="2667999"/>
                <a:ext cx="397326" cy="359011"/>
              </a:xfrm>
              <a:prstGeom prst="roundRect">
                <a:avLst>
                  <a:gd name="adj" fmla="val 6798"/>
                </a:avLst>
              </a:prstGeom>
              <a:solidFill>
                <a:srgbClr val="A5A5A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4D4D4D">
                      <a:lumMod val="50000"/>
                    </a:srgbClr>
                  </a:solidFill>
                  <a:effectLst/>
                  <a:uLnTx/>
                  <a:uFillTx/>
                  <a:latin typeface="Verdana"/>
                </a:endParaRPr>
              </a:p>
            </p:txBody>
          </p:sp>
          <p:sp>
            <p:nvSpPr>
              <p:cNvPr id="65" name="Google Shape;1478;p41">
                <a:extLst>
                  <a:ext uri="{FF2B5EF4-FFF2-40B4-BE49-F238E27FC236}">
                    <a16:creationId xmlns:a16="http://schemas.microsoft.com/office/drawing/2014/main" id="{EF9D20C5-ECD1-A36F-7DCD-DCCB7C5042B9}"/>
                  </a:ext>
                </a:extLst>
              </p:cNvPr>
              <p:cNvSpPr/>
              <p:nvPr/>
            </p:nvSpPr>
            <p:spPr>
              <a:xfrm rot="2700000">
                <a:off x="1094788" y="2657452"/>
                <a:ext cx="408992" cy="380105"/>
              </a:xfrm>
              <a:prstGeom prst="roundRect">
                <a:avLst>
                  <a:gd name="adj" fmla="val 6798"/>
                </a:avLst>
              </a:prstGeom>
              <a:solidFill>
                <a:srgbClr val="007C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4D4D4D">
                      <a:lumMod val="50000"/>
                    </a:srgbClr>
                  </a:solidFill>
                  <a:effectLst/>
                  <a:uLnTx/>
                  <a:uFillTx/>
                  <a:latin typeface="Verdana"/>
                </a:endParaRPr>
              </a:p>
            </p:txBody>
          </p:sp>
          <p:sp>
            <p:nvSpPr>
              <p:cNvPr id="66" name="Google Shape;1477;p41">
                <a:extLst>
                  <a:ext uri="{FF2B5EF4-FFF2-40B4-BE49-F238E27FC236}">
                    <a16:creationId xmlns:a16="http://schemas.microsoft.com/office/drawing/2014/main" id="{9B323B06-6164-BB6C-7278-2ACB282BAB19}"/>
                  </a:ext>
                </a:extLst>
              </p:cNvPr>
              <p:cNvSpPr txBox="1"/>
              <p:nvPr/>
            </p:nvSpPr>
            <p:spPr>
              <a:xfrm>
                <a:off x="1562528" y="2687167"/>
                <a:ext cx="1947007" cy="336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a:ln>
                      <a:noFill/>
                    </a:ln>
                    <a:solidFill>
                      <a:srgbClr val="4D4D4D">
                        <a:lumMod val="50000"/>
                      </a:srgbClr>
                    </a:solidFill>
                    <a:effectLst/>
                    <a:uLnTx/>
                    <a:uFillTx/>
                    <a:latin typeface="Verdana"/>
                    <a:ea typeface="Fira Sans"/>
                    <a:cs typeface="Fira Sans"/>
                    <a:sym typeface="Fira Sans"/>
                  </a:rPr>
                  <a:t>Prévisions</a:t>
                </a:r>
              </a:p>
            </p:txBody>
          </p:sp>
        </p:grpSp>
        <p:sp>
          <p:nvSpPr>
            <p:cNvPr id="13" name="Google Shape;1460;p41">
              <a:extLst>
                <a:ext uri="{FF2B5EF4-FFF2-40B4-BE49-F238E27FC236}">
                  <a16:creationId xmlns:a16="http://schemas.microsoft.com/office/drawing/2014/main" id="{0254EA19-88CA-0112-8A09-280B473C3C56}"/>
                </a:ext>
              </a:extLst>
            </p:cNvPr>
            <p:cNvSpPr/>
            <p:nvPr/>
          </p:nvSpPr>
          <p:spPr>
            <a:xfrm>
              <a:off x="4709952" y="4900658"/>
              <a:ext cx="355364" cy="326986"/>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ysClr val="window" lastClr="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686A78"/>
                </a:solidFill>
                <a:effectLst/>
                <a:uLnTx/>
                <a:uFillTx/>
                <a:latin typeface="Verdana"/>
              </a:endParaRPr>
            </a:p>
          </p:txBody>
        </p:sp>
        <p:cxnSp>
          <p:nvCxnSpPr>
            <p:cNvPr id="15" name="Connecteur droit 88">
              <a:extLst>
                <a:ext uri="{FF2B5EF4-FFF2-40B4-BE49-F238E27FC236}">
                  <a16:creationId xmlns:a16="http://schemas.microsoft.com/office/drawing/2014/main" id="{0A4BE59F-DBE5-CCBD-7896-6E5FB2940024}"/>
                </a:ext>
              </a:extLst>
            </p:cNvPr>
            <p:cNvCxnSpPr>
              <a:cxnSpLocks/>
              <a:endCxn id="17" idx="0"/>
            </p:cNvCxnSpPr>
            <p:nvPr/>
          </p:nvCxnSpPr>
          <p:spPr>
            <a:xfrm>
              <a:off x="4286974" y="2266652"/>
              <a:ext cx="11731" cy="2576168"/>
            </a:xfrm>
            <a:prstGeom prst="line">
              <a:avLst/>
            </a:prstGeom>
            <a:noFill/>
            <a:ln w="28575" cap="flat" cmpd="sng" algn="ctr">
              <a:solidFill>
                <a:srgbClr val="518919">
                  <a:lumMod val="75000"/>
                </a:srgbClr>
              </a:solidFill>
              <a:prstDash val="solid"/>
            </a:ln>
            <a:effectLst/>
          </p:spPr>
        </p:cxnSp>
        <p:sp>
          <p:nvSpPr>
            <p:cNvPr id="16" name="Organigramme : Connecteur 89">
              <a:extLst>
                <a:ext uri="{FF2B5EF4-FFF2-40B4-BE49-F238E27FC236}">
                  <a16:creationId xmlns:a16="http://schemas.microsoft.com/office/drawing/2014/main" id="{EE81EDAC-1115-A744-CE28-7F9B55627AA3}"/>
                </a:ext>
              </a:extLst>
            </p:cNvPr>
            <p:cNvSpPr/>
            <p:nvPr/>
          </p:nvSpPr>
          <p:spPr>
            <a:xfrm>
              <a:off x="4185330" y="2058223"/>
              <a:ext cx="216694" cy="212881"/>
            </a:xfrm>
            <a:prstGeom prst="flowChartConnector">
              <a:avLst/>
            </a:prstGeom>
            <a:solidFill>
              <a:srgbClr val="E2E2E2"/>
            </a:soli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white"/>
                </a:solidFill>
                <a:effectLst/>
                <a:uLnTx/>
                <a:uFillTx/>
                <a:latin typeface="Verdana"/>
                <a:ea typeface="+mn-ea"/>
                <a:cs typeface="+mn-cs"/>
              </a:endParaRPr>
            </a:p>
          </p:txBody>
        </p:sp>
        <p:sp>
          <p:nvSpPr>
            <p:cNvPr id="17" name="Organigramme : Connecteur 90">
              <a:extLst>
                <a:ext uri="{FF2B5EF4-FFF2-40B4-BE49-F238E27FC236}">
                  <a16:creationId xmlns:a16="http://schemas.microsoft.com/office/drawing/2014/main" id="{0461EEF6-8EC2-0B7F-0617-747A9A426776}"/>
                </a:ext>
              </a:extLst>
            </p:cNvPr>
            <p:cNvSpPr/>
            <p:nvPr/>
          </p:nvSpPr>
          <p:spPr>
            <a:xfrm>
              <a:off x="4190357" y="4842820"/>
              <a:ext cx="216694" cy="212881"/>
            </a:xfrm>
            <a:prstGeom prst="flowChartConnector">
              <a:avLst/>
            </a:prstGeom>
            <a:solidFill>
              <a:srgbClr val="E2E2E2"/>
            </a:soli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white"/>
                </a:solidFill>
                <a:effectLst/>
                <a:uLnTx/>
                <a:uFillTx/>
                <a:latin typeface="Verdana"/>
                <a:ea typeface="+mn-ea"/>
                <a:cs typeface="+mn-cs"/>
              </a:endParaRPr>
            </a:p>
          </p:txBody>
        </p:sp>
        <p:grpSp>
          <p:nvGrpSpPr>
            <p:cNvPr id="18" name="Groupe 29">
              <a:extLst>
                <a:ext uri="{FF2B5EF4-FFF2-40B4-BE49-F238E27FC236}">
                  <a16:creationId xmlns:a16="http://schemas.microsoft.com/office/drawing/2014/main" id="{C659A4F1-5767-70C3-8C37-2D6EF2188994}"/>
                </a:ext>
              </a:extLst>
            </p:cNvPr>
            <p:cNvGrpSpPr/>
            <p:nvPr/>
          </p:nvGrpSpPr>
          <p:grpSpPr>
            <a:xfrm>
              <a:off x="5036322" y="5432037"/>
              <a:ext cx="5278359" cy="272441"/>
              <a:chOff x="1189711" y="3554555"/>
              <a:chExt cx="6211634" cy="381656"/>
            </a:xfrm>
          </p:grpSpPr>
          <p:sp>
            <p:nvSpPr>
              <p:cNvPr id="46" name="Google Shape;974;p41">
                <a:extLst>
                  <a:ext uri="{FF2B5EF4-FFF2-40B4-BE49-F238E27FC236}">
                    <a16:creationId xmlns:a16="http://schemas.microsoft.com/office/drawing/2014/main" id="{611B3393-3236-E252-5F90-E4EB54A3876C}"/>
                  </a:ext>
                </a:extLst>
              </p:cNvPr>
              <p:cNvSpPr/>
              <p:nvPr/>
            </p:nvSpPr>
            <p:spPr>
              <a:xfrm>
                <a:off x="1189711" y="3560434"/>
                <a:ext cx="1552200" cy="358380"/>
              </a:xfrm>
              <a:prstGeom prst="round2DiagRect">
                <a:avLst>
                  <a:gd name="adj1" fmla="val 50000"/>
                  <a:gd name="adj2" fmla="val 0"/>
                </a:avLst>
              </a:prstGeom>
              <a:solidFill>
                <a:srgbClr val="E2E2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686A78"/>
                  </a:solidFill>
                  <a:effectLst/>
                  <a:uLnTx/>
                  <a:uFillTx/>
                  <a:latin typeface="Verdana"/>
                </a:endParaRPr>
              </a:p>
            </p:txBody>
          </p:sp>
          <p:sp>
            <p:nvSpPr>
              <p:cNvPr id="48" name="Google Shape;978;p41">
                <a:extLst>
                  <a:ext uri="{FF2B5EF4-FFF2-40B4-BE49-F238E27FC236}">
                    <a16:creationId xmlns:a16="http://schemas.microsoft.com/office/drawing/2014/main" id="{06608389-8EDD-6B6F-7B14-A8850935EFB3}"/>
                  </a:ext>
                </a:extLst>
              </p:cNvPr>
              <p:cNvSpPr txBox="1"/>
              <p:nvPr/>
            </p:nvSpPr>
            <p:spPr>
              <a:xfrm>
                <a:off x="1282756" y="3559994"/>
                <a:ext cx="1438325" cy="329701"/>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800" b="1" i="0" u="none" strike="noStrike" kern="0" cap="none" spc="0" normalizeH="0" baseline="0" noProof="0">
                    <a:ln>
                      <a:noFill/>
                    </a:ln>
                    <a:solidFill>
                      <a:srgbClr val="4D4D4D">
                        <a:lumMod val="50000"/>
                      </a:srgbClr>
                    </a:solidFill>
                    <a:effectLst/>
                    <a:uLnTx/>
                    <a:uFillTx/>
                    <a:latin typeface="Verdana"/>
                    <a:ea typeface="Fira Sans Extra Condensed Medium"/>
                    <a:cs typeface="Fira Sans Extra Condensed Medium"/>
                    <a:sym typeface="Fira Sans Extra Condensed Medium"/>
                  </a:rPr>
                  <a:t>Demande (V)</a:t>
                </a:r>
                <a:endParaRPr kumimoji="0" sz="900" b="1" i="0" u="none" strike="noStrike" kern="0" cap="none" spc="0" normalizeH="0" baseline="0" noProof="0">
                  <a:ln>
                    <a:noFill/>
                  </a:ln>
                  <a:solidFill>
                    <a:srgbClr val="4D4D4D">
                      <a:lumMod val="50000"/>
                    </a:srgbClr>
                  </a:solidFill>
                  <a:effectLst/>
                  <a:uLnTx/>
                  <a:uFillTx/>
                  <a:latin typeface="Verdana"/>
                  <a:ea typeface="Fira Sans Extra Condensed Medium"/>
                  <a:cs typeface="Fira Sans Extra Condensed Medium"/>
                  <a:sym typeface="Fira Sans Extra Condensed Medium"/>
                </a:endParaRPr>
              </a:p>
            </p:txBody>
          </p:sp>
          <p:sp>
            <p:nvSpPr>
              <p:cNvPr id="51" name="Google Shape;974;p41">
                <a:extLst>
                  <a:ext uri="{FF2B5EF4-FFF2-40B4-BE49-F238E27FC236}">
                    <a16:creationId xmlns:a16="http://schemas.microsoft.com/office/drawing/2014/main" id="{D0632708-1210-FA34-D10E-456C132C35C9}"/>
                  </a:ext>
                </a:extLst>
              </p:cNvPr>
              <p:cNvSpPr/>
              <p:nvPr/>
            </p:nvSpPr>
            <p:spPr>
              <a:xfrm>
                <a:off x="3213949" y="3564267"/>
                <a:ext cx="1552200" cy="358380"/>
              </a:xfrm>
              <a:prstGeom prst="round2DiagRect">
                <a:avLst>
                  <a:gd name="adj1" fmla="val 50000"/>
                  <a:gd name="adj2" fmla="val 0"/>
                </a:avLst>
              </a:prstGeom>
              <a:solidFill>
                <a:srgbClr val="1F4E7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686A78"/>
                  </a:solidFill>
                  <a:effectLst/>
                  <a:uLnTx/>
                  <a:uFillTx/>
                  <a:latin typeface="Verdana"/>
                </a:endParaRPr>
              </a:p>
            </p:txBody>
          </p:sp>
          <p:sp>
            <p:nvSpPr>
              <p:cNvPr id="52" name="Google Shape;978;p41">
                <a:extLst>
                  <a:ext uri="{FF2B5EF4-FFF2-40B4-BE49-F238E27FC236}">
                    <a16:creationId xmlns:a16="http://schemas.microsoft.com/office/drawing/2014/main" id="{21F027E1-B263-CB18-2154-00CCECA4C3D2}"/>
                  </a:ext>
                </a:extLst>
              </p:cNvPr>
              <p:cNvSpPr txBox="1"/>
              <p:nvPr/>
            </p:nvSpPr>
            <p:spPr>
              <a:xfrm>
                <a:off x="3214232" y="3563359"/>
                <a:ext cx="1656283" cy="329701"/>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a:ln>
                      <a:noFill/>
                    </a:ln>
                    <a:solidFill>
                      <a:srgbClr val="FFFFFF"/>
                    </a:solidFill>
                    <a:effectLst/>
                    <a:uLnTx/>
                    <a:uFillTx/>
                    <a:latin typeface="Verdana"/>
                    <a:ea typeface="Fira Sans Extra Condensed Medium"/>
                    <a:cs typeface="Fira Sans Extra Condensed Medium"/>
                    <a:sym typeface="Fira Sans Extra Condensed Medium"/>
                  </a:rPr>
                  <a:t>Saisonnalité (S)</a:t>
                </a:r>
                <a:endParaRPr kumimoji="0" lang="fr-FR" sz="900" b="1" i="0" u="none" strike="noStrike" kern="0" cap="none" spc="0" normalizeH="0" baseline="0" noProof="0">
                  <a:ln>
                    <a:noFill/>
                  </a:ln>
                  <a:solidFill>
                    <a:srgbClr val="FFFFFF"/>
                  </a:solidFill>
                  <a:effectLst/>
                  <a:uLnTx/>
                  <a:uFillTx/>
                  <a:latin typeface="Verdana"/>
                  <a:ea typeface="Fira Sans Extra Condensed Medium"/>
                  <a:cs typeface="Fira Sans Extra Condensed Medium"/>
                  <a:sym typeface="Fira Sans Extra Condensed Medium"/>
                </a:endParaRPr>
              </a:p>
            </p:txBody>
          </p:sp>
          <p:sp>
            <p:nvSpPr>
              <p:cNvPr id="53" name="Google Shape;974;p41">
                <a:extLst>
                  <a:ext uri="{FF2B5EF4-FFF2-40B4-BE49-F238E27FC236}">
                    <a16:creationId xmlns:a16="http://schemas.microsoft.com/office/drawing/2014/main" id="{675ECFFF-79AD-8999-09BE-36FA4CE81C0A}"/>
                  </a:ext>
                </a:extLst>
              </p:cNvPr>
              <p:cNvSpPr/>
              <p:nvPr/>
            </p:nvSpPr>
            <p:spPr>
              <a:xfrm>
                <a:off x="5061126" y="3554555"/>
                <a:ext cx="2128460" cy="358380"/>
              </a:xfrm>
              <a:prstGeom prst="round2DiagRect">
                <a:avLst>
                  <a:gd name="adj1" fmla="val 50000"/>
                  <a:gd name="adj2" fmla="val 0"/>
                </a:avLst>
              </a:prstGeom>
              <a:solidFill>
                <a:srgbClr val="2E75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686A78"/>
                  </a:solidFill>
                  <a:effectLst/>
                  <a:uLnTx/>
                  <a:uFillTx/>
                  <a:latin typeface="Verdana"/>
                </a:endParaRPr>
              </a:p>
            </p:txBody>
          </p:sp>
          <p:sp>
            <p:nvSpPr>
              <p:cNvPr id="54" name="Google Shape;978;p41">
                <a:extLst>
                  <a:ext uri="{FF2B5EF4-FFF2-40B4-BE49-F238E27FC236}">
                    <a16:creationId xmlns:a16="http://schemas.microsoft.com/office/drawing/2014/main" id="{AEBE2CF2-78B8-CE24-ACD9-695A3E2B6BA2}"/>
                  </a:ext>
                </a:extLst>
              </p:cNvPr>
              <p:cNvSpPr txBox="1"/>
              <p:nvPr/>
            </p:nvSpPr>
            <p:spPr>
              <a:xfrm>
                <a:off x="4922995" y="3554555"/>
                <a:ext cx="2478350" cy="381656"/>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a:ln>
                      <a:noFill/>
                    </a:ln>
                    <a:solidFill>
                      <a:srgbClr val="FFFFFF"/>
                    </a:solidFill>
                    <a:effectLst/>
                    <a:uLnTx/>
                    <a:uFillTx/>
                    <a:latin typeface="Verdana"/>
                    <a:ea typeface="Fira Sans Extra Condensed Medium"/>
                    <a:cs typeface="Fira Sans Extra Condensed Medium"/>
                    <a:sym typeface="Fira Sans Extra Condensed Medium"/>
                  </a:rPr>
                  <a:t>Tendance estimée (T) </a:t>
                </a:r>
                <a:endParaRPr kumimoji="0" sz="900" b="1" i="0" u="none" strike="noStrike" kern="0" cap="none" spc="0" normalizeH="0" baseline="0" noProof="0">
                  <a:ln>
                    <a:noFill/>
                  </a:ln>
                  <a:solidFill>
                    <a:srgbClr val="FFFFFF"/>
                  </a:solidFill>
                  <a:effectLst/>
                  <a:uLnTx/>
                  <a:uFillTx/>
                  <a:latin typeface="Verdana"/>
                  <a:ea typeface="Fira Sans Extra Condensed Medium"/>
                  <a:cs typeface="Fira Sans Extra Condensed Medium"/>
                  <a:sym typeface="Fira Sans Extra Condensed Medium"/>
                </a:endParaRPr>
              </a:p>
            </p:txBody>
          </p:sp>
          <p:sp>
            <p:nvSpPr>
              <p:cNvPr id="57" name="Est égal à 62">
                <a:extLst>
                  <a:ext uri="{FF2B5EF4-FFF2-40B4-BE49-F238E27FC236}">
                    <a16:creationId xmlns:a16="http://schemas.microsoft.com/office/drawing/2014/main" id="{64EE80C0-4985-E5D0-22EA-915F7774A071}"/>
                  </a:ext>
                </a:extLst>
              </p:cNvPr>
              <p:cNvSpPr/>
              <p:nvPr/>
            </p:nvSpPr>
            <p:spPr>
              <a:xfrm>
                <a:off x="2852342" y="3629511"/>
                <a:ext cx="227956" cy="219568"/>
              </a:xfrm>
              <a:prstGeom prst="mathEqual">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noProof="0">
                  <a:ln>
                    <a:noFill/>
                  </a:ln>
                  <a:solidFill>
                    <a:srgbClr val="686A78"/>
                  </a:solidFill>
                  <a:effectLst/>
                  <a:uLnTx/>
                  <a:uFillTx/>
                  <a:latin typeface="Verdana"/>
                  <a:ea typeface="+mn-ea"/>
                  <a:cs typeface="+mn-cs"/>
                </a:endParaRPr>
              </a:p>
            </p:txBody>
          </p:sp>
          <p:sp>
            <p:nvSpPr>
              <p:cNvPr id="58" name="Signe Plus 63">
                <a:extLst>
                  <a:ext uri="{FF2B5EF4-FFF2-40B4-BE49-F238E27FC236}">
                    <a16:creationId xmlns:a16="http://schemas.microsoft.com/office/drawing/2014/main" id="{12822190-EDD3-8105-49F7-65110B2722D3}"/>
                  </a:ext>
                </a:extLst>
              </p:cNvPr>
              <p:cNvSpPr/>
              <p:nvPr/>
            </p:nvSpPr>
            <p:spPr>
              <a:xfrm>
                <a:off x="4798587" y="3623485"/>
                <a:ext cx="230101" cy="225594"/>
              </a:xfrm>
              <a:prstGeom prst="mathPlus">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noProof="0">
                  <a:ln>
                    <a:noFill/>
                  </a:ln>
                  <a:solidFill>
                    <a:srgbClr val="686A78"/>
                  </a:solidFill>
                  <a:effectLst/>
                  <a:uLnTx/>
                  <a:uFillTx/>
                  <a:latin typeface="Verdana"/>
                  <a:ea typeface="+mn-ea"/>
                  <a:cs typeface="+mn-cs"/>
                </a:endParaRPr>
              </a:p>
            </p:txBody>
          </p:sp>
        </p:grpSp>
        <p:grpSp>
          <p:nvGrpSpPr>
            <p:cNvPr id="180" name="Groupe 179">
              <a:extLst>
                <a:ext uri="{FF2B5EF4-FFF2-40B4-BE49-F238E27FC236}">
                  <a16:creationId xmlns:a16="http://schemas.microsoft.com/office/drawing/2014/main" id="{3BE9704E-3B79-D9BE-B0E2-A3AEC1C09BBB}"/>
                </a:ext>
              </a:extLst>
            </p:cNvPr>
            <p:cNvGrpSpPr/>
            <p:nvPr/>
          </p:nvGrpSpPr>
          <p:grpSpPr>
            <a:xfrm>
              <a:off x="8539209" y="2905312"/>
              <a:ext cx="2733263" cy="1248427"/>
              <a:chOff x="8539209" y="2933664"/>
              <a:chExt cx="3015512" cy="1605214"/>
            </a:xfrm>
          </p:grpSpPr>
          <p:sp>
            <p:nvSpPr>
              <p:cNvPr id="19" name="Rectangle 18">
                <a:extLst>
                  <a:ext uri="{FF2B5EF4-FFF2-40B4-BE49-F238E27FC236}">
                    <a16:creationId xmlns:a16="http://schemas.microsoft.com/office/drawing/2014/main" id="{12AD7C31-3FD0-EC0A-2579-FE31EAB2B80F}"/>
                  </a:ext>
                </a:extLst>
              </p:cNvPr>
              <p:cNvSpPr/>
              <p:nvPr/>
            </p:nvSpPr>
            <p:spPr>
              <a:xfrm>
                <a:off x="8539210" y="2933664"/>
                <a:ext cx="3015511" cy="159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pic>
            <p:nvPicPr>
              <p:cNvPr id="20" name="Image 19">
                <a:extLst>
                  <a:ext uri="{FF2B5EF4-FFF2-40B4-BE49-F238E27FC236}">
                    <a16:creationId xmlns:a16="http://schemas.microsoft.com/office/drawing/2014/main" id="{3E781652-6F19-8B4C-7700-BC17EB8F2DE4}"/>
                  </a:ext>
                </a:extLst>
              </p:cNvPr>
              <p:cNvPicPr>
                <a:picLocks noChangeAspect="1"/>
              </p:cNvPicPr>
              <p:nvPr/>
            </p:nvPicPr>
            <p:blipFill rotWithShape="1">
              <a:blip r:embed="rId4"/>
              <a:srcRect r="58145" b="66422"/>
              <a:stretch/>
            </p:blipFill>
            <p:spPr>
              <a:xfrm>
                <a:off x="8539209" y="2933664"/>
                <a:ext cx="2272263" cy="328260"/>
              </a:xfrm>
              <a:prstGeom prst="rect">
                <a:avLst/>
              </a:prstGeom>
            </p:spPr>
          </p:pic>
          <p:pic>
            <p:nvPicPr>
              <p:cNvPr id="21" name="Image 20">
                <a:extLst>
                  <a:ext uri="{FF2B5EF4-FFF2-40B4-BE49-F238E27FC236}">
                    <a16:creationId xmlns:a16="http://schemas.microsoft.com/office/drawing/2014/main" id="{4D5E3EE3-400B-6A6D-A50D-94AF33927F85}"/>
                  </a:ext>
                </a:extLst>
              </p:cNvPr>
              <p:cNvPicPr>
                <a:picLocks noChangeAspect="1"/>
              </p:cNvPicPr>
              <p:nvPr/>
            </p:nvPicPr>
            <p:blipFill rotWithShape="1">
              <a:blip r:embed="rId4"/>
              <a:srcRect t="31396" r="57760" b="36721"/>
              <a:stretch/>
            </p:blipFill>
            <p:spPr>
              <a:xfrm>
                <a:off x="8539209" y="3320913"/>
                <a:ext cx="2250748" cy="328261"/>
              </a:xfrm>
              <a:prstGeom prst="rect">
                <a:avLst/>
              </a:prstGeom>
            </p:spPr>
          </p:pic>
          <p:pic>
            <p:nvPicPr>
              <p:cNvPr id="22" name="Image 21">
                <a:extLst>
                  <a:ext uri="{FF2B5EF4-FFF2-40B4-BE49-F238E27FC236}">
                    <a16:creationId xmlns:a16="http://schemas.microsoft.com/office/drawing/2014/main" id="{8EE800DD-D9A6-502D-EF60-712250EE72EB}"/>
                  </a:ext>
                </a:extLst>
              </p:cNvPr>
              <p:cNvPicPr>
                <a:picLocks noChangeAspect="1"/>
              </p:cNvPicPr>
              <p:nvPr/>
            </p:nvPicPr>
            <p:blipFill rotWithShape="1">
              <a:blip r:embed="rId4"/>
              <a:srcRect l="42241" t="32043" b="32457"/>
              <a:stretch/>
            </p:blipFill>
            <p:spPr>
              <a:xfrm>
                <a:off x="8822793" y="3710650"/>
                <a:ext cx="2731928" cy="368054"/>
              </a:xfrm>
              <a:prstGeom prst="rect">
                <a:avLst/>
              </a:prstGeom>
            </p:spPr>
          </p:pic>
          <p:pic>
            <p:nvPicPr>
              <p:cNvPr id="23" name="Image 22">
                <a:extLst>
                  <a:ext uri="{FF2B5EF4-FFF2-40B4-BE49-F238E27FC236}">
                    <a16:creationId xmlns:a16="http://schemas.microsoft.com/office/drawing/2014/main" id="{2F9E5F12-4B43-0E7B-6676-E95BEC8B5C92}"/>
                  </a:ext>
                </a:extLst>
              </p:cNvPr>
              <p:cNvPicPr>
                <a:picLocks noChangeAspect="1"/>
              </p:cNvPicPr>
              <p:nvPr/>
            </p:nvPicPr>
            <p:blipFill rotWithShape="1">
              <a:blip r:embed="rId4"/>
              <a:srcRect t="63045" r="65371"/>
              <a:stretch/>
            </p:blipFill>
            <p:spPr>
              <a:xfrm>
                <a:off x="8539210" y="4131352"/>
                <a:ext cx="2120625" cy="407526"/>
              </a:xfrm>
              <a:prstGeom prst="rect">
                <a:avLst/>
              </a:prstGeom>
            </p:spPr>
          </p:pic>
        </p:grpSp>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D74DE8E1-E1BE-E2B6-309A-6F4072F496DC}"/>
                    </a:ext>
                  </a:extLst>
                </p:cNvPr>
                <p:cNvSpPr txBox="1"/>
                <p:nvPr/>
              </p:nvSpPr>
              <p:spPr>
                <a:xfrm>
                  <a:off x="10106227" y="5329052"/>
                  <a:ext cx="1599548" cy="307777"/>
                </a:xfrm>
                <a:prstGeom prst="rect">
                  <a:avLst/>
                </a:prstGeom>
                <a:noFill/>
              </p:spPr>
              <p:txBody>
                <a:bodyPr wrap="square" rtlCol="0">
                  <a:spAutoFit/>
                </a:bodyPr>
                <a:lstStyle/>
                <a:p>
                  <a:r>
                    <a:rPr lang="fr-FR" sz="1400"/>
                    <a:t>+ [</a:t>
                  </a:r>
                  <a14:m>
                    <m:oMath xmlns:m="http://schemas.openxmlformats.org/officeDocument/2006/math">
                      <m:sSub>
                        <m:sSubPr>
                          <m:ctrlPr>
                            <a:rPr lang="fr-FR" sz="1400" i="1" smtClean="0">
                              <a:solidFill>
                                <a:srgbClr val="836967"/>
                              </a:solidFill>
                              <a:latin typeface="Cambria Math" panose="02040503050406030204" pitchFamily="18" charset="0"/>
                            </a:rPr>
                          </m:ctrlPr>
                        </m:sSubPr>
                        <m:e>
                          <m:r>
                            <a:rPr lang="fr-FR" sz="1400" i="1" smtClean="0">
                              <a:latin typeface="Cambria Math" panose="02040503050406030204" pitchFamily="18" charset="0"/>
                            </a:rPr>
                            <m:t>𝑄</m:t>
                          </m:r>
                        </m:e>
                        <m:sub>
                          <m:r>
                            <a:rPr lang="fr-FR" sz="1400" i="1" smtClean="0">
                              <a:latin typeface="Cambria Math" panose="02040503050406030204" pitchFamily="18" charset="0"/>
                            </a:rPr>
                            <m:t>1</m:t>
                          </m:r>
                        </m:sub>
                      </m:sSub>
                      <m:r>
                        <a:rPr lang="fr-FR" sz="1400" i="1" smtClean="0">
                          <a:latin typeface="Cambria Math" panose="02040503050406030204" pitchFamily="18" charset="0"/>
                        </a:rPr>
                        <m:t>,</m:t>
                      </m:r>
                      <m:sSub>
                        <m:sSubPr>
                          <m:ctrlPr>
                            <a:rPr lang="fr-FR" sz="1400" i="1" smtClean="0">
                              <a:solidFill>
                                <a:srgbClr val="836967"/>
                              </a:solidFill>
                              <a:latin typeface="Cambria Math" panose="02040503050406030204" pitchFamily="18" charset="0"/>
                            </a:rPr>
                          </m:ctrlPr>
                        </m:sSubPr>
                        <m:e>
                          <m:r>
                            <a:rPr lang="fr-FR" sz="1400" i="1" smtClean="0">
                              <a:latin typeface="Cambria Math" panose="02040503050406030204" pitchFamily="18" charset="0"/>
                            </a:rPr>
                            <m:t>𝑄</m:t>
                          </m:r>
                        </m:e>
                        <m:sub>
                          <m:r>
                            <a:rPr lang="fr-FR" sz="1400" i="1" smtClean="0">
                              <a:latin typeface="Cambria Math" panose="02040503050406030204" pitchFamily="18" charset="0"/>
                            </a:rPr>
                            <m:t>3</m:t>
                          </m:r>
                        </m:sub>
                      </m:sSub>
                    </m:oMath>
                  </a14:m>
                  <a:r>
                    <a:rPr lang="fr-FR" sz="1400"/>
                    <a:t>]</a:t>
                  </a:r>
                </a:p>
              </p:txBody>
            </p:sp>
          </mc:Choice>
          <mc:Fallback xmlns="">
            <p:sp>
              <p:nvSpPr>
                <p:cNvPr id="24" name="ZoneTexte 23">
                  <a:extLst>
                    <a:ext uri="{FF2B5EF4-FFF2-40B4-BE49-F238E27FC236}">
                      <a16:creationId xmlns:a16="http://schemas.microsoft.com/office/drawing/2014/main" id="{D74DE8E1-E1BE-E2B6-309A-6F4072F496DC}"/>
                    </a:ext>
                  </a:extLst>
                </p:cNvPr>
                <p:cNvSpPr txBox="1">
                  <a:spLocks noRot="1" noChangeAspect="1" noMove="1" noResize="1" noEditPoints="1" noAdjustHandles="1" noChangeArrowheads="1" noChangeShapeType="1" noTextEdit="1"/>
                </p:cNvSpPr>
                <p:nvPr/>
              </p:nvSpPr>
              <p:spPr>
                <a:xfrm>
                  <a:off x="10106227" y="5329052"/>
                  <a:ext cx="1599548" cy="307777"/>
                </a:xfrm>
                <a:prstGeom prst="rect">
                  <a:avLst/>
                </a:prstGeom>
                <a:blipFill>
                  <a:blip r:embed="rId5"/>
                  <a:stretch>
                    <a:fillRect l="-1145" t="-3922" b="-19608"/>
                  </a:stretch>
                </a:blipFill>
              </p:spPr>
              <p:txBody>
                <a:bodyPr/>
                <a:lstStyle/>
                <a:p>
                  <a:r>
                    <a:rPr lang="en-US">
                      <a:noFill/>
                    </a:rPr>
                    <a:t> </a:t>
                  </a:r>
                </a:p>
              </p:txBody>
            </p:sp>
          </mc:Fallback>
        </mc:AlternateContent>
        <p:grpSp>
          <p:nvGrpSpPr>
            <p:cNvPr id="25" name="Groupe 29">
              <a:extLst>
                <a:ext uri="{FF2B5EF4-FFF2-40B4-BE49-F238E27FC236}">
                  <a16:creationId xmlns:a16="http://schemas.microsoft.com/office/drawing/2014/main" id="{DC214EF8-DF74-0244-3EFD-F55552D2B8A2}"/>
                </a:ext>
              </a:extLst>
            </p:cNvPr>
            <p:cNvGrpSpPr/>
            <p:nvPr/>
          </p:nvGrpSpPr>
          <p:grpSpPr>
            <a:xfrm>
              <a:off x="5031639" y="2435723"/>
              <a:ext cx="5209745" cy="287485"/>
              <a:chOff x="1189711" y="3519918"/>
              <a:chExt cx="6130889" cy="402729"/>
            </a:xfrm>
          </p:grpSpPr>
          <p:sp>
            <p:nvSpPr>
              <p:cNvPr id="26" name="Google Shape;974;p41">
                <a:extLst>
                  <a:ext uri="{FF2B5EF4-FFF2-40B4-BE49-F238E27FC236}">
                    <a16:creationId xmlns:a16="http://schemas.microsoft.com/office/drawing/2014/main" id="{F3C5A612-39E1-2F48-BD6A-65C98C306DDC}"/>
                  </a:ext>
                </a:extLst>
              </p:cNvPr>
              <p:cNvSpPr/>
              <p:nvPr/>
            </p:nvSpPr>
            <p:spPr>
              <a:xfrm>
                <a:off x="1189711" y="3560434"/>
                <a:ext cx="1552200" cy="358380"/>
              </a:xfrm>
              <a:prstGeom prst="round2DiagRect">
                <a:avLst>
                  <a:gd name="adj1" fmla="val 50000"/>
                  <a:gd name="adj2" fmla="val 0"/>
                </a:avLst>
              </a:prstGeom>
              <a:solidFill>
                <a:srgbClr val="E2E2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686A78"/>
                  </a:solidFill>
                  <a:effectLst/>
                  <a:uLnTx/>
                  <a:uFillTx/>
                  <a:latin typeface="Verdana"/>
                </a:endParaRPr>
              </a:p>
            </p:txBody>
          </p:sp>
          <p:sp>
            <p:nvSpPr>
              <p:cNvPr id="27" name="Google Shape;978;p41">
                <a:extLst>
                  <a:ext uri="{FF2B5EF4-FFF2-40B4-BE49-F238E27FC236}">
                    <a16:creationId xmlns:a16="http://schemas.microsoft.com/office/drawing/2014/main" id="{4FA926A4-54ED-86EB-7FEB-84792CCA3AC9}"/>
                  </a:ext>
                </a:extLst>
              </p:cNvPr>
              <p:cNvSpPr txBox="1"/>
              <p:nvPr/>
            </p:nvSpPr>
            <p:spPr>
              <a:xfrm>
                <a:off x="1282756" y="3559994"/>
                <a:ext cx="1438325" cy="329701"/>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800" b="1" i="0" u="none" strike="noStrike" kern="0" cap="none" spc="0" normalizeH="0" baseline="0" noProof="0">
                    <a:ln>
                      <a:noFill/>
                    </a:ln>
                    <a:solidFill>
                      <a:srgbClr val="4D4D4D">
                        <a:lumMod val="50000"/>
                      </a:srgbClr>
                    </a:solidFill>
                    <a:effectLst/>
                    <a:uLnTx/>
                    <a:uFillTx/>
                    <a:latin typeface="Verdana"/>
                    <a:ea typeface="Fira Sans Extra Condensed Medium"/>
                    <a:cs typeface="Fira Sans Extra Condensed Medium"/>
                    <a:sym typeface="Fira Sans Extra Condensed Medium"/>
                  </a:rPr>
                  <a:t>Demande (V)</a:t>
                </a:r>
                <a:endParaRPr kumimoji="0" sz="900" b="1" i="0" u="none" strike="noStrike" kern="0" cap="none" spc="0" normalizeH="0" baseline="0" noProof="0">
                  <a:ln>
                    <a:noFill/>
                  </a:ln>
                  <a:solidFill>
                    <a:srgbClr val="4D4D4D">
                      <a:lumMod val="50000"/>
                    </a:srgbClr>
                  </a:solidFill>
                  <a:effectLst/>
                  <a:uLnTx/>
                  <a:uFillTx/>
                  <a:latin typeface="Verdana"/>
                  <a:ea typeface="Fira Sans Extra Condensed Medium"/>
                  <a:cs typeface="Fira Sans Extra Condensed Medium"/>
                  <a:sym typeface="Fira Sans Extra Condensed Medium"/>
                </a:endParaRPr>
              </a:p>
            </p:txBody>
          </p:sp>
          <p:sp>
            <p:nvSpPr>
              <p:cNvPr id="28" name="Google Shape;974;p41">
                <a:extLst>
                  <a:ext uri="{FF2B5EF4-FFF2-40B4-BE49-F238E27FC236}">
                    <a16:creationId xmlns:a16="http://schemas.microsoft.com/office/drawing/2014/main" id="{0E799BF4-7283-6E56-C3A0-1441F0ED0B38}"/>
                  </a:ext>
                </a:extLst>
              </p:cNvPr>
              <p:cNvSpPr/>
              <p:nvPr/>
            </p:nvSpPr>
            <p:spPr>
              <a:xfrm>
                <a:off x="3213949" y="3564267"/>
                <a:ext cx="1552200" cy="358380"/>
              </a:xfrm>
              <a:prstGeom prst="round2DiagRect">
                <a:avLst>
                  <a:gd name="adj1" fmla="val 50000"/>
                  <a:gd name="adj2" fmla="val 0"/>
                </a:avLst>
              </a:prstGeom>
              <a:solidFill>
                <a:srgbClr val="1F4E7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686A78"/>
                  </a:solidFill>
                  <a:effectLst/>
                  <a:uLnTx/>
                  <a:uFillTx/>
                  <a:latin typeface="Verdana"/>
                </a:endParaRPr>
              </a:p>
            </p:txBody>
          </p:sp>
          <p:sp>
            <p:nvSpPr>
              <p:cNvPr id="37" name="Google Shape;978;p41">
                <a:extLst>
                  <a:ext uri="{FF2B5EF4-FFF2-40B4-BE49-F238E27FC236}">
                    <a16:creationId xmlns:a16="http://schemas.microsoft.com/office/drawing/2014/main" id="{131A9705-28AB-ACFA-7D58-CE242FC25F1D}"/>
                  </a:ext>
                </a:extLst>
              </p:cNvPr>
              <p:cNvSpPr txBox="1"/>
              <p:nvPr/>
            </p:nvSpPr>
            <p:spPr>
              <a:xfrm>
                <a:off x="3214232" y="3563359"/>
                <a:ext cx="1656283" cy="329701"/>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noProof="0">
                    <a:ln>
                      <a:noFill/>
                    </a:ln>
                    <a:solidFill>
                      <a:srgbClr val="FFFFFF"/>
                    </a:solidFill>
                    <a:effectLst/>
                    <a:uLnTx/>
                    <a:uFillTx/>
                    <a:latin typeface="Verdana"/>
                    <a:ea typeface="Fira Sans Extra Condensed Medium"/>
                    <a:cs typeface="Fira Sans Extra Condensed Medium"/>
                    <a:sym typeface="Fira Sans Extra Condensed Medium"/>
                  </a:rPr>
                  <a:t>Saisonnalité (S)</a:t>
                </a:r>
                <a:endParaRPr kumimoji="0" lang="fr-FR" sz="900" b="1" i="0" u="none" strike="noStrike" kern="0" cap="none" spc="0" normalizeH="0" noProof="0">
                  <a:ln>
                    <a:noFill/>
                  </a:ln>
                  <a:solidFill>
                    <a:srgbClr val="FFFFFF"/>
                  </a:solidFill>
                  <a:effectLst/>
                  <a:uLnTx/>
                  <a:uFillTx/>
                  <a:latin typeface="Verdana"/>
                  <a:ea typeface="Fira Sans Extra Condensed Medium"/>
                  <a:cs typeface="Fira Sans Extra Condensed Medium"/>
                  <a:sym typeface="Fira Sans Extra Condensed Medium"/>
                </a:endParaRPr>
              </a:p>
            </p:txBody>
          </p:sp>
          <p:sp>
            <p:nvSpPr>
              <p:cNvPr id="42" name="Google Shape;974;p41">
                <a:extLst>
                  <a:ext uri="{FF2B5EF4-FFF2-40B4-BE49-F238E27FC236}">
                    <a16:creationId xmlns:a16="http://schemas.microsoft.com/office/drawing/2014/main" id="{11E78F93-29A8-4489-81D2-FB28BA8E9D21}"/>
                  </a:ext>
                </a:extLst>
              </p:cNvPr>
              <p:cNvSpPr/>
              <p:nvPr/>
            </p:nvSpPr>
            <p:spPr>
              <a:xfrm>
                <a:off x="5061126" y="3554555"/>
                <a:ext cx="2128460" cy="358380"/>
              </a:xfrm>
              <a:prstGeom prst="round2DiagRect">
                <a:avLst>
                  <a:gd name="adj1" fmla="val 50000"/>
                  <a:gd name="adj2" fmla="val 0"/>
                </a:avLst>
              </a:prstGeom>
              <a:solidFill>
                <a:srgbClr val="2E75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686A78"/>
                  </a:solidFill>
                  <a:effectLst/>
                  <a:uLnTx/>
                  <a:uFillTx/>
                  <a:latin typeface="Verdana"/>
                </a:endParaRPr>
              </a:p>
            </p:txBody>
          </p:sp>
          <p:sp>
            <p:nvSpPr>
              <p:cNvPr id="43" name="Google Shape;978;p41">
                <a:extLst>
                  <a:ext uri="{FF2B5EF4-FFF2-40B4-BE49-F238E27FC236}">
                    <a16:creationId xmlns:a16="http://schemas.microsoft.com/office/drawing/2014/main" id="{10BA4423-53B5-F3CA-EA8E-4DD6EF520B28}"/>
                  </a:ext>
                </a:extLst>
              </p:cNvPr>
              <p:cNvSpPr txBox="1"/>
              <p:nvPr/>
            </p:nvSpPr>
            <p:spPr>
              <a:xfrm>
                <a:off x="4976824" y="3519918"/>
                <a:ext cx="2343776" cy="39897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a:ln>
                      <a:noFill/>
                    </a:ln>
                    <a:solidFill>
                      <a:srgbClr val="FFFFFF"/>
                    </a:solidFill>
                    <a:effectLst/>
                    <a:uLnTx/>
                    <a:uFillTx/>
                    <a:latin typeface="Verdana"/>
                    <a:ea typeface="Fira Sans Extra Condensed Medium"/>
                    <a:cs typeface="Fira Sans Extra Condensed Medium"/>
                    <a:sym typeface="Fira Sans Extra Condensed Medium"/>
                  </a:rPr>
                  <a:t>Tendance estimée (T) </a:t>
                </a:r>
                <a:endParaRPr kumimoji="0" sz="900" b="1" i="0" u="none" strike="noStrike" kern="0" cap="none" spc="0" normalizeH="0" baseline="0" noProof="0">
                  <a:ln>
                    <a:noFill/>
                  </a:ln>
                  <a:solidFill>
                    <a:srgbClr val="FFFFFF"/>
                  </a:solidFill>
                  <a:effectLst/>
                  <a:uLnTx/>
                  <a:uFillTx/>
                  <a:latin typeface="Verdana"/>
                  <a:ea typeface="Fira Sans Extra Condensed Medium"/>
                  <a:cs typeface="Fira Sans Extra Condensed Medium"/>
                  <a:sym typeface="Fira Sans Extra Condensed Medium"/>
                </a:endParaRPr>
              </a:p>
            </p:txBody>
          </p:sp>
          <p:sp>
            <p:nvSpPr>
              <p:cNvPr id="44" name="Est égal à 62">
                <a:extLst>
                  <a:ext uri="{FF2B5EF4-FFF2-40B4-BE49-F238E27FC236}">
                    <a16:creationId xmlns:a16="http://schemas.microsoft.com/office/drawing/2014/main" id="{CF0468EA-3144-F285-AFB4-6F52BB50E8DC}"/>
                  </a:ext>
                </a:extLst>
              </p:cNvPr>
              <p:cNvSpPr/>
              <p:nvPr/>
            </p:nvSpPr>
            <p:spPr>
              <a:xfrm>
                <a:off x="2852342" y="3629511"/>
                <a:ext cx="227956" cy="219568"/>
              </a:xfrm>
              <a:prstGeom prst="mathEqual">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noProof="0">
                  <a:ln>
                    <a:noFill/>
                  </a:ln>
                  <a:solidFill>
                    <a:srgbClr val="686A78"/>
                  </a:solidFill>
                  <a:effectLst/>
                  <a:uLnTx/>
                  <a:uFillTx/>
                  <a:latin typeface="Verdana"/>
                  <a:ea typeface="+mn-ea"/>
                  <a:cs typeface="+mn-cs"/>
                </a:endParaRPr>
              </a:p>
            </p:txBody>
          </p:sp>
          <p:sp>
            <p:nvSpPr>
              <p:cNvPr id="45" name="Signe Plus 63">
                <a:extLst>
                  <a:ext uri="{FF2B5EF4-FFF2-40B4-BE49-F238E27FC236}">
                    <a16:creationId xmlns:a16="http://schemas.microsoft.com/office/drawing/2014/main" id="{83D90930-1907-BF4E-AECF-87F64B4C4C62}"/>
                  </a:ext>
                </a:extLst>
              </p:cNvPr>
              <p:cNvSpPr/>
              <p:nvPr/>
            </p:nvSpPr>
            <p:spPr>
              <a:xfrm>
                <a:off x="4798587" y="3623485"/>
                <a:ext cx="230101" cy="225594"/>
              </a:xfrm>
              <a:prstGeom prst="mathPlus">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noProof="0">
                  <a:ln>
                    <a:noFill/>
                  </a:ln>
                  <a:solidFill>
                    <a:srgbClr val="686A78"/>
                  </a:solidFill>
                  <a:effectLst/>
                  <a:uLnTx/>
                  <a:uFillTx/>
                  <a:latin typeface="Verdana"/>
                  <a:ea typeface="+mn-ea"/>
                  <a:cs typeface="+mn-cs"/>
                </a:endParaRPr>
              </a:p>
            </p:txBody>
          </p:sp>
        </p:grpSp>
      </p:grpSp>
      <p:grpSp>
        <p:nvGrpSpPr>
          <p:cNvPr id="227" name="Groupe 226">
            <a:extLst>
              <a:ext uri="{FF2B5EF4-FFF2-40B4-BE49-F238E27FC236}">
                <a16:creationId xmlns:a16="http://schemas.microsoft.com/office/drawing/2014/main" id="{3C192683-C3FD-361F-901F-310B49C80C3F}"/>
              </a:ext>
            </a:extLst>
          </p:cNvPr>
          <p:cNvGrpSpPr/>
          <p:nvPr/>
        </p:nvGrpSpPr>
        <p:grpSpPr>
          <a:xfrm>
            <a:off x="3342898" y="4406701"/>
            <a:ext cx="548354" cy="160385"/>
            <a:chOff x="9585791" y="2292793"/>
            <a:chExt cx="3135776" cy="122486"/>
          </a:xfrm>
        </p:grpSpPr>
        <p:cxnSp>
          <p:nvCxnSpPr>
            <p:cNvPr id="163" name="Connecteur droit 162">
              <a:extLst>
                <a:ext uri="{FF2B5EF4-FFF2-40B4-BE49-F238E27FC236}">
                  <a16:creationId xmlns:a16="http://schemas.microsoft.com/office/drawing/2014/main" id="{A865CD24-4CBE-5323-4074-62FAA5F004EC}"/>
                </a:ext>
              </a:extLst>
            </p:cNvPr>
            <p:cNvCxnSpPr>
              <a:cxnSpLocks/>
              <a:stCxn id="166" idx="2"/>
            </p:cNvCxnSpPr>
            <p:nvPr/>
          </p:nvCxnSpPr>
          <p:spPr>
            <a:xfrm flipV="1">
              <a:off x="9585791" y="2345917"/>
              <a:ext cx="2637241" cy="10826"/>
            </a:xfrm>
            <a:prstGeom prst="line">
              <a:avLst/>
            </a:prstGeom>
            <a:ln w="57150">
              <a:solidFill>
                <a:srgbClr val="05668D"/>
              </a:solidFill>
            </a:ln>
          </p:spPr>
          <p:style>
            <a:lnRef idx="1">
              <a:schemeClr val="accent1"/>
            </a:lnRef>
            <a:fillRef idx="0">
              <a:schemeClr val="accent1"/>
            </a:fillRef>
            <a:effectRef idx="0">
              <a:schemeClr val="accent1"/>
            </a:effectRef>
            <a:fontRef idx="minor">
              <a:schemeClr val="tx1"/>
            </a:fontRef>
          </p:style>
        </p:cxnSp>
        <p:sp>
          <p:nvSpPr>
            <p:cNvPr id="166" name="Ellipse 55">
              <a:extLst>
                <a:ext uri="{FF2B5EF4-FFF2-40B4-BE49-F238E27FC236}">
                  <a16:creationId xmlns:a16="http://schemas.microsoft.com/office/drawing/2014/main" id="{0147F62E-5490-2B56-B89F-7BECEBDF95E3}"/>
                </a:ext>
              </a:extLst>
            </p:cNvPr>
            <p:cNvSpPr>
              <a:spLocks noChangeAspect="1"/>
            </p:cNvSpPr>
            <p:nvPr/>
          </p:nvSpPr>
          <p:spPr>
            <a:xfrm>
              <a:off x="9585791" y="2298207"/>
              <a:ext cx="902578" cy="117072"/>
            </a:xfrm>
            <a:prstGeom prst="ellipse">
              <a:avLst/>
            </a:prstGeom>
            <a:solidFill>
              <a:srgbClr val="05668D"/>
            </a:solidFill>
            <a:ln>
              <a:solidFill>
                <a:srgbClr val="056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58B14F"/>
                </a:solidFill>
              </a:endParaRPr>
            </a:p>
          </p:txBody>
        </p:sp>
        <p:sp>
          <p:nvSpPr>
            <p:cNvPr id="185" name="Ellipse 55">
              <a:extLst>
                <a:ext uri="{FF2B5EF4-FFF2-40B4-BE49-F238E27FC236}">
                  <a16:creationId xmlns:a16="http://schemas.microsoft.com/office/drawing/2014/main" id="{0CDCB199-487B-EC69-3034-155ADD31388B}"/>
                </a:ext>
              </a:extLst>
            </p:cNvPr>
            <p:cNvSpPr>
              <a:spLocks noChangeAspect="1"/>
            </p:cNvSpPr>
            <p:nvPr/>
          </p:nvSpPr>
          <p:spPr>
            <a:xfrm>
              <a:off x="11808976" y="2292793"/>
              <a:ext cx="912591" cy="117072"/>
            </a:xfrm>
            <a:prstGeom prst="ellipse">
              <a:avLst/>
            </a:prstGeom>
            <a:solidFill>
              <a:srgbClr val="05668D"/>
            </a:solidFill>
            <a:ln>
              <a:solidFill>
                <a:srgbClr val="056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58B14F"/>
                </a:solidFill>
              </a:endParaRPr>
            </a:p>
          </p:txBody>
        </p:sp>
      </p:grpSp>
    </p:spTree>
    <p:extLst>
      <p:ext uri="{BB962C8B-B14F-4D97-AF65-F5344CB8AC3E}">
        <p14:creationId xmlns:p14="http://schemas.microsoft.com/office/powerpoint/2010/main" val="427592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wipe(left)">
                                      <p:cBhvr>
                                        <p:cTn id="7" dur="100"/>
                                        <p:tgtEl>
                                          <p:spTgt spid="227"/>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wipe(left)">
                                      <p:cBhvr>
                                        <p:cTn id="11"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EE44EBAC-F654-97E0-598F-858468C11EB0}"/>
              </a:ext>
            </a:extLst>
          </p:cNvPr>
          <p:cNvGrpSpPr/>
          <p:nvPr/>
        </p:nvGrpSpPr>
        <p:grpSpPr>
          <a:xfrm>
            <a:off x="5324035" y="1527317"/>
            <a:ext cx="6712021" cy="3515218"/>
            <a:chOff x="5324035" y="1527317"/>
            <a:chExt cx="6712021" cy="3515218"/>
          </a:xfrm>
        </p:grpSpPr>
        <p:sp>
          <p:nvSpPr>
            <p:cNvPr id="29" name="Organigramme : Connecteur 28">
              <a:extLst>
                <a:ext uri="{FF2B5EF4-FFF2-40B4-BE49-F238E27FC236}">
                  <a16:creationId xmlns:a16="http://schemas.microsoft.com/office/drawing/2014/main" id="{E399106E-EAF5-55D3-DEE6-AAACA7F7B502}"/>
                </a:ext>
              </a:extLst>
            </p:cNvPr>
            <p:cNvSpPr/>
            <p:nvPr/>
          </p:nvSpPr>
          <p:spPr>
            <a:xfrm>
              <a:off x="5553666" y="1577722"/>
              <a:ext cx="237744" cy="237744"/>
            </a:xfrm>
            <a:prstGeom prst="flowChartConnector">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72C8CC9E-1BE5-08CB-FA5D-E0FC033E7564}"/>
                </a:ext>
              </a:extLst>
            </p:cNvPr>
            <p:cNvSpPr txBox="1"/>
            <p:nvPr/>
          </p:nvSpPr>
          <p:spPr>
            <a:xfrm>
              <a:off x="5798969" y="1527317"/>
              <a:ext cx="4015461"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Evaluation des Modèles</a:t>
              </a:r>
            </a:p>
          </p:txBody>
        </p:sp>
        <p:pic>
          <p:nvPicPr>
            <p:cNvPr id="261" name="Image 260">
              <a:extLst>
                <a:ext uri="{FF2B5EF4-FFF2-40B4-BE49-F238E27FC236}">
                  <a16:creationId xmlns:a16="http://schemas.microsoft.com/office/drawing/2014/main" id="{AAAF34B2-3A24-01E1-9821-EDE5D47B4276}"/>
                </a:ext>
              </a:extLst>
            </p:cNvPr>
            <p:cNvPicPr>
              <a:picLocks noChangeAspect="1"/>
            </p:cNvPicPr>
            <p:nvPr/>
          </p:nvPicPr>
          <p:blipFill>
            <a:blip r:embed="rId3"/>
            <a:stretch>
              <a:fillRect/>
            </a:stretch>
          </p:blipFill>
          <p:spPr>
            <a:xfrm>
              <a:off x="5536746" y="3797067"/>
              <a:ext cx="6496850" cy="1245468"/>
            </a:xfrm>
            <a:prstGeom prst="rect">
              <a:avLst/>
            </a:prstGeom>
          </p:spPr>
        </p:pic>
        <p:pic>
          <p:nvPicPr>
            <p:cNvPr id="259" name="Image 258">
              <a:extLst>
                <a:ext uri="{FF2B5EF4-FFF2-40B4-BE49-F238E27FC236}">
                  <a16:creationId xmlns:a16="http://schemas.microsoft.com/office/drawing/2014/main" id="{6F7C92BF-49EB-317E-B607-3A135541950D}"/>
                </a:ext>
              </a:extLst>
            </p:cNvPr>
            <p:cNvPicPr>
              <a:picLocks noChangeAspect="1"/>
            </p:cNvPicPr>
            <p:nvPr/>
          </p:nvPicPr>
          <p:blipFill>
            <a:blip r:embed="rId4"/>
            <a:stretch>
              <a:fillRect/>
            </a:stretch>
          </p:blipFill>
          <p:spPr>
            <a:xfrm>
              <a:off x="5536746" y="2318823"/>
              <a:ext cx="6499310" cy="1183651"/>
            </a:xfrm>
            <a:prstGeom prst="rect">
              <a:avLst/>
            </a:prstGeom>
          </p:spPr>
        </p:pic>
        <p:sp>
          <p:nvSpPr>
            <p:cNvPr id="198" name="ZoneTexte 197">
              <a:extLst>
                <a:ext uri="{FF2B5EF4-FFF2-40B4-BE49-F238E27FC236}">
                  <a16:creationId xmlns:a16="http://schemas.microsoft.com/office/drawing/2014/main" id="{ADE8DC35-78E0-92EA-87DE-A4A434ED454C}"/>
                </a:ext>
              </a:extLst>
            </p:cNvPr>
            <p:cNvSpPr txBox="1"/>
            <p:nvPr/>
          </p:nvSpPr>
          <p:spPr>
            <a:xfrm>
              <a:off x="5373332" y="2333726"/>
              <a:ext cx="1189218" cy="321736"/>
            </a:xfrm>
            <a:prstGeom prst="rect">
              <a:avLst/>
            </a:prstGeom>
            <a:noFill/>
          </p:spPr>
          <p:txBody>
            <a:bodyPr wrap="square">
              <a:spAutoFit/>
            </a:bodyPr>
            <a:lstStyle/>
            <a:p>
              <a:pPr algn="ctr"/>
              <a:r>
                <a:rPr lang="fr-FR" sz="1000" b="1">
                  <a:solidFill>
                    <a:schemeClr val="accent5">
                      <a:lumMod val="50000"/>
                    </a:schemeClr>
                  </a:solidFill>
                  <a:latin typeface="Gill Sans MT" panose="020B0502020104020203" pitchFamily="34" charset="0"/>
                </a:rPr>
                <a:t>Demande</a:t>
              </a:r>
              <a:endParaRPr lang="fr-FR" sz="1000"/>
            </a:p>
          </p:txBody>
        </p:sp>
        <p:sp>
          <p:nvSpPr>
            <p:cNvPr id="199" name="ZoneTexte 198">
              <a:extLst>
                <a:ext uri="{FF2B5EF4-FFF2-40B4-BE49-F238E27FC236}">
                  <a16:creationId xmlns:a16="http://schemas.microsoft.com/office/drawing/2014/main" id="{692D513E-2DCD-B7FE-037D-C583444901EA}"/>
                </a:ext>
              </a:extLst>
            </p:cNvPr>
            <p:cNvSpPr txBox="1"/>
            <p:nvPr/>
          </p:nvSpPr>
          <p:spPr>
            <a:xfrm>
              <a:off x="5324035" y="3802333"/>
              <a:ext cx="1189218" cy="321736"/>
            </a:xfrm>
            <a:prstGeom prst="rect">
              <a:avLst/>
            </a:prstGeom>
            <a:noFill/>
          </p:spPr>
          <p:txBody>
            <a:bodyPr wrap="square">
              <a:spAutoFit/>
            </a:bodyPr>
            <a:lstStyle/>
            <a:p>
              <a:pPr algn="ctr"/>
              <a:r>
                <a:rPr lang="fr-FR" sz="1000" b="1">
                  <a:solidFill>
                    <a:schemeClr val="accent5">
                      <a:lumMod val="50000"/>
                    </a:schemeClr>
                  </a:solidFill>
                  <a:latin typeface="Gill Sans MT" panose="020B0502020104020203" pitchFamily="34" charset="0"/>
                </a:rPr>
                <a:t>Prix</a:t>
              </a:r>
              <a:endParaRPr lang="fr-FR" sz="1000"/>
            </a:p>
          </p:txBody>
        </p:sp>
      </p:grpSp>
      <p:grpSp>
        <p:nvGrpSpPr>
          <p:cNvPr id="286" name="Groupe 285">
            <a:extLst>
              <a:ext uri="{FF2B5EF4-FFF2-40B4-BE49-F238E27FC236}">
                <a16:creationId xmlns:a16="http://schemas.microsoft.com/office/drawing/2014/main" id="{19CCAC40-FA45-5A29-5CF3-C59B8FB6ADBD}"/>
              </a:ext>
            </a:extLst>
          </p:cNvPr>
          <p:cNvGrpSpPr/>
          <p:nvPr/>
        </p:nvGrpSpPr>
        <p:grpSpPr>
          <a:xfrm>
            <a:off x="211540" y="1529718"/>
            <a:ext cx="3147946" cy="288149"/>
            <a:chOff x="211540" y="1175303"/>
            <a:chExt cx="3147946" cy="288149"/>
          </a:xfrm>
        </p:grpSpPr>
        <p:sp>
          <p:nvSpPr>
            <p:cNvPr id="12" name="Organigramme : Connecteur 11">
              <a:extLst>
                <a:ext uri="{FF2B5EF4-FFF2-40B4-BE49-F238E27FC236}">
                  <a16:creationId xmlns:a16="http://schemas.microsoft.com/office/drawing/2014/main" id="{F47B53C2-B13D-EFF0-06C3-75CBF7D04D08}"/>
                </a:ext>
              </a:extLst>
            </p:cNvPr>
            <p:cNvSpPr/>
            <p:nvPr/>
          </p:nvSpPr>
          <p:spPr>
            <a:xfrm>
              <a:off x="211540" y="1225708"/>
              <a:ext cx="237744" cy="237744"/>
            </a:xfrm>
            <a:prstGeom prst="flowChartConnector">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698B9AF-AB01-5BFC-0287-B40C0C8616A2}"/>
                </a:ext>
              </a:extLst>
            </p:cNvPr>
            <p:cNvSpPr txBox="1"/>
            <p:nvPr/>
          </p:nvSpPr>
          <p:spPr>
            <a:xfrm>
              <a:off x="456843" y="1175303"/>
              <a:ext cx="2902643" cy="276999"/>
            </a:xfrm>
            <a:prstGeom prst="rect">
              <a:avLst/>
            </a:prstGeom>
            <a:noFill/>
          </p:spPr>
          <p:txBody>
            <a:bodyPr wrap="square">
              <a:spAutoFit/>
            </a:bodyPr>
            <a:lstStyle/>
            <a:p>
              <a:r>
                <a:rPr lang="fr-FR" sz="1200" b="1">
                  <a:solidFill>
                    <a:schemeClr val="accent5">
                      <a:lumMod val="50000"/>
                    </a:schemeClr>
                  </a:solidFill>
                  <a:latin typeface="Gill Sans MT" panose="020B0502020104020203" pitchFamily="34" charset="0"/>
                </a:rPr>
                <a:t>Préparation de la data : Train &amp; Test</a:t>
              </a:r>
            </a:p>
          </p:txBody>
        </p:sp>
      </p:grpSp>
      <p:sp>
        <p:nvSpPr>
          <p:cNvPr id="2" name="Triangle 137">
            <a:extLst>
              <a:ext uri="{FF2B5EF4-FFF2-40B4-BE49-F238E27FC236}">
                <a16:creationId xmlns:a16="http://schemas.microsoft.com/office/drawing/2014/main" id="{A082DAC6-9496-1A88-003F-9C9C6E49337D}"/>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a:extLst>
              <a:ext uri="{FF2B5EF4-FFF2-40B4-BE49-F238E27FC236}">
                <a16:creationId xmlns:a16="http://schemas.microsoft.com/office/drawing/2014/main" id="{817BB01E-91C6-CDA7-CB76-9E4531B1EFE1}"/>
              </a:ext>
            </a:extLst>
          </p:cNvPr>
          <p:cNvPicPr>
            <a:picLocks noChangeAspect="1"/>
          </p:cNvPicPr>
          <p:nvPr/>
        </p:nvPicPr>
        <p:blipFill>
          <a:blip r:embed="rId5"/>
          <a:stretch>
            <a:fillRect/>
          </a:stretch>
        </p:blipFill>
        <p:spPr>
          <a:xfrm>
            <a:off x="234695" y="2342880"/>
            <a:ext cx="4671361" cy="2049803"/>
          </a:xfrm>
          <a:prstGeom prst="rect">
            <a:avLst/>
          </a:prstGeom>
        </p:spPr>
      </p:pic>
      <p:sp>
        <p:nvSpPr>
          <p:cNvPr id="47" name="Rectangle : coins arrondis 46">
            <a:extLst>
              <a:ext uri="{FF2B5EF4-FFF2-40B4-BE49-F238E27FC236}">
                <a16:creationId xmlns:a16="http://schemas.microsoft.com/office/drawing/2014/main" id="{9F412785-3FEF-B78A-00A6-5C2D37C8D84F}"/>
              </a:ext>
            </a:extLst>
          </p:cNvPr>
          <p:cNvSpPr/>
          <p:nvPr/>
        </p:nvSpPr>
        <p:spPr>
          <a:xfrm>
            <a:off x="9365506" y="2342976"/>
            <a:ext cx="720457" cy="1106863"/>
          </a:xfrm>
          <a:prstGeom prst="roundRect">
            <a:avLst>
              <a:gd name="adj" fmla="val 6519"/>
            </a:avLst>
          </a:prstGeom>
          <a:noFill/>
          <a:ln w="28575">
            <a:solidFill>
              <a:srgbClr val="02C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AB5DFE10-9FE3-731E-2219-E5E43106625C}"/>
              </a:ext>
            </a:extLst>
          </p:cNvPr>
          <p:cNvSpPr/>
          <p:nvPr/>
        </p:nvSpPr>
        <p:spPr>
          <a:xfrm>
            <a:off x="10138795" y="3835728"/>
            <a:ext cx="809424" cy="1157316"/>
          </a:xfrm>
          <a:prstGeom prst="roundRect">
            <a:avLst>
              <a:gd name="adj" fmla="val 6519"/>
            </a:avLst>
          </a:prstGeom>
          <a:noFill/>
          <a:ln w="28575">
            <a:solidFill>
              <a:srgbClr val="02C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0" name="Groupe 209">
            <a:extLst>
              <a:ext uri="{FF2B5EF4-FFF2-40B4-BE49-F238E27FC236}">
                <a16:creationId xmlns:a16="http://schemas.microsoft.com/office/drawing/2014/main" id="{45E12A73-7999-570B-DAC6-9A53116AA8C8}"/>
              </a:ext>
            </a:extLst>
          </p:cNvPr>
          <p:cNvGrpSpPr/>
          <p:nvPr/>
        </p:nvGrpSpPr>
        <p:grpSpPr>
          <a:xfrm>
            <a:off x="587948" y="363810"/>
            <a:ext cx="11314726" cy="645352"/>
            <a:chOff x="417348" y="331726"/>
            <a:chExt cx="11314726" cy="645352"/>
          </a:xfrm>
        </p:grpSpPr>
        <p:cxnSp>
          <p:nvCxnSpPr>
            <p:cNvPr id="211" name="Connecteur droit 54">
              <a:extLst>
                <a:ext uri="{FF2B5EF4-FFF2-40B4-BE49-F238E27FC236}">
                  <a16:creationId xmlns:a16="http://schemas.microsoft.com/office/drawing/2014/main" id="{CBCA112E-7A5A-5FDD-77C2-6E9F4174ABEC}"/>
                </a:ext>
              </a:extLst>
            </p:cNvPr>
            <p:cNvCxnSpPr>
              <a:cxnSpLocks/>
            </p:cNvCxnSpPr>
            <p:nvPr/>
          </p:nvCxnSpPr>
          <p:spPr>
            <a:xfrm flipV="1">
              <a:off x="3251215" y="849757"/>
              <a:ext cx="7334064" cy="6317"/>
            </a:xfrm>
            <a:prstGeom prst="line">
              <a:avLst/>
            </a:prstGeom>
            <a:ln w="381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4" name="Connecteur droit 57">
              <a:extLst>
                <a:ext uri="{FF2B5EF4-FFF2-40B4-BE49-F238E27FC236}">
                  <a16:creationId xmlns:a16="http://schemas.microsoft.com/office/drawing/2014/main" id="{48662602-8B5C-3882-5E97-FDDF139D8416}"/>
                </a:ext>
              </a:extLst>
            </p:cNvPr>
            <p:cNvCxnSpPr>
              <a:cxnSpLocks/>
              <a:stCxn id="216" idx="6"/>
              <a:endCxn id="213" idx="2"/>
            </p:cNvCxnSpPr>
            <p:nvPr/>
          </p:nvCxnSpPr>
          <p:spPr>
            <a:xfrm flipV="1">
              <a:off x="1348996" y="843836"/>
              <a:ext cx="7331023" cy="8842"/>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212" name="Ellipse 55">
              <a:extLst>
                <a:ext uri="{FF2B5EF4-FFF2-40B4-BE49-F238E27FC236}">
                  <a16:creationId xmlns:a16="http://schemas.microsoft.com/office/drawing/2014/main" id="{2263FFC2-F36F-3C73-B39C-9BCA90501132}"/>
                </a:ext>
              </a:extLst>
            </p:cNvPr>
            <p:cNvSpPr>
              <a:spLocks noChangeAspect="1"/>
            </p:cNvSpPr>
            <p:nvPr/>
          </p:nvSpPr>
          <p:spPr>
            <a:xfrm>
              <a:off x="2973362"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3" name="Ellipse 56">
              <a:extLst>
                <a:ext uri="{FF2B5EF4-FFF2-40B4-BE49-F238E27FC236}">
                  <a16:creationId xmlns:a16="http://schemas.microsoft.com/office/drawing/2014/main" id="{B2DFD1E8-A4EA-8467-3F24-AB280A178EE3}"/>
                </a:ext>
              </a:extLst>
            </p:cNvPr>
            <p:cNvSpPr>
              <a:spLocks noChangeAspect="1"/>
            </p:cNvSpPr>
            <p:nvPr/>
          </p:nvSpPr>
          <p:spPr>
            <a:xfrm>
              <a:off x="8680019" y="722831"/>
              <a:ext cx="277853" cy="242009"/>
            </a:xfrm>
            <a:prstGeom prst="ellipse">
              <a:avLst/>
            </a:prstGeom>
            <a:solidFill>
              <a:srgbClr val="3FA762"/>
            </a:solidFill>
            <a:ln>
              <a:solidFill>
                <a:srgbClr val="3FA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5" name="ZoneTexte 52">
              <a:extLst>
                <a:ext uri="{FF2B5EF4-FFF2-40B4-BE49-F238E27FC236}">
                  <a16:creationId xmlns:a16="http://schemas.microsoft.com/office/drawing/2014/main" id="{C1F36F31-BFFA-824A-0CD6-2237946292B8}"/>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216" name="Ellipse 55">
              <a:extLst>
                <a:ext uri="{FF2B5EF4-FFF2-40B4-BE49-F238E27FC236}">
                  <a16:creationId xmlns:a16="http://schemas.microsoft.com/office/drawing/2014/main" id="{1DCFAAA9-7ED6-7284-F0AD-5DAB52375F80}"/>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7" name="Ellipse 55">
              <a:extLst>
                <a:ext uri="{FF2B5EF4-FFF2-40B4-BE49-F238E27FC236}">
                  <a16:creationId xmlns:a16="http://schemas.microsoft.com/office/drawing/2014/main" id="{EC61B50B-CA8A-20DB-4B41-0A7C57163457}"/>
                </a:ext>
              </a:extLst>
            </p:cNvPr>
            <p:cNvSpPr>
              <a:spLocks noChangeAspect="1"/>
            </p:cNvSpPr>
            <p:nvPr/>
          </p:nvSpPr>
          <p:spPr>
            <a:xfrm>
              <a:off x="4875581"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8" name="Ellipse 55">
              <a:extLst>
                <a:ext uri="{FF2B5EF4-FFF2-40B4-BE49-F238E27FC236}">
                  <a16:creationId xmlns:a16="http://schemas.microsoft.com/office/drawing/2014/main" id="{ABE50F5E-CFD5-4861-9687-D2B73A706CEC}"/>
                </a:ext>
              </a:extLst>
            </p:cNvPr>
            <p:cNvSpPr>
              <a:spLocks noChangeAspect="1"/>
            </p:cNvSpPr>
            <p:nvPr/>
          </p:nvSpPr>
          <p:spPr>
            <a:xfrm>
              <a:off x="6777800"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9" name="Ellipse 55">
              <a:extLst>
                <a:ext uri="{FF2B5EF4-FFF2-40B4-BE49-F238E27FC236}">
                  <a16:creationId xmlns:a16="http://schemas.microsoft.com/office/drawing/2014/main" id="{AD3A8212-C88D-C396-5BA0-8D197632F2D1}"/>
                </a:ext>
              </a:extLst>
            </p:cNvPr>
            <p:cNvSpPr>
              <a:spLocks noChangeAspect="1"/>
            </p:cNvSpPr>
            <p:nvPr/>
          </p:nvSpPr>
          <p:spPr>
            <a:xfrm>
              <a:off x="10585279" y="728752"/>
              <a:ext cx="277853" cy="242009"/>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20" name="ZoneTexte 219">
              <a:extLst>
                <a:ext uri="{FF2B5EF4-FFF2-40B4-BE49-F238E27FC236}">
                  <a16:creationId xmlns:a16="http://schemas.microsoft.com/office/drawing/2014/main" id="{6B26639A-95B1-A942-79B4-FE9F5850BAB9}"/>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Analyse time </a:t>
              </a:r>
              <a:r>
                <a:rPr lang="fr-FR" sz="1200" b="1" err="1">
                  <a:solidFill>
                    <a:srgbClr val="3FA762"/>
                  </a:solidFill>
                  <a:latin typeface="Gill Sans MT" panose="020B0502020104020203" pitchFamily="34" charset="77"/>
                </a:rPr>
                <a:t>series</a:t>
              </a:r>
              <a:r>
                <a:rPr lang="fr-FR" sz="1200" b="1">
                  <a:solidFill>
                    <a:srgbClr val="3FA762"/>
                  </a:solidFill>
                  <a:latin typeface="Gill Sans MT" panose="020B0502020104020203" pitchFamily="34" charset="77"/>
                </a:rPr>
                <a:t> et statistiques</a:t>
              </a:r>
            </a:p>
          </p:txBody>
        </p:sp>
        <p:sp>
          <p:nvSpPr>
            <p:cNvPr id="221" name="ZoneTexte 220">
              <a:extLst>
                <a:ext uri="{FF2B5EF4-FFF2-40B4-BE49-F238E27FC236}">
                  <a16:creationId xmlns:a16="http://schemas.microsoft.com/office/drawing/2014/main" id="{1EA729EE-6DC5-663B-9AB4-FD1DA2832FCC}"/>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Paramètres clés</a:t>
              </a:r>
            </a:p>
          </p:txBody>
        </p:sp>
        <p:sp>
          <p:nvSpPr>
            <p:cNvPr id="222" name="ZoneTexte 221">
              <a:extLst>
                <a:ext uri="{FF2B5EF4-FFF2-40B4-BE49-F238E27FC236}">
                  <a16:creationId xmlns:a16="http://schemas.microsoft.com/office/drawing/2014/main" id="{3FD35307-A18C-DE39-ED77-FC958E7F0C59}"/>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Structure du modèle</a:t>
              </a:r>
            </a:p>
          </p:txBody>
        </p:sp>
        <p:sp>
          <p:nvSpPr>
            <p:cNvPr id="223" name="ZoneTexte 222">
              <a:extLst>
                <a:ext uri="{FF2B5EF4-FFF2-40B4-BE49-F238E27FC236}">
                  <a16:creationId xmlns:a16="http://schemas.microsoft.com/office/drawing/2014/main" id="{60530258-BD6A-A32F-1D67-CF0A67F0BC63}"/>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Modélisation</a:t>
              </a:r>
            </a:p>
          </p:txBody>
        </p:sp>
        <p:sp>
          <p:nvSpPr>
            <p:cNvPr id="224" name="ZoneTexte 223">
              <a:extLst>
                <a:ext uri="{FF2B5EF4-FFF2-40B4-BE49-F238E27FC236}">
                  <a16:creationId xmlns:a16="http://schemas.microsoft.com/office/drawing/2014/main" id="{7C68E5DE-24BE-0B82-CC74-C845DA6F3B62}"/>
                </a:ext>
              </a:extLst>
            </p:cNvPr>
            <p:cNvSpPr txBox="1"/>
            <p:nvPr/>
          </p:nvSpPr>
          <p:spPr>
            <a:xfrm>
              <a:off x="9869454" y="424059"/>
              <a:ext cx="1862620"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Hypothèse et résultats</a:t>
              </a:r>
            </a:p>
          </p:txBody>
        </p:sp>
      </p:grpSp>
      <p:grpSp>
        <p:nvGrpSpPr>
          <p:cNvPr id="86" name="Group 85">
            <a:extLst>
              <a:ext uri="{FF2B5EF4-FFF2-40B4-BE49-F238E27FC236}">
                <a16:creationId xmlns:a16="http://schemas.microsoft.com/office/drawing/2014/main" id="{105B7CA9-10D7-5CC5-D162-0FFCB9945707}"/>
              </a:ext>
            </a:extLst>
          </p:cNvPr>
          <p:cNvGrpSpPr/>
          <p:nvPr/>
        </p:nvGrpSpPr>
        <p:grpSpPr>
          <a:xfrm>
            <a:off x="-89" y="-2496"/>
            <a:ext cx="12195097" cy="379528"/>
            <a:chOff x="-89" y="-2496"/>
            <a:chExt cx="12195097" cy="379528"/>
          </a:xfrm>
        </p:grpSpPr>
        <p:grpSp>
          <p:nvGrpSpPr>
            <p:cNvPr id="88" name="Group 87">
              <a:extLst>
                <a:ext uri="{FF2B5EF4-FFF2-40B4-BE49-F238E27FC236}">
                  <a16:creationId xmlns:a16="http://schemas.microsoft.com/office/drawing/2014/main" id="{F7704A51-BC20-68C7-1017-F0B75430F4E4}"/>
                </a:ext>
              </a:extLst>
            </p:cNvPr>
            <p:cNvGrpSpPr/>
            <p:nvPr/>
          </p:nvGrpSpPr>
          <p:grpSpPr>
            <a:xfrm>
              <a:off x="-89" y="-2496"/>
              <a:ext cx="9523346" cy="379528"/>
              <a:chOff x="-89" y="-2496"/>
              <a:chExt cx="9523346" cy="379528"/>
            </a:xfrm>
          </p:grpSpPr>
          <p:sp>
            <p:nvSpPr>
              <p:cNvPr id="94" name="Rectangle 93">
                <a:extLst>
                  <a:ext uri="{FF2B5EF4-FFF2-40B4-BE49-F238E27FC236}">
                    <a16:creationId xmlns:a16="http://schemas.microsoft.com/office/drawing/2014/main" id="{A1FA9F44-C8C8-1396-89A9-5ACF34D6B5BD}"/>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95" name="Rectangle 94">
                <a:extLst>
                  <a:ext uri="{FF2B5EF4-FFF2-40B4-BE49-F238E27FC236}">
                    <a16:creationId xmlns:a16="http://schemas.microsoft.com/office/drawing/2014/main" id="{EB349989-0E92-F2D8-C158-4E016843EDAA}"/>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97" name="Rectangle 96">
                <a:extLst>
                  <a:ext uri="{FF2B5EF4-FFF2-40B4-BE49-F238E27FC236}">
                    <a16:creationId xmlns:a16="http://schemas.microsoft.com/office/drawing/2014/main" id="{22DC7FDC-DA3D-70CE-D123-C2B054BF7265}"/>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99" name="Rectangle 98">
                <a:extLst>
                  <a:ext uri="{FF2B5EF4-FFF2-40B4-BE49-F238E27FC236}">
                    <a16:creationId xmlns:a16="http://schemas.microsoft.com/office/drawing/2014/main" id="{BF16FD22-30BE-DC02-D720-DB48BC306A9E}"/>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00" name="Rectangle 99">
                <a:extLst>
                  <a:ext uri="{FF2B5EF4-FFF2-40B4-BE49-F238E27FC236}">
                    <a16:creationId xmlns:a16="http://schemas.microsoft.com/office/drawing/2014/main" id="{B8B1CA7A-50D9-9A5F-EF52-D5C7FB7C9B6E}"/>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92" name="Rectangle 91">
              <a:extLst>
                <a:ext uri="{FF2B5EF4-FFF2-40B4-BE49-F238E27FC236}">
                  <a16:creationId xmlns:a16="http://schemas.microsoft.com/office/drawing/2014/main" id="{D2F5DF88-4A97-6CF8-B8DF-4195F20CB2AE}"/>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25</a:t>
            </a:r>
          </a:p>
        </p:txBody>
      </p:sp>
    </p:spTree>
    <p:extLst>
      <p:ext uri="{BB962C8B-B14F-4D97-AF65-F5344CB8AC3E}">
        <p14:creationId xmlns:p14="http://schemas.microsoft.com/office/powerpoint/2010/main" val="14587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heel(1)">
                                      <p:cBhvr>
                                        <p:cTn id="12" dur="1500"/>
                                        <p:tgtEl>
                                          <p:spTgt spid="47"/>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heel(1)">
                                      <p:cBhvr>
                                        <p:cTn id="15" dur="1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37">
            <a:extLst>
              <a:ext uri="{FF2B5EF4-FFF2-40B4-BE49-F238E27FC236}">
                <a16:creationId xmlns:a16="http://schemas.microsoft.com/office/drawing/2014/main" id="{A082DAC6-9496-1A88-003F-9C9C6E49337D}"/>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26</a:t>
            </a:r>
            <a:endParaRPr lang="fr-FR" sz="1600">
              <a:solidFill>
                <a:schemeClr val="bg1"/>
              </a:solidFill>
              <a:latin typeface="Gill Sans MT" panose="020B0502020104020203" pitchFamily="34" charset="0"/>
            </a:endParaRPr>
          </a:p>
        </p:txBody>
      </p:sp>
      <p:grpSp>
        <p:nvGrpSpPr>
          <p:cNvPr id="210" name="Groupe 209">
            <a:extLst>
              <a:ext uri="{FF2B5EF4-FFF2-40B4-BE49-F238E27FC236}">
                <a16:creationId xmlns:a16="http://schemas.microsoft.com/office/drawing/2014/main" id="{45E12A73-7999-570B-DAC6-9A53116AA8C8}"/>
              </a:ext>
            </a:extLst>
          </p:cNvPr>
          <p:cNvGrpSpPr/>
          <p:nvPr/>
        </p:nvGrpSpPr>
        <p:grpSpPr>
          <a:xfrm>
            <a:off x="587948" y="363810"/>
            <a:ext cx="11314726" cy="645352"/>
            <a:chOff x="417348" y="331726"/>
            <a:chExt cx="11314726" cy="645352"/>
          </a:xfrm>
        </p:grpSpPr>
        <p:cxnSp>
          <p:nvCxnSpPr>
            <p:cNvPr id="211" name="Connecteur droit 54">
              <a:extLst>
                <a:ext uri="{FF2B5EF4-FFF2-40B4-BE49-F238E27FC236}">
                  <a16:creationId xmlns:a16="http://schemas.microsoft.com/office/drawing/2014/main" id="{CBCA112E-7A5A-5FDD-77C2-6E9F4174ABEC}"/>
                </a:ext>
              </a:extLst>
            </p:cNvPr>
            <p:cNvCxnSpPr>
              <a:cxnSpLocks/>
            </p:cNvCxnSpPr>
            <p:nvPr/>
          </p:nvCxnSpPr>
          <p:spPr>
            <a:xfrm flipV="1">
              <a:off x="3251215" y="849757"/>
              <a:ext cx="7334064" cy="6317"/>
            </a:xfrm>
            <a:prstGeom prst="line">
              <a:avLst/>
            </a:prstGeom>
            <a:ln w="381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4" name="Connecteur droit 57">
              <a:extLst>
                <a:ext uri="{FF2B5EF4-FFF2-40B4-BE49-F238E27FC236}">
                  <a16:creationId xmlns:a16="http://schemas.microsoft.com/office/drawing/2014/main" id="{48662602-8B5C-3882-5E97-FDDF139D8416}"/>
                </a:ext>
              </a:extLst>
            </p:cNvPr>
            <p:cNvCxnSpPr>
              <a:cxnSpLocks/>
            </p:cNvCxnSpPr>
            <p:nvPr/>
          </p:nvCxnSpPr>
          <p:spPr>
            <a:xfrm flipV="1">
              <a:off x="1348996" y="856899"/>
              <a:ext cx="7331023" cy="8842"/>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212" name="Ellipse 55">
              <a:extLst>
                <a:ext uri="{FF2B5EF4-FFF2-40B4-BE49-F238E27FC236}">
                  <a16:creationId xmlns:a16="http://schemas.microsoft.com/office/drawing/2014/main" id="{2263FFC2-F36F-3C73-B39C-9BCA90501132}"/>
                </a:ext>
              </a:extLst>
            </p:cNvPr>
            <p:cNvSpPr>
              <a:spLocks noChangeAspect="1"/>
            </p:cNvSpPr>
            <p:nvPr/>
          </p:nvSpPr>
          <p:spPr>
            <a:xfrm>
              <a:off x="2973362"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3" name="Ellipse 56">
              <a:extLst>
                <a:ext uri="{FF2B5EF4-FFF2-40B4-BE49-F238E27FC236}">
                  <a16:creationId xmlns:a16="http://schemas.microsoft.com/office/drawing/2014/main" id="{B2DFD1E8-A4EA-8467-3F24-AB280A178EE3}"/>
                </a:ext>
              </a:extLst>
            </p:cNvPr>
            <p:cNvSpPr>
              <a:spLocks noChangeAspect="1"/>
            </p:cNvSpPr>
            <p:nvPr/>
          </p:nvSpPr>
          <p:spPr>
            <a:xfrm>
              <a:off x="8680019" y="722831"/>
              <a:ext cx="277853" cy="242009"/>
            </a:xfrm>
            <a:prstGeom prst="ellipse">
              <a:avLst/>
            </a:prstGeom>
            <a:solidFill>
              <a:srgbClr val="3FA762"/>
            </a:solidFill>
            <a:ln>
              <a:solidFill>
                <a:srgbClr val="3FA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5" name="ZoneTexte 52">
              <a:extLst>
                <a:ext uri="{FF2B5EF4-FFF2-40B4-BE49-F238E27FC236}">
                  <a16:creationId xmlns:a16="http://schemas.microsoft.com/office/drawing/2014/main" id="{C1F36F31-BFFA-824A-0CD6-2237946292B8}"/>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216" name="Ellipse 55">
              <a:extLst>
                <a:ext uri="{FF2B5EF4-FFF2-40B4-BE49-F238E27FC236}">
                  <a16:creationId xmlns:a16="http://schemas.microsoft.com/office/drawing/2014/main" id="{1DCFAAA9-7ED6-7284-F0AD-5DAB52375F80}"/>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7" name="Ellipse 55">
              <a:extLst>
                <a:ext uri="{FF2B5EF4-FFF2-40B4-BE49-F238E27FC236}">
                  <a16:creationId xmlns:a16="http://schemas.microsoft.com/office/drawing/2014/main" id="{EC61B50B-CA8A-20DB-4B41-0A7C57163457}"/>
                </a:ext>
              </a:extLst>
            </p:cNvPr>
            <p:cNvSpPr>
              <a:spLocks noChangeAspect="1"/>
            </p:cNvSpPr>
            <p:nvPr/>
          </p:nvSpPr>
          <p:spPr>
            <a:xfrm>
              <a:off x="4875581"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8" name="Ellipse 55">
              <a:extLst>
                <a:ext uri="{FF2B5EF4-FFF2-40B4-BE49-F238E27FC236}">
                  <a16:creationId xmlns:a16="http://schemas.microsoft.com/office/drawing/2014/main" id="{ABE50F5E-CFD5-4861-9687-D2B73A706CEC}"/>
                </a:ext>
              </a:extLst>
            </p:cNvPr>
            <p:cNvSpPr>
              <a:spLocks noChangeAspect="1"/>
            </p:cNvSpPr>
            <p:nvPr/>
          </p:nvSpPr>
          <p:spPr>
            <a:xfrm>
              <a:off x="6777800"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19" name="Ellipse 55">
              <a:extLst>
                <a:ext uri="{FF2B5EF4-FFF2-40B4-BE49-F238E27FC236}">
                  <a16:creationId xmlns:a16="http://schemas.microsoft.com/office/drawing/2014/main" id="{AD3A8212-C88D-C396-5BA0-8D197632F2D1}"/>
                </a:ext>
              </a:extLst>
            </p:cNvPr>
            <p:cNvSpPr>
              <a:spLocks noChangeAspect="1"/>
            </p:cNvSpPr>
            <p:nvPr/>
          </p:nvSpPr>
          <p:spPr>
            <a:xfrm>
              <a:off x="10585279" y="728752"/>
              <a:ext cx="277853" cy="242009"/>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20" name="ZoneTexte 219">
              <a:extLst>
                <a:ext uri="{FF2B5EF4-FFF2-40B4-BE49-F238E27FC236}">
                  <a16:creationId xmlns:a16="http://schemas.microsoft.com/office/drawing/2014/main" id="{6B26639A-95B1-A942-79B4-FE9F5850BAB9}"/>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Analyse time </a:t>
              </a:r>
              <a:r>
                <a:rPr lang="fr-FR" sz="1200" b="1" err="1">
                  <a:solidFill>
                    <a:srgbClr val="3FA762"/>
                  </a:solidFill>
                  <a:latin typeface="Gill Sans MT" panose="020B0502020104020203" pitchFamily="34" charset="77"/>
                </a:rPr>
                <a:t>series</a:t>
              </a:r>
              <a:r>
                <a:rPr lang="fr-FR" sz="1200" b="1">
                  <a:solidFill>
                    <a:srgbClr val="3FA762"/>
                  </a:solidFill>
                  <a:latin typeface="Gill Sans MT" panose="020B0502020104020203" pitchFamily="34" charset="77"/>
                </a:rPr>
                <a:t> et statistiques</a:t>
              </a:r>
            </a:p>
          </p:txBody>
        </p:sp>
        <p:sp>
          <p:nvSpPr>
            <p:cNvPr id="221" name="ZoneTexte 220">
              <a:extLst>
                <a:ext uri="{FF2B5EF4-FFF2-40B4-BE49-F238E27FC236}">
                  <a16:creationId xmlns:a16="http://schemas.microsoft.com/office/drawing/2014/main" id="{1EA729EE-6DC5-663B-9AB4-FD1DA2832FCC}"/>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Paramètres clés</a:t>
              </a:r>
            </a:p>
          </p:txBody>
        </p:sp>
        <p:sp>
          <p:nvSpPr>
            <p:cNvPr id="222" name="ZoneTexte 221">
              <a:extLst>
                <a:ext uri="{FF2B5EF4-FFF2-40B4-BE49-F238E27FC236}">
                  <a16:creationId xmlns:a16="http://schemas.microsoft.com/office/drawing/2014/main" id="{3FD35307-A18C-DE39-ED77-FC958E7F0C59}"/>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Structure du modèle</a:t>
              </a:r>
            </a:p>
          </p:txBody>
        </p:sp>
        <p:sp>
          <p:nvSpPr>
            <p:cNvPr id="223" name="ZoneTexte 222">
              <a:extLst>
                <a:ext uri="{FF2B5EF4-FFF2-40B4-BE49-F238E27FC236}">
                  <a16:creationId xmlns:a16="http://schemas.microsoft.com/office/drawing/2014/main" id="{60530258-BD6A-A32F-1D67-CF0A67F0BC63}"/>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Modélisation</a:t>
              </a:r>
            </a:p>
          </p:txBody>
        </p:sp>
        <p:sp>
          <p:nvSpPr>
            <p:cNvPr id="224" name="ZoneTexte 223">
              <a:extLst>
                <a:ext uri="{FF2B5EF4-FFF2-40B4-BE49-F238E27FC236}">
                  <a16:creationId xmlns:a16="http://schemas.microsoft.com/office/drawing/2014/main" id="{7C68E5DE-24BE-0B82-CC74-C845DA6F3B62}"/>
                </a:ext>
              </a:extLst>
            </p:cNvPr>
            <p:cNvSpPr txBox="1"/>
            <p:nvPr/>
          </p:nvSpPr>
          <p:spPr>
            <a:xfrm>
              <a:off x="9869454" y="424059"/>
              <a:ext cx="1862620" cy="276999"/>
            </a:xfrm>
            <a:prstGeom prst="rect">
              <a:avLst/>
            </a:prstGeom>
            <a:noFill/>
          </p:spPr>
          <p:txBody>
            <a:bodyPr wrap="square" lIns="91440" tIns="45720" rIns="91440" bIns="45720" anchor="t">
              <a:spAutoFit/>
            </a:bodyPr>
            <a:lstStyle/>
            <a:p>
              <a:pPr algn="ctr"/>
              <a:r>
                <a:rPr lang="fr-FR" sz="1200" b="1">
                  <a:solidFill>
                    <a:srgbClr val="D6DCE5"/>
                  </a:solidFill>
                  <a:latin typeface="Gill Sans MT"/>
                </a:rPr>
                <a:t> Résultats &amp; synthèses </a:t>
              </a:r>
              <a:endParaRPr lang="en-US" sz="1200">
                <a:latin typeface="Gill Sans MT"/>
              </a:endParaRPr>
            </a:p>
          </p:txBody>
        </p:sp>
      </p:grpSp>
      <p:grpSp>
        <p:nvGrpSpPr>
          <p:cNvPr id="86" name="Group 85">
            <a:extLst>
              <a:ext uri="{FF2B5EF4-FFF2-40B4-BE49-F238E27FC236}">
                <a16:creationId xmlns:a16="http://schemas.microsoft.com/office/drawing/2014/main" id="{105B7CA9-10D7-5CC5-D162-0FFCB9945707}"/>
              </a:ext>
            </a:extLst>
          </p:cNvPr>
          <p:cNvGrpSpPr/>
          <p:nvPr/>
        </p:nvGrpSpPr>
        <p:grpSpPr>
          <a:xfrm>
            <a:off x="-89" y="-2496"/>
            <a:ext cx="12195097" cy="379528"/>
            <a:chOff x="-89" y="-2496"/>
            <a:chExt cx="12195097" cy="379528"/>
          </a:xfrm>
        </p:grpSpPr>
        <p:grpSp>
          <p:nvGrpSpPr>
            <p:cNvPr id="88" name="Group 87">
              <a:extLst>
                <a:ext uri="{FF2B5EF4-FFF2-40B4-BE49-F238E27FC236}">
                  <a16:creationId xmlns:a16="http://schemas.microsoft.com/office/drawing/2014/main" id="{F7704A51-BC20-68C7-1017-F0B75430F4E4}"/>
                </a:ext>
              </a:extLst>
            </p:cNvPr>
            <p:cNvGrpSpPr/>
            <p:nvPr/>
          </p:nvGrpSpPr>
          <p:grpSpPr>
            <a:xfrm>
              <a:off x="-89" y="-2496"/>
              <a:ext cx="9523346" cy="379528"/>
              <a:chOff x="-89" y="-2496"/>
              <a:chExt cx="9523346" cy="379528"/>
            </a:xfrm>
          </p:grpSpPr>
          <p:sp>
            <p:nvSpPr>
              <p:cNvPr id="94" name="Rectangle 93">
                <a:extLst>
                  <a:ext uri="{FF2B5EF4-FFF2-40B4-BE49-F238E27FC236}">
                    <a16:creationId xmlns:a16="http://schemas.microsoft.com/office/drawing/2014/main" id="{A1FA9F44-C8C8-1396-89A9-5ACF34D6B5BD}"/>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95" name="Rectangle 94">
                <a:extLst>
                  <a:ext uri="{FF2B5EF4-FFF2-40B4-BE49-F238E27FC236}">
                    <a16:creationId xmlns:a16="http://schemas.microsoft.com/office/drawing/2014/main" id="{EB349989-0E92-F2D8-C158-4E016843EDAA}"/>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97" name="Rectangle 96">
                <a:extLst>
                  <a:ext uri="{FF2B5EF4-FFF2-40B4-BE49-F238E27FC236}">
                    <a16:creationId xmlns:a16="http://schemas.microsoft.com/office/drawing/2014/main" id="{22DC7FDC-DA3D-70CE-D123-C2B054BF7265}"/>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99" name="Rectangle 98">
                <a:extLst>
                  <a:ext uri="{FF2B5EF4-FFF2-40B4-BE49-F238E27FC236}">
                    <a16:creationId xmlns:a16="http://schemas.microsoft.com/office/drawing/2014/main" id="{BF16FD22-30BE-DC02-D720-DB48BC306A9E}"/>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100" name="Rectangle 99">
                <a:extLst>
                  <a:ext uri="{FF2B5EF4-FFF2-40B4-BE49-F238E27FC236}">
                    <a16:creationId xmlns:a16="http://schemas.microsoft.com/office/drawing/2014/main" id="{B8B1CA7A-50D9-9A5F-EF52-D5C7FB7C9B6E}"/>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92" name="Rectangle 91">
              <a:extLst>
                <a:ext uri="{FF2B5EF4-FFF2-40B4-BE49-F238E27FC236}">
                  <a16:creationId xmlns:a16="http://schemas.microsoft.com/office/drawing/2014/main" id="{D2F5DF88-4A97-6CF8-B8DF-4195F20CB2AE}"/>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pic>
        <p:nvPicPr>
          <p:cNvPr id="30" name="Image 29">
            <a:extLst>
              <a:ext uri="{FF2B5EF4-FFF2-40B4-BE49-F238E27FC236}">
                <a16:creationId xmlns:a16="http://schemas.microsoft.com/office/drawing/2014/main" id="{21337999-4854-0963-07DC-4DB8E8627702}"/>
              </a:ext>
            </a:extLst>
          </p:cNvPr>
          <p:cNvPicPr>
            <a:picLocks noChangeAspect="1"/>
          </p:cNvPicPr>
          <p:nvPr/>
        </p:nvPicPr>
        <p:blipFill>
          <a:blip r:embed="rId3"/>
          <a:stretch>
            <a:fillRect/>
          </a:stretch>
        </p:blipFill>
        <p:spPr>
          <a:xfrm>
            <a:off x="103841" y="1908309"/>
            <a:ext cx="6025250" cy="3312310"/>
          </a:xfrm>
          <a:prstGeom prst="rect">
            <a:avLst/>
          </a:prstGeom>
        </p:spPr>
      </p:pic>
      <p:pic>
        <p:nvPicPr>
          <p:cNvPr id="35" name="Image 34">
            <a:extLst>
              <a:ext uri="{FF2B5EF4-FFF2-40B4-BE49-F238E27FC236}">
                <a16:creationId xmlns:a16="http://schemas.microsoft.com/office/drawing/2014/main" id="{AFEED9B5-7CAD-3E65-F875-B97072184CBD}"/>
              </a:ext>
            </a:extLst>
          </p:cNvPr>
          <p:cNvPicPr>
            <a:picLocks noChangeAspect="1"/>
          </p:cNvPicPr>
          <p:nvPr/>
        </p:nvPicPr>
        <p:blipFill>
          <a:blip r:embed="rId4"/>
          <a:stretch>
            <a:fillRect/>
          </a:stretch>
        </p:blipFill>
        <p:spPr>
          <a:xfrm>
            <a:off x="6120492" y="1911705"/>
            <a:ext cx="5985554" cy="3290488"/>
          </a:xfrm>
          <a:prstGeom prst="rect">
            <a:avLst/>
          </a:prstGeom>
        </p:spPr>
      </p:pic>
      <p:grpSp>
        <p:nvGrpSpPr>
          <p:cNvPr id="79" name="Groupe 78">
            <a:extLst>
              <a:ext uri="{FF2B5EF4-FFF2-40B4-BE49-F238E27FC236}">
                <a16:creationId xmlns:a16="http://schemas.microsoft.com/office/drawing/2014/main" id="{04DC8BA4-8298-6ABC-98A5-178D75687BFB}"/>
              </a:ext>
            </a:extLst>
          </p:cNvPr>
          <p:cNvGrpSpPr/>
          <p:nvPr/>
        </p:nvGrpSpPr>
        <p:grpSpPr>
          <a:xfrm>
            <a:off x="5148455" y="1119034"/>
            <a:ext cx="1895090" cy="707913"/>
            <a:chOff x="7227456" y="1744198"/>
            <a:chExt cx="1895090" cy="707913"/>
          </a:xfrm>
        </p:grpSpPr>
        <p:sp>
          <p:nvSpPr>
            <p:cNvPr id="80" name="Google Shape;1106;p44">
              <a:extLst>
                <a:ext uri="{FF2B5EF4-FFF2-40B4-BE49-F238E27FC236}">
                  <a16:creationId xmlns:a16="http://schemas.microsoft.com/office/drawing/2014/main" id="{B78F0741-BF64-82A3-E9DC-79951B31F717}"/>
                </a:ext>
              </a:extLst>
            </p:cNvPr>
            <p:cNvSpPr/>
            <p:nvPr/>
          </p:nvSpPr>
          <p:spPr>
            <a:xfrm>
              <a:off x="7227456" y="1794830"/>
              <a:ext cx="1895090" cy="657281"/>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400" b="1">
                  <a:solidFill>
                    <a:schemeClr val="accent5">
                      <a:lumMod val="50000"/>
                    </a:schemeClr>
                  </a:solidFill>
                  <a:latin typeface="Gill Sans MT" panose="020B0502020104020203" pitchFamily="34" charset="0"/>
                </a:rPr>
                <a:t>  Résultats du test</a:t>
              </a:r>
              <a:endParaRPr lang="fr-FR" sz="1200" b="1">
                <a:solidFill>
                  <a:srgbClr val="01B698"/>
                </a:solidFill>
                <a:latin typeface="Gill Sans MT" panose="020B0502020104020203" pitchFamily="34" charset="0"/>
                <a:ea typeface="Fira Sans Extra Condensed Medium"/>
                <a:cs typeface="Fira Sans Extra Condensed Medium"/>
                <a:sym typeface="Fira Sans Extra Condensed Medium"/>
              </a:endParaRPr>
            </a:p>
          </p:txBody>
        </p:sp>
        <p:sp>
          <p:nvSpPr>
            <p:cNvPr id="81" name="Forme libre 190">
              <a:extLst>
                <a:ext uri="{FF2B5EF4-FFF2-40B4-BE49-F238E27FC236}">
                  <a16:creationId xmlns:a16="http://schemas.microsoft.com/office/drawing/2014/main" id="{C3A83465-EA74-DD32-4937-75DD4671B524}"/>
                </a:ext>
              </a:extLst>
            </p:cNvPr>
            <p:cNvSpPr/>
            <p:nvPr/>
          </p:nvSpPr>
          <p:spPr>
            <a:xfrm rot="1849634">
              <a:off x="7251270" y="1744198"/>
              <a:ext cx="375208" cy="422280"/>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00" b="1">
                <a:solidFill>
                  <a:srgbClr val="002060"/>
                </a:solidFill>
                <a:latin typeface="Gill Sans MT" panose="020B0502020104020203" pitchFamily="34" charset="0"/>
              </a:endParaRPr>
            </a:p>
          </p:txBody>
        </p:sp>
      </p:grpSp>
    </p:spTree>
    <p:extLst>
      <p:ext uri="{BB962C8B-B14F-4D97-AF65-F5344CB8AC3E}">
        <p14:creationId xmlns:p14="http://schemas.microsoft.com/office/powerpoint/2010/main" val="1976837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37">
            <a:extLst>
              <a:ext uri="{FF2B5EF4-FFF2-40B4-BE49-F238E27FC236}">
                <a16:creationId xmlns:a16="http://schemas.microsoft.com/office/drawing/2014/main" id="{214CEDDC-AA49-589C-6045-90CD3193F5FF}"/>
              </a:ext>
            </a:extLst>
          </p:cNvPr>
          <p:cNvSpPr/>
          <p:nvPr/>
        </p:nvSpPr>
        <p:spPr>
          <a:xfrm rot="201057">
            <a:off x="-721514" y="5811292"/>
            <a:ext cx="1650393" cy="2473285"/>
          </a:xfrm>
          <a:prstGeom prst="triangle">
            <a:avLst>
              <a:gd name="adj" fmla="val 494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en-US" sz="1600">
                <a:solidFill>
                  <a:schemeClr val="bg1"/>
                </a:solidFill>
                <a:latin typeface="Gill Sans MT"/>
              </a:rPr>
              <a:t>27</a:t>
            </a:r>
            <a:endParaRPr lang="fr-FR" sz="1600">
              <a:solidFill>
                <a:schemeClr val="bg1"/>
              </a:solidFill>
              <a:latin typeface="Gill Sans MT" panose="020B0502020104020203" pitchFamily="34" charset="0"/>
            </a:endParaRPr>
          </a:p>
        </p:txBody>
      </p:sp>
      <p:pic>
        <p:nvPicPr>
          <p:cNvPr id="6" name="Image 5">
            <a:extLst>
              <a:ext uri="{FF2B5EF4-FFF2-40B4-BE49-F238E27FC236}">
                <a16:creationId xmlns:a16="http://schemas.microsoft.com/office/drawing/2014/main" id="{7709878D-587A-92D2-8EAF-502AB6F638E5}"/>
              </a:ext>
            </a:extLst>
          </p:cNvPr>
          <p:cNvPicPr>
            <a:picLocks noChangeAspect="1"/>
          </p:cNvPicPr>
          <p:nvPr/>
        </p:nvPicPr>
        <p:blipFill>
          <a:blip r:embed="rId2"/>
          <a:stretch>
            <a:fillRect/>
          </a:stretch>
        </p:blipFill>
        <p:spPr>
          <a:xfrm>
            <a:off x="8000096" y="2345917"/>
            <a:ext cx="4024264" cy="1370765"/>
          </a:xfrm>
          <a:prstGeom prst="rect">
            <a:avLst/>
          </a:prstGeom>
        </p:spPr>
      </p:pic>
      <p:pic>
        <p:nvPicPr>
          <p:cNvPr id="8" name="Image 7">
            <a:extLst>
              <a:ext uri="{FF2B5EF4-FFF2-40B4-BE49-F238E27FC236}">
                <a16:creationId xmlns:a16="http://schemas.microsoft.com/office/drawing/2014/main" id="{85C5EA0F-A976-5531-5B83-F05F72239A30}"/>
              </a:ext>
            </a:extLst>
          </p:cNvPr>
          <p:cNvPicPr>
            <a:picLocks noChangeAspect="1"/>
          </p:cNvPicPr>
          <p:nvPr/>
        </p:nvPicPr>
        <p:blipFill>
          <a:blip r:embed="rId3"/>
          <a:stretch>
            <a:fillRect/>
          </a:stretch>
        </p:blipFill>
        <p:spPr>
          <a:xfrm>
            <a:off x="5903142" y="4392726"/>
            <a:ext cx="4024264" cy="1429442"/>
          </a:xfrm>
          <a:prstGeom prst="rect">
            <a:avLst/>
          </a:prstGeom>
        </p:spPr>
      </p:pic>
      <p:pic>
        <p:nvPicPr>
          <p:cNvPr id="11" name="Image 10">
            <a:extLst>
              <a:ext uri="{FF2B5EF4-FFF2-40B4-BE49-F238E27FC236}">
                <a16:creationId xmlns:a16="http://schemas.microsoft.com/office/drawing/2014/main" id="{CB54D201-D5B9-119A-5DEA-8B3F2FA1D03E}"/>
              </a:ext>
            </a:extLst>
          </p:cNvPr>
          <p:cNvPicPr>
            <a:picLocks noChangeAspect="1"/>
          </p:cNvPicPr>
          <p:nvPr/>
        </p:nvPicPr>
        <p:blipFill>
          <a:blip r:embed="rId4"/>
          <a:stretch>
            <a:fillRect/>
          </a:stretch>
        </p:blipFill>
        <p:spPr>
          <a:xfrm>
            <a:off x="3975832" y="2295512"/>
            <a:ext cx="4024264" cy="1370765"/>
          </a:xfrm>
          <a:prstGeom prst="rect">
            <a:avLst/>
          </a:prstGeom>
        </p:spPr>
      </p:pic>
      <p:grpSp>
        <p:nvGrpSpPr>
          <p:cNvPr id="21" name="Groupe 20">
            <a:extLst>
              <a:ext uri="{FF2B5EF4-FFF2-40B4-BE49-F238E27FC236}">
                <a16:creationId xmlns:a16="http://schemas.microsoft.com/office/drawing/2014/main" id="{6AA86D95-C24C-66DA-DA85-D4D4EBCB943A}"/>
              </a:ext>
            </a:extLst>
          </p:cNvPr>
          <p:cNvGrpSpPr/>
          <p:nvPr/>
        </p:nvGrpSpPr>
        <p:grpSpPr>
          <a:xfrm>
            <a:off x="7227456" y="1184639"/>
            <a:ext cx="1302793" cy="707913"/>
            <a:chOff x="7227456" y="1744198"/>
            <a:chExt cx="1302793" cy="707913"/>
          </a:xfrm>
        </p:grpSpPr>
        <p:sp>
          <p:nvSpPr>
            <p:cNvPr id="13" name="Google Shape;1106;p44">
              <a:extLst>
                <a:ext uri="{FF2B5EF4-FFF2-40B4-BE49-F238E27FC236}">
                  <a16:creationId xmlns:a16="http://schemas.microsoft.com/office/drawing/2014/main" id="{73A380D2-65B4-98A8-D166-DD355CE7B5F3}"/>
                </a:ext>
              </a:extLst>
            </p:cNvPr>
            <p:cNvSpPr/>
            <p:nvPr/>
          </p:nvSpPr>
          <p:spPr>
            <a:xfrm>
              <a:off x="7227456" y="1794830"/>
              <a:ext cx="1302793" cy="657281"/>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400" b="1">
                  <a:solidFill>
                    <a:schemeClr val="accent5">
                      <a:lumMod val="50000"/>
                    </a:schemeClr>
                  </a:solidFill>
                  <a:latin typeface="Gill Sans MT" panose="020B0502020104020203" pitchFamily="34" charset="0"/>
                </a:rPr>
                <a:t>  Résultats</a:t>
              </a:r>
              <a:endParaRPr lang="fr-FR" sz="1200" b="1">
                <a:solidFill>
                  <a:srgbClr val="01B698"/>
                </a:solidFill>
                <a:latin typeface="Gill Sans MT" panose="020B0502020104020203" pitchFamily="34" charset="0"/>
                <a:ea typeface="Fira Sans Extra Condensed Medium"/>
                <a:cs typeface="Fira Sans Extra Condensed Medium"/>
                <a:sym typeface="Fira Sans Extra Condensed Medium"/>
              </a:endParaRPr>
            </a:p>
          </p:txBody>
        </p:sp>
        <p:sp>
          <p:nvSpPr>
            <p:cNvPr id="15" name="Forme libre 190">
              <a:extLst>
                <a:ext uri="{FF2B5EF4-FFF2-40B4-BE49-F238E27FC236}">
                  <a16:creationId xmlns:a16="http://schemas.microsoft.com/office/drawing/2014/main" id="{A101AA64-F99B-C94A-7CC8-F40BC2A98428}"/>
                </a:ext>
              </a:extLst>
            </p:cNvPr>
            <p:cNvSpPr/>
            <p:nvPr/>
          </p:nvSpPr>
          <p:spPr>
            <a:xfrm rot="1849634">
              <a:off x="7251270" y="1744198"/>
              <a:ext cx="375208" cy="422280"/>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00" b="1">
                <a:solidFill>
                  <a:srgbClr val="002060"/>
                </a:solidFill>
                <a:latin typeface="Gill Sans MT" panose="020B0502020104020203" pitchFamily="34" charset="0"/>
              </a:endParaRPr>
            </a:p>
          </p:txBody>
        </p:sp>
      </p:grpSp>
      <p:sp>
        <p:nvSpPr>
          <p:cNvPr id="17" name="ZoneTexte 16">
            <a:extLst>
              <a:ext uri="{FF2B5EF4-FFF2-40B4-BE49-F238E27FC236}">
                <a16:creationId xmlns:a16="http://schemas.microsoft.com/office/drawing/2014/main" id="{D49D3B12-53DA-B757-E205-B7F34444CA32}"/>
              </a:ext>
            </a:extLst>
          </p:cNvPr>
          <p:cNvSpPr txBox="1"/>
          <p:nvPr/>
        </p:nvSpPr>
        <p:spPr>
          <a:xfrm>
            <a:off x="3975832" y="3636704"/>
            <a:ext cx="3777736" cy="246221"/>
          </a:xfrm>
          <a:prstGeom prst="rect">
            <a:avLst/>
          </a:prstGeom>
          <a:noFill/>
        </p:spPr>
        <p:txBody>
          <a:bodyPr wrap="square">
            <a:spAutoFit/>
          </a:bodyPr>
          <a:lstStyle/>
          <a:p>
            <a:pPr marL="0" lvl="0" indent="0" algn="ctr" rtl="0">
              <a:spcBef>
                <a:spcPts val="0"/>
              </a:spcBef>
              <a:spcAft>
                <a:spcPts val="0"/>
              </a:spcAft>
              <a:buNone/>
            </a:pPr>
            <a:r>
              <a:rPr lang="fr-FR" sz="1000">
                <a:solidFill>
                  <a:srgbClr val="05668D"/>
                </a:solidFill>
                <a:latin typeface="Gill Sans MT" panose="020B0502020104020203" pitchFamily="34" charset="0"/>
                <a:ea typeface="Fira Sans Extra Condensed Medium"/>
                <a:cs typeface="Fira Sans Extra Condensed Medium"/>
                <a:sym typeface="Fira Sans Extra Condensed Medium"/>
              </a:rPr>
              <a:t>Prédiction de la demande du DAP 2023-2024</a:t>
            </a:r>
          </a:p>
        </p:txBody>
      </p:sp>
      <p:sp>
        <p:nvSpPr>
          <p:cNvPr id="18" name="ZoneTexte 17">
            <a:extLst>
              <a:ext uri="{FF2B5EF4-FFF2-40B4-BE49-F238E27FC236}">
                <a16:creationId xmlns:a16="http://schemas.microsoft.com/office/drawing/2014/main" id="{7C921A5D-7ADB-7E8D-886B-8A997DCA9BEE}"/>
              </a:ext>
            </a:extLst>
          </p:cNvPr>
          <p:cNvSpPr txBox="1"/>
          <p:nvPr/>
        </p:nvSpPr>
        <p:spPr>
          <a:xfrm>
            <a:off x="8087810" y="3630782"/>
            <a:ext cx="3777736" cy="246221"/>
          </a:xfrm>
          <a:prstGeom prst="rect">
            <a:avLst/>
          </a:prstGeom>
          <a:noFill/>
        </p:spPr>
        <p:txBody>
          <a:bodyPr wrap="square">
            <a:spAutoFit/>
          </a:bodyPr>
          <a:lstStyle/>
          <a:p>
            <a:pPr marL="0" lvl="0" indent="0" algn="ctr" rtl="0">
              <a:spcBef>
                <a:spcPts val="0"/>
              </a:spcBef>
              <a:spcAft>
                <a:spcPts val="0"/>
              </a:spcAft>
              <a:buNone/>
            </a:pPr>
            <a:r>
              <a:rPr lang="fr-FR" sz="1000">
                <a:solidFill>
                  <a:srgbClr val="05668D"/>
                </a:solidFill>
                <a:latin typeface="Gill Sans MT" panose="020B0502020104020203" pitchFamily="34" charset="0"/>
                <a:ea typeface="Fira Sans Extra Condensed Medium"/>
                <a:cs typeface="Fira Sans Extra Condensed Medium"/>
                <a:sym typeface="Fira Sans Extra Condensed Medium"/>
              </a:rPr>
              <a:t>Prédiction de la demande du MAP 2023-2024</a:t>
            </a:r>
          </a:p>
        </p:txBody>
      </p:sp>
      <p:sp>
        <p:nvSpPr>
          <p:cNvPr id="19" name="ZoneTexte 18">
            <a:extLst>
              <a:ext uri="{FF2B5EF4-FFF2-40B4-BE49-F238E27FC236}">
                <a16:creationId xmlns:a16="http://schemas.microsoft.com/office/drawing/2014/main" id="{83FABC5A-9003-270E-70AC-D192EF205769}"/>
              </a:ext>
            </a:extLst>
          </p:cNvPr>
          <p:cNvSpPr txBox="1"/>
          <p:nvPr/>
        </p:nvSpPr>
        <p:spPr>
          <a:xfrm>
            <a:off x="6111228" y="5788136"/>
            <a:ext cx="3777736" cy="246221"/>
          </a:xfrm>
          <a:prstGeom prst="rect">
            <a:avLst/>
          </a:prstGeom>
          <a:noFill/>
        </p:spPr>
        <p:txBody>
          <a:bodyPr wrap="square">
            <a:spAutoFit/>
          </a:bodyPr>
          <a:lstStyle/>
          <a:p>
            <a:pPr marL="0" lvl="0" indent="0" algn="ctr" rtl="0">
              <a:spcBef>
                <a:spcPts val="0"/>
              </a:spcBef>
              <a:spcAft>
                <a:spcPts val="0"/>
              </a:spcAft>
              <a:buNone/>
            </a:pPr>
            <a:r>
              <a:rPr lang="fr-FR" sz="1000">
                <a:solidFill>
                  <a:srgbClr val="05668D"/>
                </a:solidFill>
                <a:latin typeface="Gill Sans MT" panose="020B0502020104020203" pitchFamily="34" charset="0"/>
                <a:ea typeface="Fira Sans Extra Condensed Medium"/>
                <a:cs typeface="Fira Sans Extra Condensed Medium"/>
                <a:sym typeface="Fira Sans Extra Condensed Medium"/>
              </a:rPr>
              <a:t>Prédiction du prix du DAP 2023-2024</a:t>
            </a:r>
          </a:p>
        </p:txBody>
      </p:sp>
      <p:cxnSp>
        <p:nvCxnSpPr>
          <p:cNvPr id="20" name="Connecteur droit 57">
            <a:extLst>
              <a:ext uri="{FF2B5EF4-FFF2-40B4-BE49-F238E27FC236}">
                <a16:creationId xmlns:a16="http://schemas.microsoft.com/office/drawing/2014/main" id="{2574C2D0-3E20-AD65-CA7C-5512959DF327}"/>
              </a:ext>
            </a:extLst>
          </p:cNvPr>
          <p:cNvCxnSpPr>
            <a:cxnSpLocks/>
          </p:cNvCxnSpPr>
          <p:nvPr/>
        </p:nvCxnSpPr>
        <p:spPr>
          <a:xfrm flipV="1">
            <a:off x="3921737" y="2270852"/>
            <a:ext cx="0" cy="3413441"/>
          </a:xfrm>
          <a:prstGeom prst="line">
            <a:avLst/>
          </a:prstGeom>
          <a:ln w="28575">
            <a:solidFill>
              <a:srgbClr val="00A896"/>
            </a:solidFill>
            <a:prstDash val="dash"/>
          </a:ln>
        </p:spPr>
        <p:style>
          <a:lnRef idx="1">
            <a:schemeClr val="accent1"/>
          </a:lnRef>
          <a:fillRef idx="0">
            <a:schemeClr val="accent1"/>
          </a:fillRef>
          <a:effectRef idx="0">
            <a:schemeClr val="accent1"/>
          </a:effectRef>
          <a:fontRef idx="minor">
            <a:schemeClr val="tx1"/>
          </a:fontRef>
        </p:style>
      </p:cxnSp>
      <p:grpSp>
        <p:nvGrpSpPr>
          <p:cNvPr id="22" name="Groupe 21">
            <a:extLst>
              <a:ext uri="{FF2B5EF4-FFF2-40B4-BE49-F238E27FC236}">
                <a16:creationId xmlns:a16="http://schemas.microsoft.com/office/drawing/2014/main" id="{D145C396-37D0-C57D-20A0-D26BAD1D126A}"/>
              </a:ext>
            </a:extLst>
          </p:cNvPr>
          <p:cNvGrpSpPr/>
          <p:nvPr/>
        </p:nvGrpSpPr>
        <p:grpSpPr>
          <a:xfrm>
            <a:off x="862161" y="1208187"/>
            <a:ext cx="2618619" cy="714737"/>
            <a:chOff x="7227456" y="1737374"/>
            <a:chExt cx="2618619" cy="714737"/>
          </a:xfrm>
        </p:grpSpPr>
        <p:sp>
          <p:nvSpPr>
            <p:cNvPr id="23" name="Google Shape;1106;p44">
              <a:extLst>
                <a:ext uri="{FF2B5EF4-FFF2-40B4-BE49-F238E27FC236}">
                  <a16:creationId xmlns:a16="http://schemas.microsoft.com/office/drawing/2014/main" id="{74BDBFDD-625C-DB6F-4EBD-417B9DD2D34E}"/>
                </a:ext>
              </a:extLst>
            </p:cNvPr>
            <p:cNvSpPr/>
            <p:nvPr/>
          </p:nvSpPr>
          <p:spPr>
            <a:xfrm>
              <a:off x="7227456" y="1794830"/>
              <a:ext cx="2618619" cy="657281"/>
            </a:xfrm>
            <a:prstGeom prst="roundRect">
              <a:avLst>
                <a:gd name="adj" fmla="val 6792"/>
              </a:avLst>
            </a:prstGeom>
            <a:solidFill>
              <a:srgbClr val="F3F3F3"/>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b="1">
                  <a:solidFill>
                    <a:schemeClr val="accent5">
                      <a:lumMod val="50000"/>
                    </a:schemeClr>
                  </a:solidFill>
                  <a:latin typeface="Gill Sans MT"/>
                </a:rPr>
                <a:t>    Résultats et </a:t>
              </a:r>
              <a:r>
                <a:rPr lang="en-US" b="1" err="1">
                  <a:solidFill>
                    <a:schemeClr val="accent5">
                      <a:lumMod val="50000"/>
                    </a:schemeClr>
                  </a:solidFill>
                  <a:latin typeface="Gill Sans MT"/>
                </a:rPr>
                <a:t>améliorations</a:t>
              </a:r>
              <a:endParaRPr lang="fr-FR" b="1">
                <a:solidFill>
                  <a:schemeClr val="accent5">
                    <a:lumMod val="50000"/>
                  </a:schemeClr>
                </a:solidFill>
                <a:latin typeface="Gill Sans MT"/>
              </a:endParaRPr>
            </a:p>
          </p:txBody>
        </p:sp>
        <p:sp>
          <p:nvSpPr>
            <p:cNvPr id="24" name="Forme libre 190">
              <a:extLst>
                <a:ext uri="{FF2B5EF4-FFF2-40B4-BE49-F238E27FC236}">
                  <a16:creationId xmlns:a16="http://schemas.microsoft.com/office/drawing/2014/main" id="{CF6A6CDB-210E-69F1-44E3-FF6712B91DC9}"/>
                </a:ext>
              </a:extLst>
            </p:cNvPr>
            <p:cNvSpPr/>
            <p:nvPr/>
          </p:nvSpPr>
          <p:spPr>
            <a:xfrm rot="1849634">
              <a:off x="7251270" y="1737374"/>
              <a:ext cx="375208" cy="422280"/>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00" b="1">
                <a:solidFill>
                  <a:srgbClr val="002060"/>
                </a:solidFill>
                <a:latin typeface="Gill Sans MT" panose="020B0502020104020203" pitchFamily="34" charset="0"/>
              </a:endParaRPr>
            </a:p>
          </p:txBody>
        </p:sp>
      </p:grpSp>
      <p:grpSp>
        <p:nvGrpSpPr>
          <p:cNvPr id="95" name="Groupe 94">
            <a:extLst>
              <a:ext uri="{FF2B5EF4-FFF2-40B4-BE49-F238E27FC236}">
                <a16:creationId xmlns:a16="http://schemas.microsoft.com/office/drawing/2014/main" id="{4B4A7B28-04AC-D5E2-0D47-D3F795D900CC}"/>
              </a:ext>
            </a:extLst>
          </p:cNvPr>
          <p:cNvGrpSpPr/>
          <p:nvPr/>
        </p:nvGrpSpPr>
        <p:grpSpPr>
          <a:xfrm>
            <a:off x="196978" y="2169976"/>
            <a:ext cx="4243202" cy="566409"/>
            <a:chOff x="196978" y="2552117"/>
            <a:chExt cx="4243202" cy="566409"/>
          </a:xfrm>
        </p:grpSpPr>
        <p:sp>
          <p:nvSpPr>
            <p:cNvPr id="73" name="Google Shape;1097;p44">
              <a:extLst>
                <a:ext uri="{FF2B5EF4-FFF2-40B4-BE49-F238E27FC236}">
                  <a16:creationId xmlns:a16="http://schemas.microsoft.com/office/drawing/2014/main" id="{35CCCBF8-CCF6-D9F0-8E4A-2EB3F3C55427}"/>
                </a:ext>
              </a:extLst>
            </p:cNvPr>
            <p:cNvSpPr/>
            <p:nvPr/>
          </p:nvSpPr>
          <p:spPr>
            <a:xfrm>
              <a:off x="317481" y="2761545"/>
              <a:ext cx="3516542" cy="356981"/>
            </a:xfrm>
            <a:prstGeom prst="roundRect">
              <a:avLst/>
            </a:prstGeom>
            <a:solidFill>
              <a:srgbClr val="F3F3F3"/>
            </a:solidFill>
            <a:ln w="28575" cap="flat" cmpd="sng">
              <a:solidFill>
                <a:srgbClr val="9FE5C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900" b="1">
                <a:solidFill>
                  <a:srgbClr val="05668D"/>
                </a:solidFill>
                <a:latin typeface="Gill Sans MT" panose="020B0502020104020203" pitchFamily="34" charset="0"/>
              </a:endParaRPr>
            </a:p>
          </p:txBody>
        </p:sp>
        <p:sp>
          <p:nvSpPr>
            <p:cNvPr id="74" name="Google Shape;1084;p44">
              <a:extLst>
                <a:ext uri="{FF2B5EF4-FFF2-40B4-BE49-F238E27FC236}">
                  <a16:creationId xmlns:a16="http://schemas.microsoft.com/office/drawing/2014/main" id="{80DE340A-32F7-23C6-400E-231D096608D5}"/>
                </a:ext>
              </a:extLst>
            </p:cNvPr>
            <p:cNvSpPr/>
            <p:nvPr/>
          </p:nvSpPr>
          <p:spPr>
            <a:xfrm>
              <a:off x="315426" y="2764120"/>
              <a:ext cx="4124754" cy="336315"/>
            </a:xfrm>
            <a:prstGeom prst="rect">
              <a:avLst/>
            </a:prstGeom>
            <a:noFill/>
            <a:ln>
              <a:noFill/>
            </a:ln>
          </p:spPr>
          <p:txBody>
            <a:bodyPr spcFirstLastPara="1" wrap="square" lIns="54862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100"/>
              </a:pPr>
              <a:r>
                <a:rPr lang="fr-FR" sz="900" b="1">
                  <a:solidFill>
                    <a:srgbClr val="05668D"/>
                  </a:solidFill>
                  <a:latin typeface="Gill Sans MT" panose="020B0502020104020203" pitchFamily="34" charset="0"/>
                  <a:ea typeface="Roboto"/>
                  <a:cs typeface="Roboto"/>
                  <a:sym typeface="Roboto"/>
                </a:rPr>
                <a:t>Part de marché KOFERT/OCP reste constant </a:t>
              </a:r>
            </a:p>
          </p:txBody>
        </p:sp>
        <p:sp>
          <p:nvSpPr>
            <p:cNvPr id="76" name="Forme libre 190">
              <a:extLst>
                <a:ext uri="{FF2B5EF4-FFF2-40B4-BE49-F238E27FC236}">
                  <a16:creationId xmlns:a16="http://schemas.microsoft.com/office/drawing/2014/main" id="{404EEE60-118E-9688-E00C-8A2FCEE54E2C}"/>
                </a:ext>
              </a:extLst>
            </p:cNvPr>
            <p:cNvSpPr/>
            <p:nvPr/>
          </p:nvSpPr>
          <p:spPr>
            <a:xfrm rot="1849634">
              <a:off x="196978" y="2552117"/>
              <a:ext cx="462105" cy="487858"/>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9FE5C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b="1">
                  <a:solidFill>
                    <a:srgbClr val="05668D"/>
                  </a:solidFill>
                  <a:latin typeface="Gill Sans MT"/>
                </a:rPr>
                <a:t>R</a:t>
              </a:r>
            </a:p>
          </p:txBody>
        </p:sp>
      </p:grpSp>
      <p:grpSp>
        <p:nvGrpSpPr>
          <p:cNvPr id="42" name="Groupe 41">
            <a:extLst>
              <a:ext uri="{FF2B5EF4-FFF2-40B4-BE49-F238E27FC236}">
                <a16:creationId xmlns:a16="http://schemas.microsoft.com/office/drawing/2014/main" id="{C85899AA-7C80-F94C-246F-0C96024F328A}"/>
              </a:ext>
            </a:extLst>
          </p:cNvPr>
          <p:cNvGrpSpPr/>
          <p:nvPr/>
        </p:nvGrpSpPr>
        <p:grpSpPr>
          <a:xfrm>
            <a:off x="196978" y="4913723"/>
            <a:ext cx="3637044" cy="576483"/>
            <a:chOff x="3177935" y="4199359"/>
            <a:chExt cx="4740046" cy="774951"/>
          </a:xfrm>
        </p:grpSpPr>
        <p:sp>
          <p:nvSpPr>
            <p:cNvPr id="63" name="Google Shape;1096;p44">
              <a:extLst>
                <a:ext uri="{FF2B5EF4-FFF2-40B4-BE49-F238E27FC236}">
                  <a16:creationId xmlns:a16="http://schemas.microsoft.com/office/drawing/2014/main" id="{6F48633C-29C2-0F14-7D80-CC13DD770DF5}"/>
                </a:ext>
              </a:extLst>
            </p:cNvPr>
            <p:cNvSpPr/>
            <p:nvPr/>
          </p:nvSpPr>
          <p:spPr>
            <a:xfrm>
              <a:off x="3358186" y="4495939"/>
              <a:ext cx="4559795" cy="478371"/>
            </a:xfrm>
            <a:prstGeom prst="roundRect">
              <a:avLst/>
            </a:prstGeom>
            <a:solidFill>
              <a:srgbClr val="F3F3F3"/>
            </a:solidFill>
            <a:ln w="28575" cap="flat" cmpd="sng">
              <a:solidFill>
                <a:srgbClr val="01B69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900" b="1">
                <a:solidFill>
                  <a:srgbClr val="05668D"/>
                </a:solidFill>
                <a:latin typeface="Gill Sans MT" panose="020B0502020104020203" pitchFamily="34" charset="0"/>
              </a:endParaRPr>
            </a:p>
          </p:txBody>
        </p:sp>
        <p:sp>
          <p:nvSpPr>
            <p:cNvPr id="64" name="Google Shape;1087;p44">
              <a:extLst>
                <a:ext uri="{FF2B5EF4-FFF2-40B4-BE49-F238E27FC236}">
                  <a16:creationId xmlns:a16="http://schemas.microsoft.com/office/drawing/2014/main" id="{9115CC22-CB85-9E72-11DF-A1C52BADFCC3}"/>
                </a:ext>
              </a:extLst>
            </p:cNvPr>
            <p:cNvSpPr/>
            <p:nvPr/>
          </p:nvSpPr>
          <p:spPr>
            <a:xfrm>
              <a:off x="3340802" y="4461410"/>
              <a:ext cx="4553977" cy="512900"/>
            </a:xfrm>
            <a:prstGeom prst="rect">
              <a:avLst/>
            </a:prstGeom>
            <a:noFill/>
            <a:ln>
              <a:noFill/>
            </a:ln>
          </p:spPr>
          <p:txBody>
            <a:bodyPr spcFirstLastPara="1" wrap="square" lIns="54862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100"/>
              </a:pPr>
              <a:r>
                <a:rPr lang="fr-FR" sz="900" b="1">
                  <a:solidFill>
                    <a:srgbClr val="05668D"/>
                  </a:solidFill>
                  <a:latin typeface="Gill Sans MT" panose="020B0502020104020203" pitchFamily="34" charset="0"/>
                  <a:ea typeface="Roboto"/>
                  <a:cs typeface="Roboto"/>
                  <a:sym typeface="Roboto"/>
                </a:rPr>
                <a:t>Des données spécifiques de KOFERT seraient idéales pour une prédiction plus précise</a:t>
              </a:r>
            </a:p>
          </p:txBody>
        </p:sp>
        <p:sp>
          <p:nvSpPr>
            <p:cNvPr id="65" name="Forme libre 190">
              <a:extLst>
                <a:ext uri="{FF2B5EF4-FFF2-40B4-BE49-F238E27FC236}">
                  <a16:creationId xmlns:a16="http://schemas.microsoft.com/office/drawing/2014/main" id="{CD3AD3B4-02B0-B884-07B5-D3E9D29CDA09}"/>
                </a:ext>
              </a:extLst>
            </p:cNvPr>
            <p:cNvSpPr/>
            <p:nvPr/>
          </p:nvSpPr>
          <p:spPr>
            <a:xfrm rot="1849634">
              <a:off x="3177935" y="4199359"/>
              <a:ext cx="602247" cy="655816"/>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01B69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b="1">
                  <a:solidFill>
                    <a:srgbClr val="05668D"/>
                  </a:solidFill>
                  <a:latin typeface="Gill Sans MT" panose="020B0502020104020203" pitchFamily="34" charset="0"/>
                </a:rPr>
                <a:t>A</a:t>
              </a:r>
            </a:p>
          </p:txBody>
        </p:sp>
      </p:grpSp>
      <p:grpSp>
        <p:nvGrpSpPr>
          <p:cNvPr id="77" name="Groupe 76">
            <a:extLst>
              <a:ext uri="{FF2B5EF4-FFF2-40B4-BE49-F238E27FC236}">
                <a16:creationId xmlns:a16="http://schemas.microsoft.com/office/drawing/2014/main" id="{8C149A8B-7840-D71F-E527-ABF3C5B48337}"/>
              </a:ext>
            </a:extLst>
          </p:cNvPr>
          <p:cNvGrpSpPr/>
          <p:nvPr/>
        </p:nvGrpSpPr>
        <p:grpSpPr>
          <a:xfrm>
            <a:off x="186285" y="3564560"/>
            <a:ext cx="3637045" cy="729418"/>
            <a:chOff x="196978" y="4431170"/>
            <a:chExt cx="3637045" cy="729418"/>
          </a:xfrm>
        </p:grpSpPr>
        <p:sp>
          <p:nvSpPr>
            <p:cNvPr id="60" name="Google Shape;1094;p44">
              <a:extLst>
                <a:ext uri="{FF2B5EF4-FFF2-40B4-BE49-F238E27FC236}">
                  <a16:creationId xmlns:a16="http://schemas.microsoft.com/office/drawing/2014/main" id="{54713295-A726-7368-61C9-7CFD7D5EB980}"/>
                </a:ext>
              </a:extLst>
            </p:cNvPr>
            <p:cNvSpPr/>
            <p:nvPr/>
          </p:nvSpPr>
          <p:spPr>
            <a:xfrm>
              <a:off x="321661" y="4645035"/>
              <a:ext cx="3512362" cy="515553"/>
            </a:xfrm>
            <a:prstGeom prst="roundRect">
              <a:avLst/>
            </a:prstGeom>
            <a:solidFill>
              <a:srgbClr val="F3F3F3"/>
            </a:solidFill>
            <a:ln w="28575" cap="flat" cmpd="sng">
              <a:solidFill>
                <a:srgbClr val="02C39A"/>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900" b="1">
                <a:solidFill>
                  <a:srgbClr val="05668D"/>
                </a:solidFill>
                <a:latin typeface="Gill Sans MT" panose="020B0502020104020203" pitchFamily="34" charset="0"/>
              </a:endParaRPr>
            </a:p>
          </p:txBody>
        </p:sp>
        <p:sp>
          <p:nvSpPr>
            <p:cNvPr id="61" name="Google Shape;1093;p44">
              <a:extLst>
                <a:ext uri="{FF2B5EF4-FFF2-40B4-BE49-F238E27FC236}">
                  <a16:creationId xmlns:a16="http://schemas.microsoft.com/office/drawing/2014/main" id="{7C2844DD-BB3B-850B-E502-3389D148C30F}"/>
                </a:ext>
              </a:extLst>
            </p:cNvPr>
            <p:cNvSpPr/>
            <p:nvPr/>
          </p:nvSpPr>
          <p:spPr>
            <a:xfrm>
              <a:off x="328822" y="4697234"/>
              <a:ext cx="3500792" cy="401582"/>
            </a:xfrm>
            <a:prstGeom prst="rect">
              <a:avLst/>
            </a:prstGeom>
            <a:noFill/>
            <a:ln>
              <a:noFill/>
            </a:ln>
          </p:spPr>
          <p:txBody>
            <a:bodyPr spcFirstLastPara="1" wrap="square" lIns="54862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100"/>
              </a:pPr>
              <a:r>
                <a:rPr lang="fr-FR" sz="900" b="1">
                  <a:solidFill>
                    <a:srgbClr val="05668D"/>
                  </a:solidFill>
                  <a:latin typeface="Gill Sans MT" panose="020B0502020104020203" pitchFamily="34" charset="0"/>
                  <a:ea typeface="Roboto"/>
                  <a:cs typeface="Roboto"/>
                  <a:sym typeface="Roboto"/>
                </a:rPr>
                <a:t>La démarche de prédiction de prix des matières premières confirme que </a:t>
              </a:r>
              <a:r>
                <a:rPr lang="fr-FR" sz="900" b="1" i="1" err="1">
                  <a:solidFill>
                    <a:srgbClr val="05668D"/>
                  </a:solidFill>
                  <a:latin typeface="Gill Sans MT" panose="020B0502020104020203" pitchFamily="34" charset="0"/>
                  <a:ea typeface="Roboto"/>
                  <a:cs typeface="Roboto"/>
                  <a:sym typeface="Roboto"/>
                </a:rPr>
                <a:t>Prophet</a:t>
              </a:r>
              <a:r>
                <a:rPr lang="fr-FR" sz="900" b="1">
                  <a:solidFill>
                    <a:srgbClr val="05668D"/>
                  </a:solidFill>
                  <a:latin typeface="Gill Sans MT" panose="020B0502020104020203" pitchFamily="34" charset="0"/>
                  <a:ea typeface="Roboto"/>
                  <a:cs typeface="Roboto"/>
                  <a:sym typeface="Roboto"/>
                </a:rPr>
                <a:t> est le meilleur modèle de prédiction</a:t>
              </a:r>
            </a:p>
          </p:txBody>
        </p:sp>
        <p:sp>
          <p:nvSpPr>
            <p:cNvPr id="62" name="Forme libre 190">
              <a:extLst>
                <a:ext uri="{FF2B5EF4-FFF2-40B4-BE49-F238E27FC236}">
                  <a16:creationId xmlns:a16="http://schemas.microsoft.com/office/drawing/2014/main" id="{7462E525-249A-5BC1-CE92-C6120780258F}"/>
                </a:ext>
              </a:extLst>
            </p:cNvPr>
            <p:cNvSpPr/>
            <p:nvPr/>
          </p:nvSpPr>
          <p:spPr>
            <a:xfrm rot="1849634">
              <a:off x="196978" y="4431170"/>
              <a:ext cx="462105" cy="487858"/>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02C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b="1">
                  <a:solidFill>
                    <a:srgbClr val="05668D"/>
                  </a:solidFill>
                  <a:latin typeface="Gill Sans MT" panose="020B0502020104020203" pitchFamily="34" charset="0"/>
                </a:rPr>
                <a:t>R</a:t>
              </a:r>
            </a:p>
          </p:txBody>
        </p:sp>
      </p:grpSp>
      <p:grpSp>
        <p:nvGrpSpPr>
          <p:cNvPr id="88" name="Groupe 87">
            <a:extLst>
              <a:ext uri="{FF2B5EF4-FFF2-40B4-BE49-F238E27FC236}">
                <a16:creationId xmlns:a16="http://schemas.microsoft.com/office/drawing/2014/main" id="{C7D1EF15-6424-3A6D-957A-38872A6FC0F6}"/>
              </a:ext>
            </a:extLst>
          </p:cNvPr>
          <p:cNvGrpSpPr/>
          <p:nvPr/>
        </p:nvGrpSpPr>
        <p:grpSpPr>
          <a:xfrm>
            <a:off x="177843" y="4315225"/>
            <a:ext cx="3637045" cy="559979"/>
            <a:chOff x="196978" y="3856253"/>
            <a:chExt cx="3637045" cy="559979"/>
          </a:xfrm>
        </p:grpSpPr>
        <p:sp>
          <p:nvSpPr>
            <p:cNvPr id="57" name="Google Shape;1095;p44">
              <a:extLst>
                <a:ext uri="{FF2B5EF4-FFF2-40B4-BE49-F238E27FC236}">
                  <a16:creationId xmlns:a16="http://schemas.microsoft.com/office/drawing/2014/main" id="{DFF15F77-84A7-4A7C-E698-E6C0DEF44F35}"/>
                </a:ext>
              </a:extLst>
            </p:cNvPr>
            <p:cNvSpPr/>
            <p:nvPr/>
          </p:nvSpPr>
          <p:spPr>
            <a:xfrm>
              <a:off x="321661" y="4059251"/>
              <a:ext cx="3512362" cy="356981"/>
            </a:xfrm>
            <a:prstGeom prst="roundRect">
              <a:avLst/>
            </a:prstGeom>
            <a:solidFill>
              <a:srgbClr val="F3F3F3"/>
            </a:solidFill>
            <a:ln w="28575" cap="flat" cmpd="sng">
              <a:solidFill>
                <a:srgbClr val="01D1AE"/>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900" b="1">
                <a:solidFill>
                  <a:srgbClr val="05668D"/>
                </a:solidFill>
                <a:latin typeface="Gill Sans MT" panose="020B0502020104020203" pitchFamily="34" charset="0"/>
              </a:endParaRPr>
            </a:p>
          </p:txBody>
        </p:sp>
        <p:sp>
          <p:nvSpPr>
            <p:cNvPr id="58" name="Google Shape;1090;p44">
              <a:extLst>
                <a:ext uri="{FF2B5EF4-FFF2-40B4-BE49-F238E27FC236}">
                  <a16:creationId xmlns:a16="http://schemas.microsoft.com/office/drawing/2014/main" id="{FCD473B4-68D1-D829-4423-B99CAF66B43E}"/>
                </a:ext>
              </a:extLst>
            </p:cNvPr>
            <p:cNvSpPr/>
            <p:nvPr/>
          </p:nvSpPr>
          <p:spPr>
            <a:xfrm>
              <a:off x="335285" y="4057480"/>
              <a:ext cx="3427638" cy="348634"/>
            </a:xfrm>
            <a:prstGeom prst="rect">
              <a:avLst/>
            </a:prstGeom>
            <a:noFill/>
            <a:ln>
              <a:noFill/>
            </a:ln>
          </p:spPr>
          <p:txBody>
            <a:bodyPr spcFirstLastPara="1" wrap="square" lIns="54862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100"/>
              </a:pPr>
              <a:r>
                <a:rPr lang="fr-FR" sz="900" b="1">
                  <a:solidFill>
                    <a:srgbClr val="05668D"/>
                  </a:solidFill>
                  <a:latin typeface="Gill Sans MT" panose="020B0502020104020203" pitchFamily="34" charset="0"/>
                  <a:ea typeface="Roboto"/>
                  <a:cs typeface="Roboto"/>
                  <a:sym typeface="Roboto"/>
                </a:rPr>
                <a:t>Plus on alimente la base de données, plus on peut avoir des résultats plus sûrs</a:t>
              </a:r>
            </a:p>
          </p:txBody>
        </p:sp>
        <p:sp>
          <p:nvSpPr>
            <p:cNvPr id="59" name="Forme libre 190">
              <a:extLst>
                <a:ext uri="{FF2B5EF4-FFF2-40B4-BE49-F238E27FC236}">
                  <a16:creationId xmlns:a16="http://schemas.microsoft.com/office/drawing/2014/main" id="{A1070540-54CD-D932-E29B-0C7FD96DAF23}"/>
                </a:ext>
              </a:extLst>
            </p:cNvPr>
            <p:cNvSpPr/>
            <p:nvPr/>
          </p:nvSpPr>
          <p:spPr>
            <a:xfrm rot="1849634">
              <a:off x="196978" y="3856253"/>
              <a:ext cx="462105" cy="487858"/>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01D1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b="1">
                  <a:solidFill>
                    <a:srgbClr val="05668D"/>
                  </a:solidFill>
                  <a:latin typeface="Gill Sans MT"/>
                </a:rPr>
                <a:t>A</a:t>
              </a:r>
            </a:p>
          </p:txBody>
        </p:sp>
      </p:grpSp>
      <p:grpSp>
        <p:nvGrpSpPr>
          <p:cNvPr id="92" name="Groupe 91">
            <a:extLst>
              <a:ext uri="{FF2B5EF4-FFF2-40B4-BE49-F238E27FC236}">
                <a16:creationId xmlns:a16="http://schemas.microsoft.com/office/drawing/2014/main" id="{E0EAE02F-8974-1444-B570-C7602C92C957}"/>
              </a:ext>
            </a:extLst>
          </p:cNvPr>
          <p:cNvGrpSpPr/>
          <p:nvPr/>
        </p:nvGrpSpPr>
        <p:grpSpPr>
          <a:xfrm>
            <a:off x="196978" y="2746723"/>
            <a:ext cx="3637044" cy="766268"/>
            <a:chOff x="196978" y="3087920"/>
            <a:chExt cx="3637044" cy="766268"/>
          </a:xfrm>
        </p:grpSpPr>
        <p:sp>
          <p:nvSpPr>
            <p:cNvPr id="51" name="Google Shape;1096;p44">
              <a:extLst>
                <a:ext uri="{FF2B5EF4-FFF2-40B4-BE49-F238E27FC236}">
                  <a16:creationId xmlns:a16="http://schemas.microsoft.com/office/drawing/2014/main" id="{8B37A055-AE87-5720-0A04-5888740BF6C5}"/>
                </a:ext>
              </a:extLst>
            </p:cNvPr>
            <p:cNvSpPr/>
            <p:nvPr/>
          </p:nvSpPr>
          <p:spPr>
            <a:xfrm>
              <a:off x="317480" y="3307259"/>
              <a:ext cx="3516542" cy="546929"/>
            </a:xfrm>
            <a:prstGeom prst="roundRect">
              <a:avLst/>
            </a:prstGeom>
            <a:solidFill>
              <a:srgbClr val="F3F3F3"/>
            </a:solidFill>
            <a:ln w="28575" cap="flat" cmpd="sng">
              <a:solidFill>
                <a:srgbClr val="79DBA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900" b="1">
                <a:solidFill>
                  <a:srgbClr val="05668D"/>
                </a:solidFill>
                <a:latin typeface="Gill Sans MT" panose="020B0502020104020203" pitchFamily="34" charset="0"/>
              </a:endParaRPr>
            </a:p>
          </p:txBody>
        </p:sp>
        <p:sp>
          <p:nvSpPr>
            <p:cNvPr id="52" name="Google Shape;1087;p44">
              <a:extLst>
                <a:ext uri="{FF2B5EF4-FFF2-40B4-BE49-F238E27FC236}">
                  <a16:creationId xmlns:a16="http://schemas.microsoft.com/office/drawing/2014/main" id="{78EEB5BC-C2B5-B488-46E7-0E73CEA43956}"/>
                </a:ext>
              </a:extLst>
            </p:cNvPr>
            <p:cNvSpPr/>
            <p:nvPr/>
          </p:nvSpPr>
          <p:spPr>
            <a:xfrm>
              <a:off x="317481" y="3433168"/>
              <a:ext cx="3498739" cy="335933"/>
            </a:xfrm>
            <a:prstGeom prst="rect">
              <a:avLst/>
            </a:prstGeom>
            <a:noFill/>
            <a:ln>
              <a:noFill/>
            </a:ln>
          </p:spPr>
          <p:txBody>
            <a:bodyPr spcFirstLastPara="1" wrap="square" lIns="548625" tIns="91425" rIns="18287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100"/>
              </a:pPr>
              <a:r>
                <a:rPr lang="fr-FR" sz="900" b="1">
                  <a:solidFill>
                    <a:srgbClr val="05668D"/>
                  </a:solidFill>
                  <a:latin typeface="Gill Sans MT" panose="020B0502020104020203" pitchFamily="34" charset="0"/>
                  <a:ea typeface="Roboto"/>
                  <a:cs typeface="Roboto"/>
                  <a:sym typeface="Roboto"/>
                </a:rPr>
                <a:t>Les facteurs agissant sur le marché sont tenus en compte par l'ajustement du taux d’évolution de la demande</a:t>
              </a:r>
            </a:p>
          </p:txBody>
        </p:sp>
        <p:sp>
          <p:nvSpPr>
            <p:cNvPr id="54" name="Forme libre 190">
              <a:extLst>
                <a:ext uri="{FF2B5EF4-FFF2-40B4-BE49-F238E27FC236}">
                  <a16:creationId xmlns:a16="http://schemas.microsoft.com/office/drawing/2014/main" id="{9348D754-A286-2B71-1309-71BB26C497C8}"/>
                </a:ext>
              </a:extLst>
            </p:cNvPr>
            <p:cNvSpPr/>
            <p:nvPr/>
          </p:nvSpPr>
          <p:spPr>
            <a:xfrm rot="1849634">
              <a:off x="196978" y="3087920"/>
              <a:ext cx="462105" cy="487858"/>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79D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900" b="1">
                  <a:solidFill>
                    <a:srgbClr val="05668D"/>
                  </a:solidFill>
                  <a:latin typeface="Gill Sans MT" panose="020B0502020104020203" pitchFamily="34" charset="0"/>
                </a:rPr>
                <a:t>R</a:t>
              </a:r>
            </a:p>
          </p:txBody>
        </p:sp>
      </p:grpSp>
      <p:grpSp>
        <p:nvGrpSpPr>
          <p:cNvPr id="99" name="Groupe 98">
            <a:extLst>
              <a:ext uri="{FF2B5EF4-FFF2-40B4-BE49-F238E27FC236}">
                <a16:creationId xmlns:a16="http://schemas.microsoft.com/office/drawing/2014/main" id="{1D2086DF-DAB0-ACD7-5C93-D3FC1B171422}"/>
              </a:ext>
            </a:extLst>
          </p:cNvPr>
          <p:cNvGrpSpPr/>
          <p:nvPr/>
        </p:nvGrpSpPr>
        <p:grpSpPr>
          <a:xfrm>
            <a:off x="587948" y="390720"/>
            <a:ext cx="11176180" cy="645352"/>
            <a:chOff x="417348" y="331726"/>
            <a:chExt cx="11176180" cy="645352"/>
          </a:xfrm>
        </p:grpSpPr>
        <p:cxnSp>
          <p:nvCxnSpPr>
            <p:cNvPr id="100" name="Connecteur droit 54">
              <a:extLst>
                <a:ext uri="{FF2B5EF4-FFF2-40B4-BE49-F238E27FC236}">
                  <a16:creationId xmlns:a16="http://schemas.microsoft.com/office/drawing/2014/main" id="{2CBFD398-7693-0170-9A87-DCABAD376A5A}"/>
                </a:ext>
              </a:extLst>
            </p:cNvPr>
            <p:cNvCxnSpPr>
              <a:cxnSpLocks/>
              <a:stCxn id="101" idx="6"/>
              <a:endCxn id="127" idx="2"/>
            </p:cNvCxnSpPr>
            <p:nvPr/>
          </p:nvCxnSpPr>
          <p:spPr>
            <a:xfrm flipV="1">
              <a:off x="3251215" y="849757"/>
              <a:ext cx="7334064" cy="6317"/>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1" name="Ellipse 55">
              <a:extLst>
                <a:ext uri="{FF2B5EF4-FFF2-40B4-BE49-F238E27FC236}">
                  <a16:creationId xmlns:a16="http://schemas.microsoft.com/office/drawing/2014/main" id="{3CCD2C93-E575-2CC7-9B6F-B06EBE5695A6}"/>
                </a:ext>
              </a:extLst>
            </p:cNvPr>
            <p:cNvSpPr>
              <a:spLocks noChangeAspect="1"/>
            </p:cNvSpPr>
            <p:nvPr/>
          </p:nvSpPr>
          <p:spPr>
            <a:xfrm>
              <a:off x="2973362"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02" name="Ellipse 56">
              <a:extLst>
                <a:ext uri="{FF2B5EF4-FFF2-40B4-BE49-F238E27FC236}">
                  <a16:creationId xmlns:a16="http://schemas.microsoft.com/office/drawing/2014/main" id="{BEFD47A3-097D-74CF-6211-12E7F2F17BB6}"/>
                </a:ext>
              </a:extLst>
            </p:cNvPr>
            <p:cNvSpPr>
              <a:spLocks noChangeAspect="1"/>
            </p:cNvSpPr>
            <p:nvPr/>
          </p:nvSpPr>
          <p:spPr>
            <a:xfrm>
              <a:off x="8680019" y="722831"/>
              <a:ext cx="277853" cy="242009"/>
            </a:xfrm>
            <a:prstGeom prst="ellipse">
              <a:avLst/>
            </a:prstGeom>
            <a:solidFill>
              <a:srgbClr val="3FA762"/>
            </a:solidFill>
            <a:ln>
              <a:solidFill>
                <a:srgbClr val="3FA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3" name="Connecteur droit 57">
              <a:extLst>
                <a:ext uri="{FF2B5EF4-FFF2-40B4-BE49-F238E27FC236}">
                  <a16:creationId xmlns:a16="http://schemas.microsoft.com/office/drawing/2014/main" id="{04EDE3D5-5C2D-4F61-91D2-0E0C46295D43}"/>
                </a:ext>
              </a:extLst>
            </p:cNvPr>
            <p:cNvCxnSpPr>
              <a:cxnSpLocks/>
              <a:stCxn id="105" idx="6"/>
              <a:endCxn id="127" idx="2"/>
            </p:cNvCxnSpPr>
            <p:nvPr/>
          </p:nvCxnSpPr>
          <p:spPr>
            <a:xfrm flipV="1">
              <a:off x="1348996" y="849757"/>
              <a:ext cx="9236283" cy="2921"/>
            </a:xfrm>
            <a:prstGeom prst="line">
              <a:avLst/>
            </a:prstGeom>
            <a:ln w="28575">
              <a:solidFill>
                <a:srgbClr val="3FA762"/>
              </a:solidFill>
            </a:ln>
          </p:spPr>
          <p:style>
            <a:lnRef idx="1">
              <a:schemeClr val="accent1"/>
            </a:lnRef>
            <a:fillRef idx="0">
              <a:schemeClr val="accent1"/>
            </a:fillRef>
            <a:effectRef idx="0">
              <a:schemeClr val="accent1"/>
            </a:effectRef>
            <a:fontRef idx="minor">
              <a:schemeClr val="tx1"/>
            </a:fontRef>
          </p:style>
        </p:cxnSp>
        <p:sp>
          <p:nvSpPr>
            <p:cNvPr id="104" name="ZoneTexte 52">
              <a:extLst>
                <a:ext uri="{FF2B5EF4-FFF2-40B4-BE49-F238E27FC236}">
                  <a16:creationId xmlns:a16="http://schemas.microsoft.com/office/drawing/2014/main" id="{3A9FA017-C134-CDC3-C771-4158F803F8FF}"/>
                </a:ext>
              </a:extLst>
            </p:cNvPr>
            <p:cNvSpPr txBox="1"/>
            <p:nvPr/>
          </p:nvSpPr>
          <p:spPr>
            <a:xfrm>
              <a:off x="417348" y="424059"/>
              <a:ext cx="1572354" cy="276999"/>
            </a:xfrm>
            <a:prstGeom prst="rect">
              <a:avLst/>
            </a:prstGeom>
            <a:noFill/>
          </p:spPr>
          <p:txBody>
            <a:bodyPr wrap="none" rtlCol="0">
              <a:spAutoFit/>
            </a:bodyPr>
            <a:lstStyle/>
            <a:p>
              <a:r>
                <a:rPr lang="fr-FR" sz="1200" b="1">
                  <a:solidFill>
                    <a:srgbClr val="3FA762"/>
                  </a:solidFill>
                  <a:latin typeface="Gill Sans MT" panose="020B0502020104020203" pitchFamily="34" charset="77"/>
                </a:rPr>
                <a:t>Data </a:t>
              </a:r>
              <a:r>
                <a:rPr lang="fr-FR" sz="1200" b="1" err="1">
                  <a:solidFill>
                    <a:srgbClr val="3FA762"/>
                  </a:solidFill>
                  <a:latin typeface="Gill Sans MT" panose="020B0502020104020203" pitchFamily="34" charset="77"/>
                </a:rPr>
                <a:t>preprocessing</a:t>
              </a:r>
              <a:endParaRPr lang="fr-FR" sz="1200" b="1">
                <a:solidFill>
                  <a:srgbClr val="3FA762"/>
                </a:solidFill>
                <a:latin typeface="Gill Sans MT" panose="020B0502020104020203" pitchFamily="34" charset="77"/>
              </a:endParaRPr>
            </a:p>
          </p:txBody>
        </p:sp>
        <p:sp>
          <p:nvSpPr>
            <p:cNvPr id="105" name="Ellipse 55">
              <a:extLst>
                <a:ext uri="{FF2B5EF4-FFF2-40B4-BE49-F238E27FC236}">
                  <a16:creationId xmlns:a16="http://schemas.microsoft.com/office/drawing/2014/main" id="{2BC8B308-4A57-1EA6-8A8C-468069A894EF}"/>
                </a:ext>
              </a:extLst>
            </p:cNvPr>
            <p:cNvSpPr>
              <a:spLocks noChangeAspect="1"/>
            </p:cNvSpPr>
            <p:nvPr/>
          </p:nvSpPr>
          <p:spPr>
            <a:xfrm>
              <a:off x="1071143" y="731673"/>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06" name="Ellipse 55">
              <a:extLst>
                <a:ext uri="{FF2B5EF4-FFF2-40B4-BE49-F238E27FC236}">
                  <a16:creationId xmlns:a16="http://schemas.microsoft.com/office/drawing/2014/main" id="{7D27EF1E-8B87-A638-5F2E-50DA0AB57CBC}"/>
                </a:ext>
              </a:extLst>
            </p:cNvPr>
            <p:cNvSpPr>
              <a:spLocks noChangeAspect="1"/>
            </p:cNvSpPr>
            <p:nvPr/>
          </p:nvSpPr>
          <p:spPr>
            <a:xfrm>
              <a:off x="4875581"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07" name="Ellipse 55">
              <a:extLst>
                <a:ext uri="{FF2B5EF4-FFF2-40B4-BE49-F238E27FC236}">
                  <a16:creationId xmlns:a16="http://schemas.microsoft.com/office/drawing/2014/main" id="{C071BB9B-769E-A1AD-6FF1-43E26A84A605}"/>
                </a:ext>
              </a:extLst>
            </p:cNvPr>
            <p:cNvSpPr>
              <a:spLocks noChangeAspect="1"/>
            </p:cNvSpPr>
            <p:nvPr/>
          </p:nvSpPr>
          <p:spPr>
            <a:xfrm>
              <a:off x="6777800" y="735069"/>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27" name="Ellipse 55">
              <a:extLst>
                <a:ext uri="{FF2B5EF4-FFF2-40B4-BE49-F238E27FC236}">
                  <a16:creationId xmlns:a16="http://schemas.microsoft.com/office/drawing/2014/main" id="{7DC0C0EC-3866-7D64-A870-5F7B2F04F907}"/>
                </a:ext>
              </a:extLst>
            </p:cNvPr>
            <p:cNvSpPr>
              <a:spLocks noChangeAspect="1"/>
            </p:cNvSpPr>
            <p:nvPr/>
          </p:nvSpPr>
          <p:spPr>
            <a:xfrm>
              <a:off x="10585279" y="728752"/>
              <a:ext cx="277853" cy="242009"/>
            </a:xfrm>
            <a:prstGeom prst="ellipse">
              <a:avLst/>
            </a:prstGeom>
            <a:solidFill>
              <a:srgbClr val="3FA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128" name="ZoneTexte 127">
              <a:extLst>
                <a:ext uri="{FF2B5EF4-FFF2-40B4-BE49-F238E27FC236}">
                  <a16:creationId xmlns:a16="http://schemas.microsoft.com/office/drawing/2014/main" id="{0DBEBC8D-EBDF-DD1C-69A2-EB9D3CF54A3B}"/>
                </a:ext>
              </a:extLst>
            </p:cNvPr>
            <p:cNvSpPr txBox="1"/>
            <p:nvPr/>
          </p:nvSpPr>
          <p:spPr>
            <a:xfrm>
              <a:off x="2233218" y="331726"/>
              <a:ext cx="1685590" cy="461665"/>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Analyse time </a:t>
              </a:r>
              <a:r>
                <a:rPr lang="fr-FR" sz="1200" b="1" err="1">
                  <a:solidFill>
                    <a:srgbClr val="3FA762"/>
                  </a:solidFill>
                  <a:latin typeface="Gill Sans MT" panose="020B0502020104020203" pitchFamily="34" charset="77"/>
                </a:rPr>
                <a:t>series</a:t>
              </a:r>
              <a:r>
                <a:rPr lang="fr-FR" sz="1200" b="1">
                  <a:solidFill>
                    <a:srgbClr val="3FA762"/>
                  </a:solidFill>
                  <a:latin typeface="Gill Sans MT" panose="020B0502020104020203" pitchFamily="34" charset="77"/>
                </a:rPr>
                <a:t> et statistiques</a:t>
              </a:r>
            </a:p>
          </p:txBody>
        </p:sp>
        <p:sp>
          <p:nvSpPr>
            <p:cNvPr id="129" name="ZoneTexte 128">
              <a:extLst>
                <a:ext uri="{FF2B5EF4-FFF2-40B4-BE49-F238E27FC236}">
                  <a16:creationId xmlns:a16="http://schemas.microsoft.com/office/drawing/2014/main" id="{7EE9CC49-6553-1829-541C-B242CBA4837D}"/>
                </a:ext>
              </a:extLst>
            </p:cNvPr>
            <p:cNvSpPr txBox="1"/>
            <p:nvPr/>
          </p:nvSpPr>
          <p:spPr>
            <a:xfrm>
              <a:off x="415059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Paramètres clés</a:t>
              </a:r>
            </a:p>
          </p:txBody>
        </p:sp>
        <p:sp>
          <p:nvSpPr>
            <p:cNvPr id="130" name="ZoneTexte 129">
              <a:extLst>
                <a:ext uri="{FF2B5EF4-FFF2-40B4-BE49-F238E27FC236}">
                  <a16:creationId xmlns:a16="http://schemas.microsoft.com/office/drawing/2014/main" id="{0280D346-96A0-DB3B-0054-0AB3192E2D2B}"/>
                </a:ext>
              </a:extLst>
            </p:cNvPr>
            <p:cNvSpPr txBox="1"/>
            <p:nvPr/>
          </p:nvSpPr>
          <p:spPr>
            <a:xfrm>
              <a:off x="6067978"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Structure du modèle</a:t>
              </a:r>
            </a:p>
          </p:txBody>
        </p:sp>
        <p:sp>
          <p:nvSpPr>
            <p:cNvPr id="131" name="ZoneTexte 130">
              <a:extLst>
                <a:ext uri="{FF2B5EF4-FFF2-40B4-BE49-F238E27FC236}">
                  <a16:creationId xmlns:a16="http://schemas.microsoft.com/office/drawing/2014/main" id="{DA573B94-B0B7-125B-FE42-32907FD05836}"/>
                </a:ext>
              </a:extLst>
            </p:cNvPr>
            <p:cNvSpPr txBox="1"/>
            <p:nvPr/>
          </p:nvSpPr>
          <p:spPr>
            <a:xfrm>
              <a:off x="7968716" y="424059"/>
              <a:ext cx="1685590" cy="276999"/>
            </a:xfrm>
            <a:prstGeom prst="rect">
              <a:avLst/>
            </a:prstGeom>
            <a:noFill/>
          </p:spPr>
          <p:txBody>
            <a:bodyPr wrap="square">
              <a:spAutoFit/>
            </a:bodyPr>
            <a:lstStyle/>
            <a:p>
              <a:pPr algn="ctr"/>
              <a:r>
                <a:rPr lang="fr-FR" sz="1200" b="1">
                  <a:solidFill>
                    <a:srgbClr val="3FA762"/>
                  </a:solidFill>
                  <a:latin typeface="Gill Sans MT" panose="020B0502020104020203" pitchFamily="34" charset="77"/>
                </a:rPr>
                <a:t>Modélisation</a:t>
              </a:r>
            </a:p>
          </p:txBody>
        </p:sp>
        <p:sp>
          <p:nvSpPr>
            <p:cNvPr id="132" name="ZoneTexte 131">
              <a:extLst>
                <a:ext uri="{FF2B5EF4-FFF2-40B4-BE49-F238E27FC236}">
                  <a16:creationId xmlns:a16="http://schemas.microsoft.com/office/drawing/2014/main" id="{8FBE4B07-CD6E-2334-3A96-BBCF9748D043}"/>
                </a:ext>
              </a:extLst>
            </p:cNvPr>
            <p:cNvSpPr txBox="1"/>
            <p:nvPr/>
          </p:nvSpPr>
          <p:spPr>
            <a:xfrm>
              <a:off x="9761697" y="439453"/>
              <a:ext cx="1831831" cy="276999"/>
            </a:xfrm>
            <a:prstGeom prst="rect">
              <a:avLst/>
            </a:prstGeom>
            <a:noFill/>
          </p:spPr>
          <p:txBody>
            <a:bodyPr wrap="square" lIns="91440" tIns="45720" rIns="91440" bIns="45720" anchor="t">
              <a:spAutoFit/>
            </a:bodyPr>
            <a:lstStyle/>
            <a:p>
              <a:pPr algn="ctr"/>
              <a:r>
                <a:rPr lang="fr-FR" sz="1200" b="1">
                  <a:solidFill>
                    <a:srgbClr val="3FA762"/>
                  </a:solidFill>
                  <a:latin typeface="Gill Sans MT"/>
                </a:rPr>
                <a:t> Résultats &amp; synthèses </a:t>
              </a:r>
            </a:p>
          </p:txBody>
        </p:sp>
      </p:grpSp>
      <p:grpSp>
        <p:nvGrpSpPr>
          <p:cNvPr id="27" name="Group 26">
            <a:extLst>
              <a:ext uri="{FF2B5EF4-FFF2-40B4-BE49-F238E27FC236}">
                <a16:creationId xmlns:a16="http://schemas.microsoft.com/office/drawing/2014/main" id="{BAC1C6D3-695F-90C6-4B09-6790CB769AA0}"/>
              </a:ext>
            </a:extLst>
          </p:cNvPr>
          <p:cNvGrpSpPr/>
          <p:nvPr/>
        </p:nvGrpSpPr>
        <p:grpSpPr>
          <a:xfrm>
            <a:off x="-89" y="-2496"/>
            <a:ext cx="12195097" cy="379528"/>
            <a:chOff x="-89" y="-2496"/>
            <a:chExt cx="12195097" cy="379528"/>
          </a:xfrm>
        </p:grpSpPr>
        <p:grpSp>
          <p:nvGrpSpPr>
            <p:cNvPr id="7" name="Group 6">
              <a:extLst>
                <a:ext uri="{FF2B5EF4-FFF2-40B4-BE49-F238E27FC236}">
                  <a16:creationId xmlns:a16="http://schemas.microsoft.com/office/drawing/2014/main" id="{41FDEBA8-E78C-F6CD-E983-80FC4FE0B2A7}"/>
                </a:ext>
              </a:extLst>
            </p:cNvPr>
            <p:cNvGrpSpPr/>
            <p:nvPr/>
          </p:nvGrpSpPr>
          <p:grpSpPr>
            <a:xfrm>
              <a:off x="-89" y="-2496"/>
              <a:ext cx="9523346" cy="379528"/>
              <a:chOff x="-89" y="-2496"/>
              <a:chExt cx="9523346" cy="379528"/>
            </a:xfrm>
          </p:grpSpPr>
          <p:sp>
            <p:nvSpPr>
              <p:cNvPr id="9" name="Rectangle 8">
                <a:extLst>
                  <a:ext uri="{FF2B5EF4-FFF2-40B4-BE49-F238E27FC236}">
                    <a16:creationId xmlns:a16="http://schemas.microsoft.com/office/drawing/2014/main" id="{807A4A2F-BB2D-98CA-AB68-B9BC13CDA59B}"/>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0" name="Rectangle 9">
                <a:extLst>
                  <a:ext uri="{FF2B5EF4-FFF2-40B4-BE49-F238E27FC236}">
                    <a16:creationId xmlns:a16="http://schemas.microsoft.com/office/drawing/2014/main" id="{BD3F6B6F-3D52-5B97-44D0-98295338D604}"/>
                  </a:ext>
                </a:extLst>
              </p:cNvPr>
              <p:cNvSpPr/>
              <p:nvPr/>
            </p:nvSpPr>
            <p:spPr>
              <a:xfrm>
                <a:off x="2440309" y="-2496"/>
                <a:ext cx="167990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march</a:t>
                </a:r>
                <a:r>
                  <a:rPr lang="fr-FR">
                    <a:solidFill>
                      <a:schemeClr val="bg1"/>
                    </a:solidFill>
                    <a:latin typeface="Gill Sans MT" panose="020B0502020104020203" pitchFamily="34" charset="0"/>
                    <a:cs typeface="Times New Roman" panose="02020603050405020304" pitchFamily="18" charset="0"/>
                  </a:rPr>
                  <a:t>é</a:t>
                </a:r>
                <a:endParaRPr lang="en-US">
                  <a:solidFill>
                    <a:schemeClr val="bg1"/>
                  </a:solidFill>
                  <a:latin typeface="Gill Sans MT" panose="020B0502020104020203"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56BD258B-3837-7088-7F3E-03E0D266DAEB}"/>
                  </a:ext>
                </a:extLst>
              </p:cNvPr>
              <p:cNvSpPr/>
              <p:nvPr/>
            </p:nvSpPr>
            <p:spPr>
              <a:xfrm>
                <a:off x="4115450" y="-2496"/>
                <a:ext cx="1716879"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FA762"/>
                    </a:solidFill>
                    <a:latin typeface="Gill Sans MT" panose="020B0502020104020203" pitchFamily="34" charset="0"/>
                    <a:cs typeface="Times New Roman" panose="02020603050405020304" pitchFamily="18" charset="0"/>
                  </a:rPr>
                  <a:t> Mod</a:t>
                </a:r>
                <a:r>
                  <a:rPr lang="fr-FR">
                    <a:solidFill>
                      <a:srgbClr val="3FA762"/>
                    </a:solidFill>
                    <a:latin typeface="Gill Sans MT" panose="020B0502020104020203" pitchFamily="34" charset="0"/>
                    <a:cs typeface="Times New Roman" panose="02020603050405020304" pitchFamily="18" charset="0"/>
                  </a:rPr>
                  <a:t>è</a:t>
                </a:r>
                <a:r>
                  <a:rPr lang="en-US">
                    <a:solidFill>
                      <a:srgbClr val="3FA762"/>
                    </a:solidFill>
                    <a:latin typeface="Gill Sans MT" panose="020B0502020104020203" pitchFamily="34" charset="0"/>
                    <a:cs typeface="Times New Roman" panose="02020603050405020304" pitchFamily="18" charset="0"/>
                  </a:rPr>
                  <a:t>le supply</a:t>
                </a:r>
              </a:p>
            </p:txBody>
          </p:sp>
          <p:sp>
            <p:nvSpPr>
              <p:cNvPr id="14" name="Rectangle 13">
                <a:extLst>
                  <a:ext uri="{FF2B5EF4-FFF2-40B4-BE49-F238E27FC236}">
                    <a16:creationId xmlns:a16="http://schemas.microsoft.com/office/drawing/2014/main" id="{EC4ADE11-A305-A0E3-DBE9-032F442F6A15}"/>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Tests &amp; résultats</a:t>
                </a:r>
              </a:p>
            </p:txBody>
          </p:sp>
          <p:sp>
            <p:nvSpPr>
              <p:cNvPr id="25" name="Rectangle 24">
                <a:extLst>
                  <a:ext uri="{FF2B5EF4-FFF2-40B4-BE49-F238E27FC236}">
                    <a16:creationId xmlns:a16="http://schemas.microsoft.com/office/drawing/2014/main" id="{FE9A4E95-2A2B-2142-747D-8F23283F582B}"/>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26" name="Rectangle 25">
              <a:extLst>
                <a:ext uri="{FF2B5EF4-FFF2-40B4-BE49-F238E27FC236}">
                  <a16:creationId xmlns:a16="http://schemas.microsoft.com/office/drawing/2014/main" id="{C56ED04A-1785-DF64-2C6B-CBB5C9C2910E}"/>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243440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22" presetClass="entr" presetSubtype="1" fill="hold" nodeType="withEffect">
                                  <p:stCondLst>
                                    <p:cond delay="50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10" presetClass="entr" presetSubtype="0" fill="hold" nodeType="with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3A91F9D3-397E-993E-7DF0-DB85D87C7607}"/>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15" name="Espace réservé du numéro de diapositive 9">
            <a:extLst>
              <a:ext uri="{FF2B5EF4-FFF2-40B4-BE49-F238E27FC236}">
                <a16:creationId xmlns:a16="http://schemas.microsoft.com/office/drawing/2014/main" id="{9544A628-DF4F-2EAB-2C7A-6005D83CF203}"/>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28</a:t>
            </a:r>
            <a:endParaRPr lang="en-US"/>
          </a:p>
        </p:txBody>
      </p:sp>
      <p:grpSp>
        <p:nvGrpSpPr>
          <p:cNvPr id="18" name="Groupe 6">
            <a:extLst>
              <a:ext uri="{FF2B5EF4-FFF2-40B4-BE49-F238E27FC236}">
                <a16:creationId xmlns:a16="http://schemas.microsoft.com/office/drawing/2014/main" id="{E5C94EAE-A172-99C6-E9E1-CA1BEA54D29C}"/>
              </a:ext>
            </a:extLst>
          </p:cNvPr>
          <p:cNvGrpSpPr/>
          <p:nvPr/>
        </p:nvGrpSpPr>
        <p:grpSpPr>
          <a:xfrm>
            <a:off x="770590" y="2212618"/>
            <a:ext cx="4057866" cy="4290926"/>
            <a:chOff x="1288942" y="1781009"/>
            <a:chExt cx="4057866" cy="4290926"/>
          </a:xfrm>
        </p:grpSpPr>
        <p:grpSp>
          <p:nvGrpSpPr>
            <p:cNvPr id="20" name="Groupe 4">
              <a:extLst>
                <a:ext uri="{FF2B5EF4-FFF2-40B4-BE49-F238E27FC236}">
                  <a16:creationId xmlns:a16="http://schemas.microsoft.com/office/drawing/2014/main" id="{9A444F03-EFE7-71BE-1EE9-C511C9594633}"/>
                </a:ext>
              </a:extLst>
            </p:cNvPr>
            <p:cNvGrpSpPr/>
            <p:nvPr/>
          </p:nvGrpSpPr>
          <p:grpSpPr>
            <a:xfrm>
              <a:off x="1288942" y="2735000"/>
              <a:ext cx="4057866" cy="3336935"/>
              <a:chOff x="1288942" y="2735000"/>
              <a:chExt cx="4057866" cy="3336935"/>
            </a:xfrm>
          </p:grpSpPr>
          <p:grpSp>
            <p:nvGrpSpPr>
              <p:cNvPr id="32" name="Groupe 2">
                <a:extLst>
                  <a:ext uri="{FF2B5EF4-FFF2-40B4-BE49-F238E27FC236}">
                    <a16:creationId xmlns:a16="http://schemas.microsoft.com/office/drawing/2014/main" id="{7D6CAEF8-34F3-53E0-13AB-C80726B9CBDA}"/>
                  </a:ext>
                </a:extLst>
              </p:cNvPr>
              <p:cNvGrpSpPr/>
              <p:nvPr/>
            </p:nvGrpSpPr>
            <p:grpSpPr>
              <a:xfrm>
                <a:off x="1288942" y="4404731"/>
                <a:ext cx="4057866" cy="1667204"/>
                <a:chOff x="1320016" y="4807171"/>
                <a:chExt cx="4057866" cy="1667204"/>
              </a:xfrm>
            </p:grpSpPr>
            <p:sp>
              <p:nvSpPr>
                <p:cNvPr id="57" name="Freeform 5">
                  <a:extLst>
                    <a:ext uri="{FF2B5EF4-FFF2-40B4-BE49-F238E27FC236}">
                      <a16:creationId xmlns:a16="http://schemas.microsoft.com/office/drawing/2014/main" id="{9A947B9D-F7BD-AE5C-BF4D-59E994FA2C40}"/>
                    </a:ext>
                  </a:extLst>
                </p:cNvPr>
                <p:cNvSpPr>
                  <a:spLocks/>
                </p:cNvSpPr>
                <p:nvPr/>
              </p:nvSpPr>
              <p:spPr bwMode="auto">
                <a:xfrm flipH="1">
                  <a:off x="1744194" y="4807171"/>
                  <a:ext cx="3209509" cy="851907"/>
                </a:xfrm>
                <a:custGeom>
                  <a:avLst/>
                  <a:gdLst>
                    <a:gd name="T0" fmla="*/ 1958 w 1958"/>
                    <a:gd name="T1" fmla="*/ 226 h 551"/>
                    <a:gd name="T2" fmla="*/ 978 w 1958"/>
                    <a:gd name="T3" fmla="*/ 0 h 551"/>
                    <a:gd name="T4" fmla="*/ 0 w 1958"/>
                    <a:gd name="T5" fmla="*/ 226 h 551"/>
                    <a:gd name="T6" fmla="*/ 980 w 1958"/>
                    <a:gd name="T7" fmla="*/ 551 h 551"/>
                    <a:gd name="T8" fmla="*/ 1958 w 1958"/>
                    <a:gd name="T9" fmla="*/ 226 h 551"/>
                  </a:gdLst>
                  <a:ahLst/>
                  <a:cxnLst>
                    <a:cxn ang="0">
                      <a:pos x="T0" y="T1"/>
                    </a:cxn>
                    <a:cxn ang="0">
                      <a:pos x="T2" y="T3"/>
                    </a:cxn>
                    <a:cxn ang="0">
                      <a:pos x="T4" y="T5"/>
                    </a:cxn>
                    <a:cxn ang="0">
                      <a:pos x="T6" y="T7"/>
                    </a:cxn>
                    <a:cxn ang="0">
                      <a:pos x="T8" y="T9"/>
                    </a:cxn>
                  </a:cxnLst>
                  <a:rect l="0" t="0" r="r" b="b"/>
                  <a:pathLst>
                    <a:path w="1958" h="551">
                      <a:moveTo>
                        <a:pt x="1958" y="226"/>
                      </a:moveTo>
                      <a:lnTo>
                        <a:pt x="978" y="0"/>
                      </a:lnTo>
                      <a:lnTo>
                        <a:pt x="0" y="226"/>
                      </a:lnTo>
                      <a:lnTo>
                        <a:pt x="980" y="551"/>
                      </a:lnTo>
                      <a:lnTo>
                        <a:pt x="1958" y="226"/>
                      </a:lnTo>
                      <a:close/>
                    </a:path>
                  </a:pathLst>
                </a:custGeom>
                <a:solidFill>
                  <a:srgbClr val="102C47"/>
                </a:solid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sp>
              <p:nvSpPr>
                <p:cNvPr id="58" name="Freeform 6">
                  <a:extLst>
                    <a:ext uri="{FF2B5EF4-FFF2-40B4-BE49-F238E27FC236}">
                      <a16:creationId xmlns:a16="http://schemas.microsoft.com/office/drawing/2014/main" id="{456A4E75-50DD-FE8E-0718-612AC422B9FC}"/>
                    </a:ext>
                  </a:extLst>
                </p:cNvPr>
                <p:cNvSpPr>
                  <a:spLocks/>
                </p:cNvSpPr>
                <p:nvPr/>
              </p:nvSpPr>
              <p:spPr bwMode="auto">
                <a:xfrm flipH="1">
                  <a:off x="3347308" y="5157458"/>
                  <a:ext cx="2030574" cy="1316917"/>
                </a:xfrm>
                <a:custGeom>
                  <a:avLst/>
                  <a:gdLst>
                    <a:gd name="T0" fmla="*/ 1241 w 1241"/>
                    <a:gd name="T1" fmla="*/ 859 h 859"/>
                    <a:gd name="T2" fmla="*/ 0 w 1241"/>
                    <a:gd name="T3" fmla="*/ 447 h 859"/>
                    <a:gd name="T4" fmla="*/ 261 w 1241"/>
                    <a:gd name="T5" fmla="*/ 0 h 859"/>
                    <a:gd name="T6" fmla="*/ 1241 w 1241"/>
                    <a:gd name="T7" fmla="*/ 325 h 859"/>
                    <a:gd name="T8" fmla="*/ 1241 w 1241"/>
                    <a:gd name="T9" fmla="*/ 859 h 859"/>
                  </a:gdLst>
                  <a:ahLst/>
                  <a:cxnLst>
                    <a:cxn ang="0">
                      <a:pos x="T0" y="T1"/>
                    </a:cxn>
                    <a:cxn ang="0">
                      <a:pos x="T2" y="T3"/>
                    </a:cxn>
                    <a:cxn ang="0">
                      <a:pos x="T4" y="T5"/>
                    </a:cxn>
                    <a:cxn ang="0">
                      <a:pos x="T6" y="T7"/>
                    </a:cxn>
                    <a:cxn ang="0">
                      <a:pos x="T8" y="T9"/>
                    </a:cxn>
                  </a:cxnLst>
                  <a:rect l="0" t="0" r="r" b="b"/>
                  <a:pathLst>
                    <a:path w="1241" h="859">
                      <a:moveTo>
                        <a:pt x="1241" y="859"/>
                      </a:moveTo>
                      <a:lnTo>
                        <a:pt x="0" y="447"/>
                      </a:lnTo>
                      <a:lnTo>
                        <a:pt x="261" y="0"/>
                      </a:lnTo>
                      <a:lnTo>
                        <a:pt x="1241" y="325"/>
                      </a:lnTo>
                      <a:lnTo>
                        <a:pt x="1241" y="859"/>
                      </a:lnTo>
                      <a:close/>
                    </a:path>
                  </a:pathLst>
                </a:custGeom>
                <a:solidFill>
                  <a:srgbClr val="184066"/>
                </a:solid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sp>
              <p:nvSpPr>
                <p:cNvPr id="59" name="Freeform 7">
                  <a:extLst>
                    <a:ext uri="{FF2B5EF4-FFF2-40B4-BE49-F238E27FC236}">
                      <a16:creationId xmlns:a16="http://schemas.microsoft.com/office/drawing/2014/main" id="{BED5CD02-CAF1-F59B-F7E5-35596E115255}"/>
                    </a:ext>
                  </a:extLst>
                </p:cNvPr>
                <p:cNvSpPr>
                  <a:spLocks/>
                </p:cNvSpPr>
                <p:nvPr/>
              </p:nvSpPr>
              <p:spPr bwMode="auto">
                <a:xfrm flipH="1">
                  <a:off x="1320016" y="5157458"/>
                  <a:ext cx="2034219" cy="1316917"/>
                </a:xfrm>
                <a:custGeom>
                  <a:avLst/>
                  <a:gdLst>
                    <a:gd name="T0" fmla="*/ 0 w 1241"/>
                    <a:gd name="T1" fmla="*/ 859 h 859"/>
                    <a:gd name="T2" fmla="*/ 1241 w 1241"/>
                    <a:gd name="T3" fmla="*/ 447 h 859"/>
                    <a:gd name="T4" fmla="*/ 980 w 1241"/>
                    <a:gd name="T5" fmla="*/ 0 h 859"/>
                    <a:gd name="T6" fmla="*/ 2 w 1241"/>
                    <a:gd name="T7" fmla="*/ 325 h 859"/>
                    <a:gd name="T8" fmla="*/ 0 w 1241"/>
                    <a:gd name="T9" fmla="*/ 859 h 859"/>
                  </a:gdLst>
                  <a:ahLst/>
                  <a:cxnLst>
                    <a:cxn ang="0">
                      <a:pos x="T0" y="T1"/>
                    </a:cxn>
                    <a:cxn ang="0">
                      <a:pos x="T2" y="T3"/>
                    </a:cxn>
                    <a:cxn ang="0">
                      <a:pos x="T4" y="T5"/>
                    </a:cxn>
                    <a:cxn ang="0">
                      <a:pos x="T6" y="T7"/>
                    </a:cxn>
                    <a:cxn ang="0">
                      <a:pos x="T8" y="T9"/>
                    </a:cxn>
                  </a:cxnLst>
                  <a:rect l="0" t="0" r="r" b="b"/>
                  <a:pathLst>
                    <a:path w="1241" h="859">
                      <a:moveTo>
                        <a:pt x="0" y="859"/>
                      </a:moveTo>
                      <a:lnTo>
                        <a:pt x="1241" y="447"/>
                      </a:lnTo>
                      <a:lnTo>
                        <a:pt x="980" y="0"/>
                      </a:lnTo>
                      <a:lnTo>
                        <a:pt x="2" y="325"/>
                      </a:lnTo>
                      <a:lnTo>
                        <a:pt x="0" y="859"/>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grpSp>
          <p:grpSp>
            <p:nvGrpSpPr>
              <p:cNvPr id="33" name="Groupe 130">
                <a:extLst>
                  <a:ext uri="{FF2B5EF4-FFF2-40B4-BE49-F238E27FC236}">
                    <a16:creationId xmlns:a16="http://schemas.microsoft.com/office/drawing/2014/main" id="{4BA8A8A0-FD89-0ED8-A4DF-343A6EEF0054}"/>
                  </a:ext>
                </a:extLst>
              </p:cNvPr>
              <p:cNvGrpSpPr/>
              <p:nvPr/>
            </p:nvGrpSpPr>
            <p:grpSpPr>
              <a:xfrm>
                <a:off x="1902162" y="3710004"/>
                <a:ext cx="2840506" cy="1167043"/>
                <a:chOff x="1320016" y="4807171"/>
                <a:chExt cx="4057866" cy="1667204"/>
              </a:xfrm>
              <a:solidFill>
                <a:schemeClr val="accent5">
                  <a:lumMod val="75000"/>
                </a:schemeClr>
              </a:solidFill>
            </p:grpSpPr>
            <p:sp>
              <p:nvSpPr>
                <p:cNvPr id="54" name="Freeform 5">
                  <a:extLst>
                    <a:ext uri="{FF2B5EF4-FFF2-40B4-BE49-F238E27FC236}">
                      <a16:creationId xmlns:a16="http://schemas.microsoft.com/office/drawing/2014/main" id="{92736D66-275C-8B6F-4672-2539EE9DF0EB}"/>
                    </a:ext>
                  </a:extLst>
                </p:cNvPr>
                <p:cNvSpPr>
                  <a:spLocks/>
                </p:cNvSpPr>
                <p:nvPr/>
              </p:nvSpPr>
              <p:spPr bwMode="auto">
                <a:xfrm flipH="1">
                  <a:off x="1744194" y="4807171"/>
                  <a:ext cx="3209509" cy="851907"/>
                </a:xfrm>
                <a:custGeom>
                  <a:avLst/>
                  <a:gdLst>
                    <a:gd name="T0" fmla="*/ 1958 w 1958"/>
                    <a:gd name="T1" fmla="*/ 226 h 551"/>
                    <a:gd name="T2" fmla="*/ 978 w 1958"/>
                    <a:gd name="T3" fmla="*/ 0 h 551"/>
                    <a:gd name="T4" fmla="*/ 0 w 1958"/>
                    <a:gd name="T5" fmla="*/ 226 h 551"/>
                    <a:gd name="T6" fmla="*/ 980 w 1958"/>
                    <a:gd name="T7" fmla="*/ 551 h 551"/>
                    <a:gd name="T8" fmla="*/ 1958 w 1958"/>
                    <a:gd name="T9" fmla="*/ 226 h 551"/>
                  </a:gdLst>
                  <a:ahLst/>
                  <a:cxnLst>
                    <a:cxn ang="0">
                      <a:pos x="T0" y="T1"/>
                    </a:cxn>
                    <a:cxn ang="0">
                      <a:pos x="T2" y="T3"/>
                    </a:cxn>
                    <a:cxn ang="0">
                      <a:pos x="T4" y="T5"/>
                    </a:cxn>
                    <a:cxn ang="0">
                      <a:pos x="T6" y="T7"/>
                    </a:cxn>
                    <a:cxn ang="0">
                      <a:pos x="T8" y="T9"/>
                    </a:cxn>
                  </a:cxnLst>
                  <a:rect l="0" t="0" r="r" b="b"/>
                  <a:pathLst>
                    <a:path w="1958" h="551">
                      <a:moveTo>
                        <a:pt x="1958" y="226"/>
                      </a:moveTo>
                      <a:lnTo>
                        <a:pt x="978" y="0"/>
                      </a:lnTo>
                      <a:lnTo>
                        <a:pt x="0" y="226"/>
                      </a:lnTo>
                      <a:lnTo>
                        <a:pt x="980" y="551"/>
                      </a:lnTo>
                      <a:lnTo>
                        <a:pt x="1958" y="226"/>
                      </a:lnTo>
                      <a:close/>
                    </a:path>
                  </a:pathLst>
                </a:custGeom>
                <a:solidFill>
                  <a:srgbClr val="184067"/>
                </a:solid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sp>
              <p:nvSpPr>
                <p:cNvPr id="55" name="Freeform 6">
                  <a:extLst>
                    <a:ext uri="{FF2B5EF4-FFF2-40B4-BE49-F238E27FC236}">
                      <a16:creationId xmlns:a16="http://schemas.microsoft.com/office/drawing/2014/main" id="{BE38D05B-EC43-2CB6-16FE-1289F4C5DC99}"/>
                    </a:ext>
                  </a:extLst>
                </p:cNvPr>
                <p:cNvSpPr>
                  <a:spLocks/>
                </p:cNvSpPr>
                <p:nvPr/>
              </p:nvSpPr>
              <p:spPr bwMode="auto">
                <a:xfrm flipH="1">
                  <a:off x="3347308" y="5157458"/>
                  <a:ext cx="2030574" cy="1316917"/>
                </a:xfrm>
                <a:custGeom>
                  <a:avLst/>
                  <a:gdLst>
                    <a:gd name="T0" fmla="*/ 1241 w 1241"/>
                    <a:gd name="T1" fmla="*/ 859 h 859"/>
                    <a:gd name="T2" fmla="*/ 0 w 1241"/>
                    <a:gd name="T3" fmla="*/ 447 h 859"/>
                    <a:gd name="T4" fmla="*/ 261 w 1241"/>
                    <a:gd name="T5" fmla="*/ 0 h 859"/>
                    <a:gd name="T6" fmla="*/ 1241 w 1241"/>
                    <a:gd name="T7" fmla="*/ 325 h 859"/>
                    <a:gd name="T8" fmla="*/ 1241 w 1241"/>
                    <a:gd name="T9" fmla="*/ 859 h 859"/>
                  </a:gdLst>
                  <a:ahLst/>
                  <a:cxnLst>
                    <a:cxn ang="0">
                      <a:pos x="T0" y="T1"/>
                    </a:cxn>
                    <a:cxn ang="0">
                      <a:pos x="T2" y="T3"/>
                    </a:cxn>
                    <a:cxn ang="0">
                      <a:pos x="T4" y="T5"/>
                    </a:cxn>
                    <a:cxn ang="0">
                      <a:pos x="T6" y="T7"/>
                    </a:cxn>
                    <a:cxn ang="0">
                      <a:pos x="T8" y="T9"/>
                    </a:cxn>
                  </a:cxnLst>
                  <a:rect l="0" t="0" r="r" b="b"/>
                  <a:pathLst>
                    <a:path w="1241" h="859">
                      <a:moveTo>
                        <a:pt x="1241" y="859"/>
                      </a:moveTo>
                      <a:lnTo>
                        <a:pt x="0" y="447"/>
                      </a:lnTo>
                      <a:lnTo>
                        <a:pt x="261" y="0"/>
                      </a:lnTo>
                      <a:lnTo>
                        <a:pt x="1241" y="325"/>
                      </a:lnTo>
                      <a:lnTo>
                        <a:pt x="1241" y="859"/>
                      </a:lnTo>
                      <a:close/>
                    </a:path>
                  </a:pathLst>
                </a:custGeom>
                <a:solidFill>
                  <a:srgbClr val="225A91"/>
                </a:solid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sp>
              <p:nvSpPr>
                <p:cNvPr id="56" name="Freeform 7">
                  <a:extLst>
                    <a:ext uri="{FF2B5EF4-FFF2-40B4-BE49-F238E27FC236}">
                      <a16:creationId xmlns:a16="http://schemas.microsoft.com/office/drawing/2014/main" id="{BD9DBB3B-4937-414C-306D-C3AD1486349C}"/>
                    </a:ext>
                  </a:extLst>
                </p:cNvPr>
                <p:cNvSpPr>
                  <a:spLocks/>
                </p:cNvSpPr>
                <p:nvPr/>
              </p:nvSpPr>
              <p:spPr bwMode="auto">
                <a:xfrm flipH="1">
                  <a:off x="1320016" y="5157458"/>
                  <a:ext cx="2034219" cy="1316917"/>
                </a:xfrm>
                <a:custGeom>
                  <a:avLst/>
                  <a:gdLst>
                    <a:gd name="T0" fmla="*/ 0 w 1241"/>
                    <a:gd name="T1" fmla="*/ 859 h 859"/>
                    <a:gd name="T2" fmla="*/ 1241 w 1241"/>
                    <a:gd name="T3" fmla="*/ 447 h 859"/>
                    <a:gd name="T4" fmla="*/ 980 w 1241"/>
                    <a:gd name="T5" fmla="*/ 0 h 859"/>
                    <a:gd name="T6" fmla="*/ 2 w 1241"/>
                    <a:gd name="T7" fmla="*/ 325 h 859"/>
                    <a:gd name="T8" fmla="*/ 0 w 1241"/>
                    <a:gd name="T9" fmla="*/ 859 h 859"/>
                  </a:gdLst>
                  <a:ahLst/>
                  <a:cxnLst>
                    <a:cxn ang="0">
                      <a:pos x="T0" y="T1"/>
                    </a:cxn>
                    <a:cxn ang="0">
                      <a:pos x="T2" y="T3"/>
                    </a:cxn>
                    <a:cxn ang="0">
                      <a:pos x="T4" y="T5"/>
                    </a:cxn>
                    <a:cxn ang="0">
                      <a:pos x="T6" y="T7"/>
                    </a:cxn>
                    <a:cxn ang="0">
                      <a:pos x="T8" y="T9"/>
                    </a:cxn>
                  </a:cxnLst>
                  <a:rect l="0" t="0" r="r" b="b"/>
                  <a:pathLst>
                    <a:path w="1241" h="859">
                      <a:moveTo>
                        <a:pt x="0" y="859"/>
                      </a:moveTo>
                      <a:lnTo>
                        <a:pt x="1241" y="447"/>
                      </a:lnTo>
                      <a:lnTo>
                        <a:pt x="980" y="0"/>
                      </a:lnTo>
                      <a:lnTo>
                        <a:pt x="2" y="325"/>
                      </a:lnTo>
                      <a:lnTo>
                        <a:pt x="0" y="859"/>
                      </a:lnTo>
                      <a:close/>
                    </a:path>
                  </a:pathLst>
                </a:custGeom>
                <a:grp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grpSp>
          <p:grpSp>
            <p:nvGrpSpPr>
              <p:cNvPr id="46" name="Groupe 126">
                <a:extLst>
                  <a:ext uri="{FF2B5EF4-FFF2-40B4-BE49-F238E27FC236}">
                    <a16:creationId xmlns:a16="http://schemas.microsoft.com/office/drawing/2014/main" id="{9311F1FA-EED3-3019-821D-F35492037197}"/>
                  </a:ext>
                </a:extLst>
              </p:cNvPr>
              <p:cNvGrpSpPr/>
              <p:nvPr/>
            </p:nvGrpSpPr>
            <p:grpSpPr>
              <a:xfrm>
                <a:off x="2301767" y="3122088"/>
                <a:ext cx="2028933" cy="833602"/>
                <a:chOff x="1320016" y="4807171"/>
                <a:chExt cx="4057866" cy="1667204"/>
              </a:xfrm>
              <a:solidFill>
                <a:schemeClr val="accent5">
                  <a:lumMod val="60000"/>
                  <a:lumOff val="40000"/>
                </a:schemeClr>
              </a:solidFill>
            </p:grpSpPr>
            <p:sp>
              <p:nvSpPr>
                <p:cNvPr id="51" name="Freeform 5">
                  <a:extLst>
                    <a:ext uri="{FF2B5EF4-FFF2-40B4-BE49-F238E27FC236}">
                      <a16:creationId xmlns:a16="http://schemas.microsoft.com/office/drawing/2014/main" id="{5645326F-738E-55A5-D937-2A7E044B945F}"/>
                    </a:ext>
                  </a:extLst>
                </p:cNvPr>
                <p:cNvSpPr>
                  <a:spLocks/>
                </p:cNvSpPr>
                <p:nvPr/>
              </p:nvSpPr>
              <p:spPr bwMode="auto">
                <a:xfrm flipH="1">
                  <a:off x="1744194" y="4807171"/>
                  <a:ext cx="3209509" cy="851907"/>
                </a:xfrm>
                <a:custGeom>
                  <a:avLst/>
                  <a:gdLst>
                    <a:gd name="T0" fmla="*/ 1958 w 1958"/>
                    <a:gd name="T1" fmla="*/ 226 h 551"/>
                    <a:gd name="T2" fmla="*/ 978 w 1958"/>
                    <a:gd name="T3" fmla="*/ 0 h 551"/>
                    <a:gd name="T4" fmla="*/ 0 w 1958"/>
                    <a:gd name="T5" fmla="*/ 226 h 551"/>
                    <a:gd name="T6" fmla="*/ 980 w 1958"/>
                    <a:gd name="T7" fmla="*/ 551 h 551"/>
                    <a:gd name="T8" fmla="*/ 1958 w 1958"/>
                    <a:gd name="T9" fmla="*/ 226 h 551"/>
                  </a:gdLst>
                  <a:ahLst/>
                  <a:cxnLst>
                    <a:cxn ang="0">
                      <a:pos x="T0" y="T1"/>
                    </a:cxn>
                    <a:cxn ang="0">
                      <a:pos x="T2" y="T3"/>
                    </a:cxn>
                    <a:cxn ang="0">
                      <a:pos x="T4" y="T5"/>
                    </a:cxn>
                    <a:cxn ang="0">
                      <a:pos x="T6" y="T7"/>
                    </a:cxn>
                    <a:cxn ang="0">
                      <a:pos x="T8" y="T9"/>
                    </a:cxn>
                  </a:cxnLst>
                  <a:rect l="0" t="0" r="r" b="b"/>
                  <a:pathLst>
                    <a:path w="1958" h="551">
                      <a:moveTo>
                        <a:pt x="1958" y="226"/>
                      </a:moveTo>
                      <a:lnTo>
                        <a:pt x="978" y="0"/>
                      </a:lnTo>
                      <a:lnTo>
                        <a:pt x="0" y="226"/>
                      </a:lnTo>
                      <a:lnTo>
                        <a:pt x="980" y="551"/>
                      </a:lnTo>
                      <a:lnTo>
                        <a:pt x="1958" y="226"/>
                      </a:lnTo>
                      <a:close/>
                    </a:path>
                  </a:pathLst>
                </a:custGeom>
                <a:solidFill>
                  <a:srgbClr val="576D83"/>
                </a:solid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sp>
              <p:nvSpPr>
                <p:cNvPr id="52" name="Freeform 6">
                  <a:extLst>
                    <a:ext uri="{FF2B5EF4-FFF2-40B4-BE49-F238E27FC236}">
                      <a16:creationId xmlns:a16="http://schemas.microsoft.com/office/drawing/2014/main" id="{6ED81684-3CD0-1D1C-5006-4E92880F0DC0}"/>
                    </a:ext>
                  </a:extLst>
                </p:cNvPr>
                <p:cNvSpPr>
                  <a:spLocks/>
                </p:cNvSpPr>
                <p:nvPr/>
              </p:nvSpPr>
              <p:spPr bwMode="auto">
                <a:xfrm flipH="1">
                  <a:off x="3347308" y="5157458"/>
                  <a:ext cx="2030574" cy="1316917"/>
                </a:xfrm>
                <a:custGeom>
                  <a:avLst/>
                  <a:gdLst>
                    <a:gd name="T0" fmla="*/ 1241 w 1241"/>
                    <a:gd name="T1" fmla="*/ 859 h 859"/>
                    <a:gd name="T2" fmla="*/ 0 w 1241"/>
                    <a:gd name="T3" fmla="*/ 447 h 859"/>
                    <a:gd name="T4" fmla="*/ 261 w 1241"/>
                    <a:gd name="T5" fmla="*/ 0 h 859"/>
                    <a:gd name="T6" fmla="*/ 1241 w 1241"/>
                    <a:gd name="T7" fmla="*/ 325 h 859"/>
                    <a:gd name="T8" fmla="*/ 1241 w 1241"/>
                    <a:gd name="T9" fmla="*/ 859 h 859"/>
                  </a:gdLst>
                  <a:ahLst/>
                  <a:cxnLst>
                    <a:cxn ang="0">
                      <a:pos x="T0" y="T1"/>
                    </a:cxn>
                    <a:cxn ang="0">
                      <a:pos x="T2" y="T3"/>
                    </a:cxn>
                    <a:cxn ang="0">
                      <a:pos x="T4" y="T5"/>
                    </a:cxn>
                    <a:cxn ang="0">
                      <a:pos x="T6" y="T7"/>
                    </a:cxn>
                    <a:cxn ang="0">
                      <a:pos x="T8" y="T9"/>
                    </a:cxn>
                  </a:cxnLst>
                  <a:rect l="0" t="0" r="r" b="b"/>
                  <a:pathLst>
                    <a:path w="1241" h="859">
                      <a:moveTo>
                        <a:pt x="1241" y="859"/>
                      </a:moveTo>
                      <a:lnTo>
                        <a:pt x="0" y="447"/>
                      </a:lnTo>
                      <a:lnTo>
                        <a:pt x="261" y="0"/>
                      </a:lnTo>
                      <a:lnTo>
                        <a:pt x="1241" y="325"/>
                      </a:lnTo>
                      <a:lnTo>
                        <a:pt x="1241" y="859"/>
                      </a:lnTo>
                      <a:close/>
                    </a:path>
                  </a:pathLst>
                </a:custGeom>
                <a:solidFill>
                  <a:srgbClr val="6C8CA8"/>
                </a:solid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sp>
              <p:nvSpPr>
                <p:cNvPr id="53" name="Freeform 7">
                  <a:extLst>
                    <a:ext uri="{FF2B5EF4-FFF2-40B4-BE49-F238E27FC236}">
                      <a16:creationId xmlns:a16="http://schemas.microsoft.com/office/drawing/2014/main" id="{C3E4D922-0A04-9FFA-84D9-A6AF6DCDFE9D}"/>
                    </a:ext>
                  </a:extLst>
                </p:cNvPr>
                <p:cNvSpPr>
                  <a:spLocks/>
                </p:cNvSpPr>
                <p:nvPr/>
              </p:nvSpPr>
              <p:spPr bwMode="auto">
                <a:xfrm flipH="1">
                  <a:off x="1320016" y="5157458"/>
                  <a:ext cx="2034219" cy="1316917"/>
                </a:xfrm>
                <a:custGeom>
                  <a:avLst/>
                  <a:gdLst>
                    <a:gd name="T0" fmla="*/ 0 w 1241"/>
                    <a:gd name="T1" fmla="*/ 859 h 859"/>
                    <a:gd name="T2" fmla="*/ 1241 w 1241"/>
                    <a:gd name="T3" fmla="*/ 447 h 859"/>
                    <a:gd name="T4" fmla="*/ 980 w 1241"/>
                    <a:gd name="T5" fmla="*/ 0 h 859"/>
                    <a:gd name="T6" fmla="*/ 2 w 1241"/>
                    <a:gd name="T7" fmla="*/ 325 h 859"/>
                    <a:gd name="T8" fmla="*/ 0 w 1241"/>
                    <a:gd name="T9" fmla="*/ 859 h 859"/>
                  </a:gdLst>
                  <a:ahLst/>
                  <a:cxnLst>
                    <a:cxn ang="0">
                      <a:pos x="T0" y="T1"/>
                    </a:cxn>
                    <a:cxn ang="0">
                      <a:pos x="T2" y="T3"/>
                    </a:cxn>
                    <a:cxn ang="0">
                      <a:pos x="T4" y="T5"/>
                    </a:cxn>
                    <a:cxn ang="0">
                      <a:pos x="T6" y="T7"/>
                    </a:cxn>
                    <a:cxn ang="0">
                      <a:pos x="T8" y="T9"/>
                    </a:cxn>
                  </a:cxnLst>
                  <a:rect l="0" t="0" r="r" b="b"/>
                  <a:pathLst>
                    <a:path w="1241" h="859">
                      <a:moveTo>
                        <a:pt x="0" y="859"/>
                      </a:moveTo>
                      <a:lnTo>
                        <a:pt x="1241" y="447"/>
                      </a:lnTo>
                      <a:lnTo>
                        <a:pt x="980" y="0"/>
                      </a:lnTo>
                      <a:lnTo>
                        <a:pt x="2" y="325"/>
                      </a:lnTo>
                      <a:lnTo>
                        <a:pt x="0" y="859"/>
                      </a:lnTo>
                      <a:close/>
                    </a:path>
                  </a:pathLst>
                </a:custGeom>
                <a:grp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grpSp>
          <p:grpSp>
            <p:nvGrpSpPr>
              <p:cNvPr id="47" name="Groupe 142">
                <a:extLst>
                  <a:ext uri="{FF2B5EF4-FFF2-40B4-BE49-F238E27FC236}">
                    <a16:creationId xmlns:a16="http://schemas.microsoft.com/office/drawing/2014/main" id="{C42E6801-8231-4DB8-25EB-688ED13C08B4}"/>
                  </a:ext>
                </a:extLst>
              </p:cNvPr>
              <p:cNvGrpSpPr/>
              <p:nvPr/>
            </p:nvGrpSpPr>
            <p:grpSpPr>
              <a:xfrm>
                <a:off x="2706732" y="2735000"/>
                <a:ext cx="1217360" cy="500161"/>
                <a:chOff x="1320016" y="4807171"/>
                <a:chExt cx="4057866" cy="1667204"/>
              </a:xfrm>
              <a:solidFill>
                <a:srgbClr val="BDD7EE"/>
              </a:solidFill>
            </p:grpSpPr>
            <p:sp>
              <p:nvSpPr>
                <p:cNvPr id="48" name="Freeform 5">
                  <a:extLst>
                    <a:ext uri="{FF2B5EF4-FFF2-40B4-BE49-F238E27FC236}">
                      <a16:creationId xmlns:a16="http://schemas.microsoft.com/office/drawing/2014/main" id="{7D59FD68-AAE6-AD0D-9C88-056599F82C04}"/>
                    </a:ext>
                  </a:extLst>
                </p:cNvPr>
                <p:cNvSpPr>
                  <a:spLocks/>
                </p:cNvSpPr>
                <p:nvPr/>
              </p:nvSpPr>
              <p:spPr bwMode="auto">
                <a:xfrm flipH="1">
                  <a:off x="1744194" y="4807171"/>
                  <a:ext cx="3209509" cy="851907"/>
                </a:xfrm>
                <a:custGeom>
                  <a:avLst/>
                  <a:gdLst>
                    <a:gd name="T0" fmla="*/ 1958 w 1958"/>
                    <a:gd name="T1" fmla="*/ 226 h 551"/>
                    <a:gd name="T2" fmla="*/ 978 w 1958"/>
                    <a:gd name="T3" fmla="*/ 0 h 551"/>
                    <a:gd name="T4" fmla="*/ 0 w 1958"/>
                    <a:gd name="T5" fmla="*/ 226 h 551"/>
                    <a:gd name="T6" fmla="*/ 980 w 1958"/>
                    <a:gd name="T7" fmla="*/ 551 h 551"/>
                    <a:gd name="T8" fmla="*/ 1958 w 1958"/>
                    <a:gd name="T9" fmla="*/ 226 h 551"/>
                  </a:gdLst>
                  <a:ahLst/>
                  <a:cxnLst>
                    <a:cxn ang="0">
                      <a:pos x="T0" y="T1"/>
                    </a:cxn>
                    <a:cxn ang="0">
                      <a:pos x="T2" y="T3"/>
                    </a:cxn>
                    <a:cxn ang="0">
                      <a:pos x="T4" y="T5"/>
                    </a:cxn>
                    <a:cxn ang="0">
                      <a:pos x="T6" y="T7"/>
                    </a:cxn>
                    <a:cxn ang="0">
                      <a:pos x="T8" y="T9"/>
                    </a:cxn>
                  </a:cxnLst>
                  <a:rect l="0" t="0" r="r" b="b"/>
                  <a:pathLst>
                    <a:path w="1958" h="551">
                      <a:moveTo>
                        <a:pt x="1958" y="226"/>
                      </a:moveTo>
                      <a:lnTo>
                        <a:pt x="978" y="0"/>
                      </a:lnTo>
                      <a:lnTo>
                        <a:pt x="0" y="226"/>
                      </a:lnTo>
                      <a:lnTo>
                        <a:pt x="980" y="551"/>
                      </a:lnTo>
                      <a:lnTo>
                        <a:pt x="1958" y="226"/>
                      </a:lnTo>
                      <a:close/>
                    </a:path>
                  </a:pathLst>
                </a:custGeom>
                <a:solidFill>
                  <a:srgbClr val="748897"/>
                </a:solid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sp>
              <p:nvSpPr>
                <p:cNvPr id="49" name="Freeform 6">
                  <a:extLst>
                    <a:ext uri="{FF2B5EF4-FFF2-40B4-BE49-F238E27FC236}">
                      <a16:creationId xmlns:a16="http://schemas.microsoft.com/office/drawing/2014/main" id="{CF1B1DE6-60FA-92B5-82AF-6A84B9217CD2}"/>
                    </a:ext>
                  </a:extLst>
                </p:cNvPr>
                <p:cNvSpPr>
                  <a:spLocks/>
                </p:cNvSpPr>
                <p:nvPr/>
              </p:nvSpPr>
              <p:spPr bwMode="auto">
                <a:xfrm flipH="1">
                  <a:off x="3347308" y="5157458"/>
                  <a:ext cx="2030574" cy="1316917"/>
                </a:xfrm>
                <a:custGeom>
                  <a:avLst/>
                  <a:gdLst>
                    <a:gd name="T0" fmla="*/ 1241 w 1241"/>
                    <a:gd name="T1" fmla="*/ 859 h 859"/>
                    <a:gd name="T2" fmla="*/ 0 w 1241"/>
                    <a:gd name="T3" fmla="*/ 447 h 859"/>
                    <a:gd name="T4" fmla="*/ 261 w 1241"/>
                    <a:gd name="T5" fmla="*/ 0 h 859"/>
                    <a:gd name="T6" fmla="*/ 1241 w 1241"/>
                    <a:gd name="T7" fmla="*/ 325 h 859"/>
                    <a:gd name="T8" fmla="*/ 1241 w 1241"/>
                    <a:gd name="T9" fmla="*/ 859 h 859"/>
                  </a:gdLst>
                  <a:ahLst/>
                  <a:cxnLst>
                    <a:cxn ang="0">
                      <a:pos x="T0" y="T1"/>
                    </a:cxn>
                    <a:cxn ang="0">
                      <a:pos x="T2" y="T3"/>
                    </a:cxn>
                    <a:cxn ang="0">
                      <a:pos x="T4" y="T5"/>
                    </a:cxn>
                    <a:cxn ang="0">
                      <a:pos x="T6" y="T7"/>
                    </a:cxn>
                    <a:cxn ang="0">
                      <a:pos x="T8" y="T9"/>
                    </a:cxn>
                  </a:cxnLst>
                  <a:rect l="0" t="0" r="r" b="b"/>
                  <a:pathLst>
                    <a:path w="1241" h="859">
                      <a:moveTo>
                        <a:pt x="1241" y="859"/>
                      </a:moveTo>
                      <a:lnTo>
                        <a:pt x="0" y="447"/>
                      </a:lnTo>
                      <a:lnTo>
                        <a:pt x="261" y="0"/>
                      </a:lnTo>
                      <a:lnTo>
                        <a:pt x="1241" y="325"/>
                      </a:lnTo>
                      <a:lnTo>
                        <a:pt x="1241" y="859"/>
                      </a:lnTo>
                      <a:close/>
                    </a:path>
                  </a:pathLst>
                </a:custGeom>
                <a:solidFill>
                  <a:srgbClr val="90A3BA"/>
                </a:solid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sp>
              <p:nvSpPr>
                <p:cNvPr id="50" name="Freeform 7">
                  <a:extLst>
                    <a:ext uri="{FF2B5EF4-FFF2-40B4-BE49-F238E27FC236}">
                      <a16:creationId xmlns:a16="http://schemas.microsoft.com/office/drawing/2014/main" id="{6B17F014-3081-2008-3CB5-4C92A8A69D8F}"/>
                    </a:ext>
                  </a:extLst>
                </p:cNvPr>
                <p:cNvSpPr>
                  <a:spLocks/>
                </p:cNvSpPr>
                <p:nvPr/>
              </p:nvSpPr>
              <p:spPr bwMode="auto">
                <a:xfrm flipH="1">
                  <a:off x="1320016" y="5157458"/>
                  <a:ext cx="2034219" cy="1316917"/>
                </a:xfrm>
                <a:custGeom>
                  <a:avLst/>
                  <a:gdLst>
                    <a:gd name="T0" fmla="*/ 0 w 1241"/>
                    <a:gd name="T1" fmla="*/ 859 h 859"/>
                    <a:gd name="T2" fmla="*/ 1241 w 1241"/>
                    <a:gd name="T3" fmla="*/ 447 h 859"/>
                    <a:gd name="T4" fmla="*/ 980 w 1241"/>
                    <a:gd name="T5" fmla="*/ 0 h 859"/>
                    <a:gd name="T6" fmla="*/ 2 w 1241"/>
                    <a:gd name="T7" fmla="*/ 325 h 859"/>
                    <a:gd name="T8" fmla="*/ 0 w 1241"/>
                    <a:gd name="T9" fmla="*/ 859 h 859"/>
                  </a:gdLst>
                  <a:ahLst/>
                  <a:cxnLst>
                    <a:cxn ang="0">
                      <a:pos x="T0" y="T1"/>
                    </a:cxn>
                    <a:cxn ang="0">
                      <a:pos x="T2" y="T3"/>
                    </a:cxn>
                    <a:cxn ang="0">
                      <a:pos x="T4" y="T5"/>
                    </a:cxn>
                    <a:cxn ang="0">
                      <a:pos x="T6" y="T7"/>
                    </a:cxn>
                    <a:cxn ang="0">
                      <a:pos x="T8" y="T9"/>
                    </a:cxn>
                  </a:cxnLst>
                  <a:rect l="0" t="0" r="r" b="b"/>
                  <a:pathLst>
                    <a:path w="1241" h="859">
                      <a:moveTo>
                        <a:pt x="0" y="859"/>
                      </a:moveTo>
                      <a:lnTo>
                        <a:pt x="1241" y="447"/>
                      </a:lnTo>
                      <a:lnTo>
                        <a:pt x="980" y="0"/>
                      </a:lnTo>
                      <a:lnTo>
                        <a:pt x="2" y="325"/>
                      </a:lnTo>
                      <a:lnTo>
                        <a:pt x="0" y="859"/>
                      </a:lnTo>
                      <a:close/>
                    </a:path>
                  </a:pathLst>
                </a:custGeom>
                <a:grpFill/>
                <a:ln>
                  <a:noFill/>
                </a:ln>
              </p:spPr>
              <p:txBody>
                <a:bodyPr vert="horz" wrap="square" lIns="68580" tIns="34290" rIns="68580" bIns="34290" numCol="1" anchor="t" anchorCtr="0" compatLnSpc="1">
                  <a:prstTxWarp prst="textNoShape">
                    <a:avLst/>
                  </a:prstTxWarp>
                </a:bodyPr>
                <a:lstStyle/>
                <a:p>
                  <a:endParaRPr lang="id-ID" sz="1200">
                    <a:solidFill>
                      <a:prstClr val="black"/>
                    </a:solidFill>
                  </a:endParaRPr>
                </a:p>
              </p:txBody>
            </p:sp>
          </p:grpSp>
        </p:grpSp>
        <p:grpSp>
          <p:nvGrpSpPr>
            <p:cNvPr id="21" name="Group 119">
              <a:extLst>
                <a:ext uri="{FF2B5EF4-FFF2-40B4-BE49-F238E27FC236}">
                  <a16:creationId xmlns:a16="http://schemas.microsoft.com/office/drawing/2014/main" id="{51147A22-1E96-56C4-6C6C-290CF3380841}"/>
                </a:ext>
              </a:extLst>
            </p:cNvPr>
            <p:cNvGrpSpPr/>
            <p:nvPr/>
          </p:nvGrpSpPr>
          <p:grpSpPr>
            <a:xfrm>
              <a:off x="2960879" y="1781009"/>
              <a:ext cx="756000" cy="873041"/>
              <a:chOff x="3744201" y="1466606"/>
              <a:chExt cx="958095" cy="914400"/>
            </a:xfrm>
          </p:grpSpPr>
          <p:sp>
            <p:nvSpPr>
              <p:cNvPr id="29" name="Freeform: Shape 120">
                <a:extLst>
                  <a:ext uri="{FF2B5EF4-FFF2-40B4-BE49-F238E27FC236}">
                    <a16:creationId xmlns:a16="http://schemas.microsoft.com/office/drawing/2014/main" id="{3383DC8E-BD28-09E6-21F6-65CD977B10DC}"/>
                  </a:ext>
                </a:extLst>
              </p:cNvPr>
              <p:cNvSpPr/>
              <p:nvPr/>
            </p:nvSpPr>
            <p:spPr>
              <a:xfrm>
                <a:off x="4223248" y="1482780"/>
                <a:ext cx="479048" cy="898226"/>
              </a:xfrm>
              <a:custGeom>
                <a:avLst/>
                <a:gdLst>
                  <a:gd name="connsiteX0" fmla="*/ 0 w 520971"/>
                  <a:gd name="connsiteY0" fmla="*/ 0 h 898226"/>
                  <a:gd name="connsiteX1" fmla="*/ 520971 w 520971"/>
                  <a:gd name="connsiteY1" fmla="*/ 898226 h 898226"/>
                  <a:gd name="connsiteX2" fmla="*/ 0 w 520971"/>
                  <a:gd name="connsiteY2" fmla="*/ 898226 h 898226"/>
                  <a:gd name="connsiteX3" fmla="*/ 0 w 520971"/>
                  <a:gd name="connsiteY3" fmla="*/ 0 h 898226"/>
                </a:gdLst>
                <a:ahLst/>
                <a:cxnLst>
                  <a:cxn ang="0">
                    <a:pos x="connsiteX0" y="connsiteY0"/>
                  </a:cxn>
                  <a:cxn ang="0">
                    <a:pos x="connsiteX1" y="connsiteY1"/>
                  </a:cxn>
                  <a:cxn ang="0">
                    <a:pos x="connsiteX2" y="connsiteY2"/>
                  </a:cxn>
                  <a:cxn ang="0">
                    <a:pos x="connsiteX3" y="connsiteY3"/>
                  </a:cxn>
                </a:cxnLst>
                <a:rect l="l" t="t" r="r" b="b"/>
                <a:pathLst>
                  <a:path w="520971" h="898226">
                    <a:moveTo>
                      <a:pt x="0" y="0"/>
                    </a:moveTo>
                    <a:lnTo>
                      <a:pt x="520971" y="898226"/>
                    </a:lnTo>
                    <a:lnTo>
                      <a:pt x="0" y="898226"/>
                    </a:lnTo>
                    <a:lnTo>
                      <a:pt x="0" y="0"/>
                    </a:lnTo>
                    <a:close/>
                  </a:path>
                </a:pathLst>
              </a:custGeom>
              <a:solidFill>
                <a:srgbClr val="A0A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latin typeface="Gill Sans MT" panose="020B0502020104020203" pitchFamily="34" charset="77"/>
                </a:endParaRPr>
              </a:p>
            </p:txBody>
          </p:sp>
          <p:sp>
            <p:nvSpPr>
              <p:cNvPr id="31" name="Freeform: Shape 121">
                <a:extLst>
                  <a:ext uri="{FF2B5EF4-FFF2-40B4-BE49-F238E27FC236}">
                    <a16:creationId xmlns:a16="http://schemas.microsoft.com/office/drawing/2014/main" id="{884B1C9B-4FC0-87E7-A425-6B7BB64FBD20}"/>
                  </a:ext>
                </a:extLst>
              </p:cNvPr>
              <p:cNvSpPr/>
              <p:nvPr/>
            </p:nvSpPr>
            <p:spPr>
              <a:xfrm>
                <a:off x="3744201" y="1466606"/>
                <a:ext cx="479048" cy="914400"/>
              </a:xfrm>
              <a:custGeom>
                <a:avLst/>
                <a:gdLst>
                  <a:gd name="connsiteX0" fmla="*/ 530352 w 539733"/>
                  <a:gd name="connsiteY0" fmla="*/ 0 h 914400"/>
                  <a:gd name="connsiteX1" fmla="*/ 539733 w 539733"/>
                  <a:gd name="connsiteY1" fmla="*/ 16174 h 914400"/>
                  <a:gd name="connsiteX2" fmla="*/ 539733 w 539733"/>
                  <a:gd name="connsiteY2" fmla="*/ 914400 h 914400"/>
                  <a:gd name="connsiteX3" fmla="*/ 0 w 539733"/>
                  <a:gd name="connsiteY3" fmla="*/ 914400 h 914400"/>
                  <a:gd name="connsiteX4" fmla="*/ 530352 w 539733"/>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733" h="914400">
                    <a:moveTo>
                      <a:pt x="530352" y="0"/>
                    </a:moveTo>
                    <a:lnTo>
                      <a:pt x="539733" y="16174"/>
                    </a:lnTo>
                    <a:lnTo>
                      <a:pt x="539733" y="914400"/>
                    </a:lnTo>
                    <a:lnTo>
                      <a:pt x="0" y="914400"/>
                    </a:lnTo>
                    <a:lnTo>
                      <a:pt x="530352"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latin typeface="Gill Sans MT" panose="020B0502020104020203" pitchFamily="34" charset="77"/>
                </a:endParaRPr>
              </a:p>
            </p:txBody>
          </p:sp>
        </p:grpSp>
      </p:grpSp>
      <p:grpSp>
        <p:nvGrpSpPr>
          <p:cNvPr id="93" name="Groupe 18">
            <a:extLst>
              <a:ext uri="{FF2B5EF4-FFF2-40B4-BE49-F238E27FC236}">
                <a16:creationId xmlns:a16="http://schemas.microsoft.com/office/drawing/2014/main" id="{FD9972EC-9582-FD58-4D03-0BB662A3F5DE}"/>
              </a:ext>
            </a:extLst>
          </p:cNvPr>
          <p:cNvGrpSpPr/>
          <p:nvPr/>
        </p:nvGrpSpPr>
        <p:grpSpPr>
          <a:xfrm>
            <a:off x="3433503" y="2832064"/>
            <a:ext cx="8179721" cy="998702"/>
            <a:chOff x="3951855" y="2451255"/>
            <a:chExt cx="8179721" cy="998702"/>
          </a:xfrm>
        </p:grpSpPr>
        <p:cxnSp>
          <p:nvCxnSpPr>
            <p:cNvPr id="94" name="Connector: Elbow 52">
              <a:extLst>
                <a:ext uri="{FF2B5EF4-FFF2-40B4-BE49-F238E27FC236}">
                  <a16:creationId xmlns:a16="http://schemas.microsoft.com/office/drawing/2014/main" id="{FAFA2D49-75AA-4615-D82D-94C0584AFDF2}"/>
                </a:ext>
              </a:extLst>
            </p:cNvPr>
            <p:cNvCxnSpPr>
              <a:cxnSpLocks/>
            </p:cNvCxnSpPr>
            <p:nvPr/>
          </p:nvCxnSpPr>
          <p:spPr>
            <a:xfrm flipV="1">
              <a:off x="3951855" y="2744593"/>
              <a:ext cx="2549238" cy="191343"/>
            </a:xfrm>
            <a:prstGeom prst="bentConnector3">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5" name="Groupe 17">
              <a:extLst>
                <a:ext uri="{FF2B5EF4-FFF2-40B4-BE49-F238E27FC236}">
                  <a16:creationId xmlns:a16="http://schemas.microsoft.com/office/drawing/2014/main" id="{0F5C8E8F-9420-D724-5046-A123478D4DC0}"/>
                </a:ext>
              </a:extLst>
            </p:cNvPr>
            <p:cNvGrpSpPr/>
            <p:nvPr/>
          </p:nvGrpSpPr>
          <p:grpSpPr>
            <a:xfrm>
              <a:off x="6601913" y="2451255"/>
              <a:ext cx="5529663" cy="998702"/>
              <a:chOff x="6601913" y="2451255"/>
              <a:chExt cx="5529663" cy="998702"/>
            </a:xfrm>
          </p:grpSpPr>
          <p:grpSp>
            <p:nvGrpSpPr>
              <p:cNvPr id="96" name="Group 73">
                <a:extLst>
                  <a:ext uri="{FF2B5EF4-FFF2-40B4-BE49-F238E27FC236}">
                    <a16:creationId xmlns:a16="http://schemas.microsoft.com/office/drawing/2014/main" id="{D1871749-AEDA-5472-9F7D-2BE1E48DED6A}"/>
                  </a:ext>
                </a:extLst>
              </p:cNvPr>
              <p:cNvGrpSpPr/>
              <p:nvPr/>
            </p:nvGrpSpPr>
            <p:grpSpPr>
              <a:xfrm>
                <a:off x="6601913" y="2451255"/>
                <a:ext cx="5029170" cy="683687"/>
                <a:chOff x="6648558" y="1375255"/>
                <a:chExt cx="5695226" cy="774233"/>
              </a:xfrm>
            </p:grpSpPr>
            <p:grpSp>
              <p:nvGrpSpPr>
                <p:cNvPr id="99" name="Group 103">
                  <a:extLst>
                    <a:ext uri="{FF2B5EF4-FFF2-40B4-BE49-F238E27FC236}">
                      <a16:creationId xmlns:a16="http://schemas.microsoft.com/office/drawing/2014/main" id="{6752B021-D831-721F-B81C-E8A1F4977186}"/>
                    </a:ext>
                  </a:extLst>
                </p:cNvPr>
                <p:cNvGrpSpPr/>
                <p:nvPr/>
              </p:nvGrpSpPr>
              <p:grpSpPr>
                <a:xfrm>
                  <a:off x="6648558" y="1407568"/>
                  <a:ext cx="741920" cy="741920"/>
                  <a:chOff x="6688899" y="1408685"/>
                  <a:chExt cx="741920" cy="741920"/>
                </a:xfrm>
              </p:grpSpPr>
              <p:sp>
                <p:nvSpPr>
                  <p:cNvPr id="101" name="Oval 107">
                    <a:extLst>
                      <a:ext uri="{FF2B5EF4-FFF2-40B4-BE49-F238E27FC236}">
                        <a16:creationId xmlns:a16="http://schemas.microsoft.com/office/drawing/2014/main" id="{A1517D5E-BB99-D105-385F-2BA5C9B9B868}"/>
                      </a:ext>
                    </a:extLst>
                  </p:cNvPr>
                  <p:cNvSpPr/>
                  <p:nvPr/>
                </p:nvSpPr>
                <p:spPr>
                  <a:xfrm>
                    <a:off x="6688899" y="1408685"/>
                    <a:ext cx="741920" cy="74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latin typeface="Gill Sans MT" panose="020B0502020104020203" pitchFamily="34" charset="77"/>
                    </a:endParaRPr>
                  </a:p>
                </p:txBody>
              </p:sp>
              <p:sp>
                <p:nvSpPr>
                  <p:cNvPr id="102" name="Oval 108">
                    <a:extLst>
                      <a:ext uri="{FF2B5EF4-FFF2-40B4-BE49-F238E27FC236}">
                        <a16:creationId xmlns:a16="http://schemas.microsoft.com/office/drawing/2014/main" id="{37E6C12A-C0AA-F8C3-C6D4-318238CDEBB7}"/>
                      </a:ext>
                    </a:extLst>
                  </p:cNvPr>
                  <p:cNvSpPr/>
                  <p:nvPr/>
                </p:nvSpPr>
                <p:spPr>
                  <a:xfrm>
                    <a:off x="6786222" y="1506008"/>
                    <a:ext cx="547273" cy="54727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latin typeface="Gill Sans MT" panose="020B0502020104020203" pitchFamily="34" charset="77"/>
                    </a:endParaRPr>
                  </a:p>
                </p:txBody>
              </p:sp>
            </p:grpSp>
            <p:sp>
              <p:nvSpPr>
                <p:cNvPr id="100" name="TextBox 106">
                  <a:extLst>
                    <a:ext uri="{FF2B5EF4-FFF2-40B4-BE49-F238E27FC236}">
                      <a16:creationId xmlns:a16="http://schemas.microsoft.com/office/drawing/2014/main" id="{C6CC1C07-E51F-FF81-F8AE-69ECC4B51044}"/>
                    </a:ext>
                  </a:extLst>
                </p:cNvPr>
                <p:cNvSpPr txBox="1"/>
                <p:nvPr/>
              </p:nvSpPr>
              <p:spPr>
                <a:xfrm>
                  <a:off x="7655602" y="1375255"/>
                  <a:ext cx="4688182" cy="348539"/>
                </a:xfrm>
                <a:prstGeom prst="rect">
                  <a:avLst/>
                </a:prstGeom>
                <a:noFill/>
              </p:spPr>
              <p:txBody>
                <a:bodyPr wrap="square" rtlCol="0">
                  <a:spAutoFit/>
                </a:bodyPr>
                <a:lstStyle/>
                <a:p>
                  <a:pPr lvl="0"/>
                  <a:r>
                    <a:rPr lang="fr-FR" sz="1400" b="1">
                      <a:solidFill>
                        <a:schemeClr val="tx1">
                          <a:lumMod val="75000"/>
                          <a:lumOff val="25000"/>
                        </a:schemeClr>
                      </a:solidFill>
                      <a:latin typeface="Gill Sans MT" panose="020B0502020104020203" pitchFamily="34" charset="77"/>
                    </a:rPr>
                    <a:t>Quelles sont les contraintes?</a:t>
                  </a:r>
                </a:p>
              </p:txBody>
            </p:sp>
          </p:grpSp>
          <p:sp>
            <p:nvSpPr>
              <p:cNvPr id="97" name="ZoneTexte 102">
                <a:extLst>
                  <a:ext uri="{FF2B5EF4-FFF2-40B4-BE49-F238E27FC236}">
                    <a16:creationId xmlns:a16="http://schemas.microsoft.com/office/drawing/2014/main" id="{DA9801C2-1D0F-A9F6-4E34-58B9AA8F671E}"/>
                  </a:ext>
                </a:extLst>
              </p:cNvPr>
              <p:cNvSpPr txBox="1"/>
              <p:nvPr/>
            </p:nvSpPr>
            <p:spPr>
              <a:xfrm>
                <a:off x="7621434" y="2711293"/>
                <a:ext cx="4510142" cy="738664"/>
              </a:xfrm>
              <a:prstGeom prst="rect">
                <a:avLst/>
              </a:prstGeom>
              <a:noFill/>
            </p:spPr>
            <p:txBody>
              <a:bodyPr wrap="square" rtlCol="0">
                <a:spAutoFit/>
              </a:bodyPr>
              <a:lstStyle/>
              <a:p>
                <a:r>
                  <a:rPr lang="fr-FR" sz="1400">
                    <a:solidFill>
                      <a:schemeClr val="tx1">
                        <a:lumMod val="75000"/>
                        <a:lumOff val="25000"/>
                      </a:schemeClr>
                    </a:solidFill>
                    <a:latin typeface="Gill Sans MT" panose="020B0502020104020203" pitchFamily="34" charset="77"/>
                  </a:rPr>
                  <a:t>Les contraintes opérationnelles  industrielles </a:t>
                </a:r>
              </a:p>
              <a:p>
                <a:r>
                  <a:rPr lang="fr-FR" sz="1400">
                    <a:solidFill>
                      <a:schemeClr val="tx1">
                        <a:lumMod val="75000"/>
                        <a:lumOff val="25000"/>
                      </a:schemeClr>
                    </a:solidFill>
                    <a:latin typeface="Gill Sans MT" panose="020B0502020104020203" pitchFamily="34" charset="77"/>
                  </a:rPr>
                  <a:t>(Capacités de production, Rendement,…) et financières (Coûts de production, Tolling, achat MP…) </a:t>
                </a:r>
              </a:p>
            </p:txBody>
          </p:sp>
          <p:pic>
            <p:nvPicPr>
              <p:cNvPr id="98" name="Graphique 111" descr="Réseau avec un remplissage uni">
                <a:extLst>
                  <a:ext uri="{FF2B5EF4-FFF2-40B4-BE49-F238E27FC236}">
                    <a16:creationId xmlns:a16="http://schemas.microsoft.com/office/drawing/2014/main" id="{07CBF083-3325-264C-A2D4-974485BD25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3814" y="2604933"/>
                <a:ext cx="404866" cy="404866"/>
              </a:xfrm>
              <a:prstGeom prst="rect">
                <a:avLst/>
              </a:prstGeom>
            </p:spPr>
          </p:pic>
        </p:grpSp>
      </p:grpSp>
      <p:grpSp>
        <p:nvGrpSpPr>
          <p:cNvPr id="103" name="Groupe 21">
            <a:extLst>
              <a:ext uri="{FF2B5EF4-FFF2-40B4-BE49-F238E27FC236}">
                <a16:creationId xmlns:a16="http://schemas.microsoft.com/office/drawing/2014/main" id="{2FFF5E89-87FD-A88F-ABB8-A4CAF15F2B17}"/>
              </a:ext>
            </a:extLst>
          </p:cNvPr>
          <p:cNvGrpSpPr/>
          <p:nvPr/>
        </p:nvGrpSpPr>
        <p:grpSpPr>
          <a:xfrm>
            <a:off x="3058286" y="1879539"/>
            <a:ext cx="8663814" cy="971954"/>
            <a:chOff x="3576638" y="1447930"/>
            <a:chExt cx="8663814" cy="971954"/>
          </a:xfrm>
        </p:grpSpPr>
        <p:cxnSp>
          <p:nvCxnSpPr>
            <p:cNvPr id="104" name="Connector: Elbow 50">
              <a:extLst>
                <a:ext uri="{FF2B5EF4-FFF2-40B4-BE49-F238E27FC236}">
                  <a16:creationId xmlns:a16="http://schemas.microsoft.com/office/drawing/2014/main" id="{440F6C6C-7A98-9F3E-3E23-5B87C1445FC2}"/>
                </a:ext>
              </a:extLst>
            </p:cNvPr>
            <p:cNvCxnSpPr>
              <a:cxnSpLocks/>
            </p:cNvCxnSpPr>
            <p:nvPr/>
          </p:nvCxnSpPr>
          <p:spPr>
            <a:xfrm flipV="1">
              <a:off x="3576638" y="1812891"/>
              <a:ext cx="2877739" cy="260407"/>
            </a:xfrm>
            <a:prstGeom prst="bentConnector3">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05" name="Groupe 11">
              <a:extLst>
                <a:ext uri="{FF2B5EF4-FFF2-40B4-BE49-F238E27FC236}">
                  <a16:creationId xmlns:a16="http://schemas.microsoft.com/office/drawing/2014/main" id="{62843270-29A3-087D-51D2-606F2C2EF39B}"/>
                </a:ext>
              </a:extLst>
            </p:cNvPr>
            <p:cNvGrpSpPr/>
            <p:nvPr/>
          </p:nvGrpSpPr>
          <p:grpSpPr>
            <a:xfrm>
              <a:off x="6601912" y="1447930"/>
              <a:ext cx="5638540" cy="971954"/>
              <a:chOff x="6601912" y="1447930"/>
              <a:chExt cx="5638540" cy="971954"/>
            </a:xfrm>
          </p:grpSpPr>
          <p:grpSp>
            <p:nvGrpSpPr>
              <p:cNvPr id="106" name="Group 72">
                <a:extLst>
                  <a:ext uri="{FF2B5EF4-FFF2-40B4-BE49-F238E27FC236}">
                    <a16:creationId xmlns:a16="http://schemas.microsoft.com/office/drawing/2014/main" id="{2E190775-C243-B88F-8837-D7B87605B399}"/>
                  </a:ext>
                </a:extLst>
              </p:cNvPr>
              <p:cNvGrpSpPr/>
              <p:nvPr/>
            </p:nvGrpSpPr>
            <p:grpSpPr>
              <a:xfrm>
                <a:off x="6601912" y="1447930"/>
                <a:ext cx="4564682" cy="824290"/>
                <a:chOff x="6648558" y="1216031"/>
                <a:chExt cx="5169222" cy="933457"/>
              </a:xfrm>
            </p:grpSpPr>
            <p:grpSp>
              <p:nvGrpSpPr>
                <p:cNvPr id="111" name="Group 109">
                  <a:extLst>
                    <a:ext uri="{FF2B5EF4-FFF2-40B4-BE49-F238E27FC236}">
                      <a16:creationId xmlns:a16="http://schemas.microsoft.com/office/drawing/2014/main" id="{4A7EBE95-5BEA-49DB-68D3-E2B3D1B8FBC5}"/>
                    </a:ext>
                  </a:extLst>
                </p:cNvPr>
                <p:cNvGrpSpPr/>
                <p:nvPr/>
              </p:nvGrpSpPr>
              <p:grpSpPr>
                <a:xfrm>
                  <a:off x="6648558" y="1407568"/>
                  <a:ext cx="741920" cy="741920"/>
                  <a:chOff x="6688899" y="1408685"/>
                  <a:chExt cx="741920" cy="741920"/>
                </a:xfrm>
              </p:grpSpPr>
              <p:sp>
                <p:nvSpPr>
                  <p:cNvPr id="113" name="Oval 113">
                    <a:extLst>
                      <a:ext uri="{FF2B5EF4-FFF2-40B4-BE49-F238E27FC236}">
                        <a16:creationId xmlns:a16="http://schemas.microsoft.com/office/drawing/2014/main" id="{EF2298BD-C1F9-014F-3339-7F59199A1DA4}"/>
                      </a:ext>
                    </a:extLst>
                  </p:cNvPr>
                  <p:cNvSpPr/>
                  <p:nvPr/>
                </p:nvSpPr>
                <p:spPr>
                  <a:xfrm>
                    <a:off x="6688899" y="1408685"/>
                    <a:ext cx="741920" cy="74192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latin typeface="Gill Sans MT" panose="020B0502020104020203" pitchFamily="34" charset="77"/>
                    </a:endParaRPr>
                  </a:p>
                </p:txBody>
              </p:sp>
              <p:sp>
                <p:nvSpPr>
                  <p:cNvPr id="114" name="Oval 114">
                    <a:extLst>
                      <a:ext uri="{FF2B5EF4-FFF2-40B4-BE49-F238E27FC236}">
                        <a16:creationId xmlns:a16="http://schemas.microsoft.com/office/drawing/2014/main" id="{7C9A464C-034C-621A-536F-5ED7A642884C}"/>
                      </a:ext>
                    </a:extLst>
                  </p:cNvPr>
                  <p:cNvSpPr/>
                  <p:nvPr/>
                </p:nvSpPr>
                <p:spPr>
                  <a:xfrm>
                    <a:off x="6786222" y="1506008"/>
                    <a:ext cx="547273" cy="54727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latin typeface="Gill Sans MT" panose="020B0502020104020203" pitchFamily="34" charset="77"/>
                    </a:endParaRPr>
                  </a:p>
                </p:txBody>
              </p:sp>
            </p:grpSp>
            <p:sp>
              <p:nvSpPr>
                <p:cNvPr id="112" name="TextBox 112">
                  <a:extLst>
                    <a:ext uri="{FF2B5EF4-FFF2-40B4-BE49-F238E27FC236}">
                      <a16:creationId xmlns:a16="http://schemas.microsoft.com/office/drawing/2014/main" id="{435146DC-8BB4-BCD0-CE97-25CEFC003B70}"/>
                    </a:ext>
                  </a:extLst>
                </p:cNvPr>
                <p:cNvSpPr txBox="1"/>
                <p:nvPr/>
              </p:nvSpPr>
              <p:spPr>
                <a:xfrm>
                  <a:off x="7684694" y="1216031"/>
                  <a:ext cx="4133086" cy="313682"/>
                </a:xfrm>
                <a:prstGeom prst="rect">
                  <a:avLst/>
                </a:prstGeom>
                <a:noFill/>
              </p:spPr>
              <p:txBody>
                <a:bodyPr wrap="square" rtlCol="0">
                  <a:spAutoFit/>
                </a:bodyPr>
                <a:lstStyle/>
                <a:p>
                  <a:r>
                    <a:rPr lang="fr-FR" sz="1400" b="1">
                      <a:solidFill>
                        <a:schemeClr val="tx1">
                          <a:lumMod val="75000"/>
                          <a:lumOff val="25000"/>
                        </a:schemeClr>
                      </a:solidFill>
                      <a:latin typeface="Gill Sans MT" panose="020B0502020104020203" pitchFamily="34" charset="77"/>
                    </a:rPr>
                    <a:t>Que sera l’output ?</a:t>
                  </a:r>
                </a:p>
              </p:txBody>
            </p:sp>
          </p:grpSp>
          <p:pic>
            <p:nvPicPr>
              <p:cNvPr id="107" name="Graphique 112" descr="Argent avec un remplissage uni">
                <a:extLst>
                  <a:ext uri="{FF2B5EF4-FFF2-40B4-BE49-F238E27FC236}">
                    <a16:creationId xmlns:a16="http://schemas.microsoft.com/office/drawing/2014/main" id="{77AC70CE-D360-5884-0F6C-3479489AC9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4751" y="1692020"/>
                <a:ext cx="234629" cy="234629"/>
              </a:xfrm>
              <a:prstGeom prst="rect">
                <a:avLst/>
              </a:prstGeom>
            </p:spPr>
          </p:pic>
          <p:pic>
            <p:nvPicPr>
              <p:cNvPr id="108" name="Graphique 113" descr="Sablier 90% avec un remplissage uni">
                <a:extLst>
                  <a:ext uri="{FF2B5EF4-FFF2-40B4-BE49-F238E27FC236}">
                    <a16:creationId xmlns:a16="http://schemas.microsoft.com/office/drawing/2014/main" id="{6F0D33C5-E427-63F6-B982-B779EA89BD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21460" y="1922858"/>
                <a:ext cx="182301" cy="182301"/>
              </a:xfrm>
              <a:prstGeom prst="rect">
                <a:avLst/>
              </a:prstGeom>
            </p:spPr>
          </p:pic>
          <p:pic>
            <p:nvPicPr>
              <p:cNvPr id="109" name="Graphique 114" descr="Bouclier coche avec un remplissage uni">
                <a:extLst>
                  <a:ext uri="{FF2B5EF4-FFF2-40B4-BE49-F238E27FC236}">
                    <a16:creationId xmlns:a16="http://schemas.microsoft.com/office/drawing/2014/main" id="{534312AD-C4F8-AF06-3955-DA195C6DD5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25613" y="1907932"/>
                <a:ext cx="197228" cy="197228"/>
              </a:xfrm>
              <a:prstGeom prst="rect">
                <a:avLst/>
              </a:prstGeom>
            </p:spPr>
          </p:pic>
          <p:sp>
            <p:nvSpPr>
              <p:cNvPr id="110" name="TextBox 99">
                <a:extLst>
                  <a:ext uri="{FF2B5EF4-FFF2-40B4-BE49-F238E27FC236}">
                    <a16:creationId xmlns:a16="http://schemas.microsoft.com/office/drawing/2014/main" id="{4863CE91-2EB5-04CA-66C3-F6A6DCA9F6CC}"/>
                  </a:ext>
                </a:extLst>
              </p:cNvPr>
              <p:cNvSpPr txBox="1"/>
              <p:nvPr/>
            </p:nvSpPr>
            <p:spPr>
              <a:xfrm>
                <a:off x="7608880" y="1681220"/>
                <a:ext cx="4631572" cy="738664"/>
              </a:xfrm>
              <a:prstGeom prst="rect">
                <a:avLst/>
              </a:prstGeom>
              <a:noFill/>
            </p:spPr>
            <p:txBody>
              <a:bodyPr wrap="square" rtlCol="0">
                <a:spAutoFit/>
              </a:bodyPr>
              <a:lstStyle/>
              <a:p>
                <a:r>
                  <a:rPr lang="fr-FR" sz="1400">
                    <a:solidFill>
                      <a:schemeClr val="tx1">
                        <a:lumMod val="75000"/>
                        <a:lumOff val="25000"/>
                      </a:schemeClr>
                    </a:solidFill>
                    <a:latin typeface="Gill Sans MT" panose="020B0502020104020203" pitchFamily="34" charset="77"/>
                  </a:rPr>
                  <a:t>Plan de ventes, production, stockage, échanges, achat matières premières avec coûts détaillés</a:t>
                </a:r>
              </a:p>
              <a:p>
                <a:r>
                  <a:rPr lang="fr-FR" sz="1400">
                    <a:solidFill>
                      <a:schemeClr val="tx1">
                        <a:lumMod val="75000"/>
                        <a:lumOff val="25000"/>
                      </a:schemeClr>
                    </a:solidFill>
                    <a:latin typeface="Gill Sans MT" panose="020B0502020104020203" pitchFamily="34" charset="77"/>
                  </a:rPr>
                  <a:t>Aide à la décision </a:t>
                </a:r>
              </a:p>
            </p:txBody>
          </p:sp>
        </p:grpSp>
      </p:grpSp>
      <p:sp>
        <p:nvSpPr>
          <p:cNvPr id="115" name="ZoneTexte 168">
            <a:extLst>
              <a:ext uri="{FF2B5EF4-FFF2-40B4-BE49-F238E27FC236}">
                <a16:creationId xmlns:a16="http://schemas.microsoft.com/office/drawing/2014/main" id="{25D62001-AEEC-63AF-9559-858D050EA53D}"/>
              </a:ext>
            </a:extLst>
          </p:cNvPr>
          <p:cNvSpPr txBox="1"/>
          <p:nvPr/>
        </p:nvSpPr>
        <p:spPr>
          <a:xfrm>
            <a:off x="676898" y="1351767"/>
            <a:ext cx="10838205" cy="369332"/>
          </a:xfrm>
          <a:prstGeom prst="rect">
            <a:avLst/>
          </a:prstGeom>
          <a:noFill/>
        </p:spPr>
        <p:txBody>
          <a:bodyPr wrap="square" rtlCol="0">
            <a:spAutoFit/>
          </a:bodyPr>
          <a:lstStyle/>
          <a:p>
            <a:pPr algn="ctr"/>
            <a:r>
              <a:rPr lang="fr-FR">
                <a:solidFill>
                  <a:schemeClr val="accent5">
                    <a:lumMod val="50000"/>
                  </a:schemeClr>
                </a:solidFill>
                <a:latin typeface="Gill Sans MT" panose="020B0502020104020203" pitchFamily="34" charset="77"/>
              </a:rPr>
              <a:t>La mise en place du </a:t>
            </a:r>
            <a:r>
              <a:rPr lang="fr-FR" b="1">
                <a:solidFill>
                  <a:schemeClr val="accent5">
                    <a:lumMod val="50000"/>
                  </a:schemeClr>
                </a:solidFill>
                <a:latin typeface="Gill Sans MT" panose="020B0502020104020203" pitchFamily="34" charset="77"/>
              </a:rPr>
              <a:t>S&amp;OP </a:t>
            </a:r>
            <a:r>
              <a:rPr lang="fr-FR">
                <a:solidFill>
                  <a:schemeClr val="accent5">
                    <a:lumMod val="50000"/>
                  </a:schemeClr>
                </a:solidFill>
                <a:latin typeface="Gill Sans MT" panose="020B0502020104020203" pitchFamily="34" charset="77"/>
              </a:rPr>
              <a:t>nécessite le développement</a:t>
            </a:r>
            <a:r>
              <a:rPr lang="fr-FR" b="1">
                <a:solidFill>
                  <a:schemeClr val="accent5">
                    <a:lumMod val="50000"/>
                  </a:schemeClr>
                </a:solidFill>
                <a:latin typeface="Gill Sans MT" panose="020B0502020104020203" pitchFamily="34" charset="77"/>
              </a:rPr>
              <a:t> des outils support </a:t>
            </a:r>
            <a:r>
              <a:rPr lang="fr-FR">
                <a:solidFill>
                  <a:schemeClr val="accent5">
                    <a:lumMod val="50000"/>
                  </a:schemeClr>
                </a:solidFill>
                <a:latin typeface="Gill Sans MT" panose="020B0502020104020203" pitchFamily="34" charset="77"/>
              </a:rPr>
              <a:t>pour l’aide à </a:t>
            </a:r>
            <a:r>
              <a:rPr lang="fr-FR" b="1">
                <a:solidFill>
                  <a:schemeClr val="accent5">
                    <a:lumMod val="50000"/>
                  </a:schemeClr>
                </a:solidFill>
                <a:latin typeface="Gill Sans MT" panose="020B0502020104020203" pitchFamily="34" charset="77"/>
              </a:rPr>
              <a:t>la prise de décision</a:t>
            </a:r>
          </a:p>
        </p:txBody>
      </p:sp>
      <p:grpSp>
        <p:nvGrpSpPr>
          <p:cNvPr id="130" name="Group 129">
            <a:extLst>
              <a:ext uri="{FF2B5EF4-FFF2-40B4-BE49-F238E27FC236}">
                <a16:creationId xmlns:a16="http://schemas.microsoft.com/office/drawing/2014/main" id="{969D4A60-B948-33AA-5042-EE724EC0C98E}"/>
              </a:ext>
            </a:extLst>
          </p:cNvPr>
          <p:cNvGrpSpPr/>
          <p:nvPr/>
        </p:nvGrpSpPr>
        <p:grpSpPr>
          <a:xfrm>
            <a:off x="3747779" y="3786822"/>
            <a:ext cx="7865445" cy="655154"/>
            <a:chOff x="3747779" y="3786822"/>
            <a:chExt cx="7865445" cy="655154"/>
          </a:xfrm>
        </p:grpSpPr>
        <p:grpSp>
          <p:nvGrpSpPr>
            <p:cNvPr id="81" name="Groupe 16">
              <a:extLst>
                <a:ext uri="{FF2B5EF4-FFF2-40B4-BE49-F238E27FC236}">
                  <a16:creationId xmlns:a16="http://schemas.microsoft.com/office/drawing/2014/main" id="{BB7A171A-12F4-ED0F-47E1-D0F658706026}"/>
                </a:ext>
              </a:extLst>
            </p:cNvPr>
            <p:cNvGrpSpPr/>
            <p:nvPr/>
          </p:nvGrpSpPr>
          <p:grpSpPr>
            <a:xfrm>
              <a:off x="3747779" y="3786822"/>
              <a:ext cx="7865445" cy="655154"/>
              <a:chOff x="4266131" y="3342513"/>
              <a:chExt cx="7865445" cy="655154"/>
            </a:xfrm>
          </p:grpSpPr>
          <p:cxnSp>
            <p:nvCxnSpPr>
              <p:cNvPr id="82" name="Connector: Elbow 82">
                <a:extLst>
                  <a:ext uri="{FF2B5EF4-FFF2-40B4-BE49-F238E27FC236}">
                    <a16:creationId xmlns:a16="http://schemas.microsoft.com/office/drawing/2014/main" id="{84CE4000-0C25-A699-E3E0-6CDD89673C43}"/>
                  </a:ext>
                </a:extLst>
              </p:cNvPr>
              <p:cNvCxnSpPr/>
              <p:nvPr/>
            </p:nvCxnSpPr>
            <p:spPr>
              <a:xfrm>
                <a:off x="4266131" y="3356007"/>
                <a:ext cx="2152853" cy="114218"/>
              </a:xfrm>
              <a:prstGeom prst="bentConnector3">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84" name="Group 74">
                <a:extLst>
                  <a:ext uri="{FF2B5EF4-FFF2-40B4-BE49-F238E27FC236}">
                    <a16:creationId xmlns:a16="http://schemas.microsoft.com/office/drawing/2014/main" id="{83001A13-9C6F-9148-680C-E0B4C2C805CC}"/>
                  </a:ext>
                </a:extLst>
              </p:cNvPr>
              <p:cNvGrpSpPr/>
              <p:nvPr/>
            </p:nvGrpSpPr>
            <p:grpSpPr>
              <a:xfrm>
                <a:off x="6601913" y="3342513"/>
                <a:ext cx="5529663" cy="655154"/>
                <a:chOff x="6648558" y="1407568"/>
                <a:chExt cx="6262004" cy="741920"/>
              </a:xfrm>
            </p:grpSpPr>
            <p:grpSp>
              <p:nvGrpSpPr>
                <p:cNvPr id="87" name="Group 97">
                  <a:extLst>
                    <a:ext uri="{FF2B5EF4-FFF2-40B4-BE49-F238E27FC236}">
                      <a16:creationId xmlns:a16="http://schemas.microsoft.com/office/drawing/2014/main" id="{4D2BE5BD-047A-9926-FB46-CF460DA2DA79}"/>
                    </a:ext>
                  </a:extLst>
                </p:cNvPr>
                <p:cNvGrpSpPr/>
                <p:nvPr/>
              </p:nvGrpSpPr>
              <p:grpSpPr>
                <a:xfrm>
                  <a:off x="6648558" y="1407568"/>
                  <a:ext cx="741920" cy="741920"/>
                  <a:chOff x="6688899" y="1408685"/>
                  <a:chExt cx="741920" cy="741920"/>
                </a:xfrm>
              </p:grpSpPr>
              <p:sp>
                <p:nvSpPr>
                  <p:cNvPr id="91" name="Oval 101">
                    <a:extLst>
                      <a:ext uri="{FF2B5EF4-FFF2-40B4-BE49-F238E27FC236}">
                        <a16:creationId xmlns:a16="http://schemas.microsoft.com/office/drawing/2014/main" id="{B7E3A4EE-D4C8-88C6-579A-B46D37E3B9F0}"/>
                      </a:ext>
                    </a:extLst>
                  </p:cNvPr>
                  <p:cNvSpPr/>
                  <p:nvPr/>
                </p:nvSpPr>
                <p:spPr>
                  <a:xfrm>
                    <a:off x="6688899" y="1408685"/>
                    <a:ext cx="741920" cy="741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latin typeface="Gill Sans MT" panose="020B0502020104020203" pitchFamily="34" charset="77"/>
                    </a:endParaRPr>
                  </a:p>
                </p:txBody>
              </p:sp>
              <p:sp>
                <p:nvSpPr>
                  <p:cNvPr id="92" name="Oval 102">
                    <a:extLst>
                      <a:ext uri="{FF2B5EF4-FFF2-40B4-BE49-F238E27FC236}">
                        <a16:creationId xmlns:a16="http://schemas.microsoft.com/office/drawing/2014/main" id="{B5726A48-4D99-5BA2-4CE6-FA1AD3D340D4}"/>
                      </a:ext>
                    </a:extLst>
                  </p:cNvPr>
                  <p:cNvSpPr/>
                  <p:nvPr/>
                </p:nvSpPr>
                <p:spPr>
                  <a:xfrm>
                    <a:off x="6786222" y="1506008"/>
                    <a:ext cx="547273" cy="54727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latin typeface="Gill Sans MT" panose="020B0502020104020203" pitchFamily="34" charset="77"/>
                    </a:endParaRPr>
                  </a:p>
                </p:txBody>
              </p:sp>
            </p:grpSp>
            <p:grpSp>
              <p:nvGrpSpPr>
                <p:cNvPr id="88" name="Group 98">
                  <a:extLst>
                    <a:ext uri="{FF2B5EF4-FFF2-40B4-BE49-F238E27FC236}">
                      <a16:creationId xmlns:a16="http://schemas.microsoft.com/office/drawing/2014/main" id="{586E6A55-A33C-4F72-A8C6-9A38F53AD5BF}"/>
                    </a:ext>
                  </a:extLst>
                </p:cNvPr>
                <p:cNvGrpSpPr/>
                <p:nvPr/>
              </p:nvGrpSpPr>
              <p:grpSpPr>
                <a:xfrm>
                  <a:off x="7713856" y="1466258"/>
                  <a:ext cx="5196706" cy="670877"/>
                  <a:chOff x="7713856" y="1381879"/>
                  <a:chExt cx="5196706" cy="670877"/>
                </a:xfrm>
              </p:grpSpPr>
              <p:sp>
                <p:nvSpPr>
                  <p:cNvPr id="89" name="TextBox 99">
                    <a:extLst>
                      <a:ext uri="{FF2B5EF4-FFF2-40B4-BE49-F238E27FC236}">
                        <a16:creationId xmlns:a16="http://schemas.microsoft.com/office/drawing/2014/main" id="{EE3242C3-2249-ABCC-41E5-8F4C6DCC7930}"/>
                      </a:ext>
                    </a:extLst>
                  </p:cNvPr>
                  <p:cNvSpPr txBox="1"/>
                  <p:nvPr/>
                </p:nvSpPr>
                <p:spPr>
                  <a:xfrm>
                    <a:off x="7764715" y="1704218"/>
                    <a:ext cx="5145847" cy="348538"/>
                  </a:xfrm>
                  <a:prstGeom prst="rect">
                    <a:avLst/>
                  </a:prstGeom>
                  <a:noFill/>
                </p:spPr>
                <p:txBody>
                  <a:bodyPr wrap="square" lIns="91440" tIns="45720" rIns="91440" bIns="45720" rtlCol="0" anchor="t">
                    <a:spAutoFit/>
                  </a:bodyPr>
                  <a:lstStyle/>
                  <a:p>
                    <a:r>
                      <a:rPr lang="fr-FR" sz="1400">
                        <a:solidFill>
                          <a:schemeClr val="tx1">
                            <a:lumMod val="75000"/>
                            <a:lumOff val="25000"/>
                          </a:schemeClr>
                        </a:solidFill>
                        <a:latin typeface="Gill Sans MT"/>
                        <a:sym typeface="Wingdings" pitchFamily="2" charset="2"/>
                      </a:rPr>
                      <a:t>En pleine autonomie ? Demander ou bien offrir du tolling ?</a:t>
                    </a:r>
                    <a:endParaRPr lang="fr-FR" sz="1400">
                      <a:solidFill>
                        <a:schemeClr val="tx1">
                          <a:lumMod val="75000"/>
                          <a:lumOff val="25000"/>
                        </a:schemeClr>
                      </a:solidFill>
                      <a:latin typeface="Gill Sans MT"/>
                    </a:endParaRPr>
                  </a:p>
                </p:txBody>
              </p:sp>
              <p:sp>
                <p:nvSpPr>
                  <p:cNvPr id="90" name="TextBox 100">
                    <a:extLst>
                      <a:ext uri="{FF2B5EF4-FFF2-40B4-BE49-F238E27FC236}">
                        <a16:creationId xmlns:a16="http://schemas.microsoft.com/office/drawing/2014/main" id="{1D16C398-65BA-2AAF-3BD1-1C9C05306EC9}"/>
                      </a:ext>
                    </a:extLst>
                  </p:cNvPr>
                  <p:cNvSpPr txBox="1"/>
                  <p:nvPr/>
                </p:nvSpPr>
                <p:spPr>
                  <a:xfrm>
                    <a:off x="7713856" y="1381879"/>
                    <a:ext cx="3837690" cy="348538"/>
                  </a:xfrm>
                  <a:prstGeom prst="rect">
                    <a:avLst/>
                  </a:prstGeom>
                  <a:noFill/>
                </p:spPr>
                <p:txBody>
                  <a:bodyPr wrap="square" rtlCol="0">
                    <a:spAutoFit/>
                  </a:bodyPr>
                  <a:lstStyle/>
                  <a:p>
                    <a:pPr lvl="0"/>
                    <a:r>
                      <a:rPr lang="fr-FR" sz="1400" b="1">
                        <a:solidFill>
                          <a:schemeClr val="tx1">
                            <a:lumMod val="75000"/>
                            <a:lumOff val="25000"/>
                          </a:schemeClr>
                        </a:solidFill>
                        <a:latin typeface="Gill Sans MT" panose="020B0502020104020203" pitchFamily="34" charset="77"/>
                      </a:rPr>
                      <a:t>Avec quelle politique ?</a:t>
                    </a:r>
                  </a:p>
                </p:txBody>
              </p:sp>
            </p:grpSp>
          </p:grpSp>
        </p:grpSp>
        <p:pic>
          <p:nvPicPr>
            <p:cNvPr id="123" name="Picture 122" descr="A sign with question marks&#10;&#10;Description automatically generated">
              <a:extLst>
                <a:ext uri="{FF2B5EF4-FFF2-40B4-BE49-F238E27FC236}">
                  <a16:creationId xmlns:a16="http://schemas.microsoft.com/office/drawing/2014/main" id="{0F1E34E8-C397-C01E-47CC-AC325B4A1829}"/>
                </a:ext>
              </a:extLst>
            </p:cNvPr>
            <p:cNvPicPr>
              <a:picLocks noChangeAspect="1"/>
            </p:cNvPicPr>
            <p:nvPr/>
          </p:nvPicPr>
          <p:blipFill>
            <a:blip r:embed="rId11"/>
            <a:stretch>
              <a:fillRect/>
            </a:stretch>
          </p:blipFill>
          <p:spPr>
            <a:xfrm>
              <a:off x="6245853" y="3964435"/>
              <a:ext cx="299926" cy="299926"/>
            </a:xfrm>
            <a:prstGeom prst="rect">
              <a:avLst/>
            </a:prstGeom>
          </p:spPr>
        </p:pic>
      </p:grpSp>
      <p:grpSp>
        <p:nvGrpSpPr>
          <p:cNvPr id="128" name="Group 127">
            <a:extLst>
              <a:ext uri="{FF2B5EF4-FFF2-40B4-BE49-F238E27FC236}">
                <a16:creationId xmlns:a16="http://schemas.microsoft.com/office/drawing/2014/main" id="{2EBB38D4-72A8-A5A9-4944-422175B00238}"/>
              </a:ext>
            </a:extLst>
          </p:cNvPr>
          <p:cNvGrpSpPr/>
          <p:nvPr/>
        </p:nvGrpSpPr>
        <p:grpSpPr>
          <a:xfrm>
            <a:off x="4733464" y="5481325"/>
            <a:ext cx="5628240" cy="673392"/>
            <a:chOff x="4733464" y="5481325"/>
            <a:chExt cx="5628240" cy="673392"/>
          </a:xfrm>
        </p:grpSpPr>
        <p:grpSp>
          <p:nvGrpSpPr>
            <p:cNvPr id="60" name="Groupe 13">
              <a:extLst>
                <a:ext uri="{FF2B5EF4-FFF2-40B4-BE49-F238E27FC236}">
                  <a16:creationId xmlns:a16="http://schemas.microsoft.com/office/drawing/2014/main" id="{9200653F-4056-1BDA-018E-65C555390B54}"/>
                </a:ext>
              </a:extLst>
            </p:cNvPr>
            <p:cNvGrpSpPr/>
            <p:nvPr/>
          </p:nvGrpSpPr>
          <p:grpSpPr>
            <a:xfrm>
              <a:off x="4733464" y="5481325"/>
              <a:ext cx="5628240" cy="673392"/>
              <a:chOff x="5251816" y="5049716"/>
              <a:chExt cx="5628240" cy="673392"/>
            </a:xfrm>
          </p:grpSpPr>
          <p:cxnSp>
            <p:nvCxnSpPr>
              <p:cNvPr id="61" name="Connector: Elbow 84">
                <a:extLst>
                  <a:ext uri="{FF2B5EF4-FFF2-40B4-BE49-F238E27FC236}">
                    <a16:creationId xmlns:a16="http://schemas.microsoft.com/office/drawing/2014/main" id="{CE408EF0-6EF2-78C9-2C14-F920F769D8FF}"/>
                  </a:ext>
                </a:extLst>
              </p:cNvPr>
              <p:cNvCxnSpPr>
                <a:cxnSpLocks/>
              </p:cNvCxnSpPr>
              <p:nvPr/>
            </p:nvCxnSpPr>
            <p:spPr>
              <a:xfrm>
                <a:off x="5251816" y="5124359"/>
                <a:ext cx="1264155" cy="271173"/>
              </a:xfrm>
              <a:prstGeom prst="bentConnector3">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3" name="Group 76">
                <a:extLst>
                  <a:ext uri="{FF2B5EF4-FFF2-40B4-BE49-F238E27FC236}">
                    <a16:creationId xmlns:a16="http://schemas.microsoft.com/office/drawing/2014/main" id="{2D90327E-2031-1875-B198-E234C121BB10}"/>
                  </a:ext>
                </a:extLst>
              </p:cNvPr>
              <p:cNvGrpSpPr/>
              <p:nvPr/>
            </p:nvGrpSpPr>
            <p:grpSpPr>
              <a:xfrm>
                <a:off x="6601913" y="5049716"/>
                <a:ext cx="4278143" cy="673392"/>
                <a:chOff x="6648558" y="1386912"/>
                <a:chExt cx="4844734" cy="762576"/>
              </a:xfrm>
            </p:grpSpPr>
            <p:grpSp>
              <p:nvGrpSpPr>
                <p:cNvPr id="65" name="Group 85">
                  <a:extLst>
                    <a:ext uri="{FF2B5EF4-FFF2-40B4-BE49-F238E27FC236}">
                      <a16:creationId xmlns:a16="http://schemas.microsoft.com/office/drawing/2014/main" id="{6472D1E0-926D-E047-6E34-3726F1364FBE}"/>
                    </a:ext>
                  </a:extLst>
                </p:cNvPr>
                <p:cNvGrpSpPr/>
                <p:nvPr/>
              </p:nvGrpSpPr>
              <p:grpSpPr>
                <a:xfrm>
                  <a:off x="6648558" y="1407568"/>
                  <a:ext cx="741920" cy="741920"/>
                  <a:chOff x="6688899" y="1408685"/>
                  <a:chExt cx="741920" cy="741920"/>
                </a:xfrm>
              </p:grpSpPr>
              <p:sp>
                <p:nvSpPr>
                  <p:cNvPr id="69" name="Oval 89">
                    <a:extLst>
                      <a:ext uri="{FF2B5EF4-FFF2-40B4-BE49-F238E27FC236}">
                        <a16:creationId xmlns:a16="http://schemas.microsoft.com/office/drawing/2014/main" id="{E40F9A30-212F-A5AD-7EC7-2B71306319AA}"/>
                      </a:ext>
                    </a:extLst>
                  </p:cNvPr>
                  <p:cNvSpPr/>
                  <p:nvPr/>
                </p:nvSpPr>
                <p:spPr>
                  <a:xfrm>
                    <a:off x="6688899" y="1408685"/>
                    <a:ext cx="741920" cy="74192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latin typeface="Gill Sans MT" panose="020B0502020104020203" pitchFamily="34" charset="77"/>
                    </a:endParaRPr>
                  </a:p>
                </p:txBody>
              </p:sp>
              <p:sp>
                <p:nvSpPr>
                  <p:cNvPr id="70" name="Oval 90">
                    <a:extLst>
                      <a:ext uri="{FF2B5EF4-FFF2-40B4-BE49-F238E27FC236}">
                        <a16:creationId xmlns:a16="http://schemas.microsoft.com/office/drawing/2014/main" id="{3945D174-CC63-8DB6-4A16-5971AA844C7F}"/>
                      </a:ext>
                    </a:extLst>
                  </p:cNvPr>
                  <p:cNvSpPr/>
                  <p:nvPr/>
                </p:nvSpPr>
                <p:spPr>
                  <a:xfrm>
                    <a:off x="6786222" y="1506008"/>
                    <a:ext cx="547273" cy="54727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latin typeface="Gill Sans MT" panose="020B0502020104020203" pitchFamily="34" charset="77"/>
                    </a:endParaRPr>
                  </a:p>
                </p:txBody>
              </p:sp>
            </p:grpSp>
            <p:grpSp>
              <p:nvGrpSpPr>
                <p:cNvPr id="66" name="Group 86">
                  <a:extLst>
                    <a:ext uri="{FF2B5EF4-FFF2-40B4-BE49-F238E27FC236}">
                      <a16:creationId xmlns:a16="http://schemas.microsoft.com/office/drawing/2014/main" id="{DBB38715-F4E1-80AE-E091-B0CA23F243D3}"/>
                    </a:ext>
                  </a:extLst>
                </p:cNvPr>
                <p:cNvGrpSpPr/>
                <p:nvPr/>
              </p:nvGrpSpPr>
              <p:grpSpPr>
                <a:xfrm>
                  <a:off x="7655602" y="1386912"/>
                  <a:ext cx="3837690" cy="676758"/>
                  <a:chOff x="7655602" y="1302533"/>
                  <a:chExt cx="3837690" cy="676758"/>
                </a:xfrm>
              </p:grpSpPr>
              <p:sp>
                <p:nvSpPr>
                  <p:cNvPr id="67" name="TextBox 87">
                    <a:extLst>
                      <a:ext uri="{FF2B5EF4-FFF2-40B4-BE49-F238E27FC236}">
                        <a16:creationId xmlns:a16="http://schemas.microsoft.com/office/drawing/2014/main" id="{669F5695-5E97-8B2D-A5A5-0CA565320EA1}"/>
                      </a:ext>
                    </a:extLst>
                  </p:cNvPr>
                  <p:cNvSpPr txBox="1"/>
                  <p:nvPr/>
                </p:nvSpPr>
                <p:spPr>
                  <a:xfrm>
                    <a:off x="7763262" y="1630752"/>
                    <a:ext cx="3730030" cy="348539"/>
                  </a:xfrm>
                  <a:prstGeom prst="rect">
                    <a:avLst/>
                  </a:prstGeom>
                  <a:noFill/>
                </p:spPr>
                <p:txBody>
                  <a:bodyPr wrap="square" rtlCol="0">
                    <a:spAutoFit/>
                  </a:bodyPr>
                  <a:lstStyle/>
                  <a:p>
                    <a:pPr lvl="0"/>
                    <a:r>
                      <a:rPr lang="fr-FR" sz="1400">
                        <a:solidFill>
                          <a:schemeClr val="tx1">
                            <a:lumMod val="75000"/>
                            <a:lumOff val="25000"/>
                          </a:schemeClr>
                        </a:solidFill>
                        <a:latin typeface="Gill Sans MT" panose="020B0502020104020203" pitchFamily="34" charset="77"/>
                      </a:rPr>
                      <a:t>Evolution de la demande et des prix</a:t>
                    </a:r>
                  </a:p>
                </p:txBody>
              </p:sp>
              <p:sp>
                <p:nvSpPr>
                  <p:cNvPr id="68" name="TextBox 88">
                    <a:extLst>
                      <a:ext uri="{FF2B5EF4-FFF2-40B4-BE49-F238E27FC236}">
                        <a16:creationId xmlns:a16="http://schemas.microsoft.com/office/drawing/2014/main" id="{742B738B-0DE1-9D3F-3979-2658B0B39418}"/>
                      </a:ext>
                    </a:extLst>
                  </p:cNvPr>
                  <p:cNvSpPr txBox="1"/>
                  <p:nvPr/>
                </p:nvSpPr>
                <p:spPr>
                  <a:xfrm>
                    <a:off x="7655602" y="1302533"/>
                    <a:ext cx="2419323" cy="348539"/>
                  </a:xfrm>
                  <a:prstGeom prst="rect">
                    <a:avLst/>
                  </a:prstGeom>
                  <a:noFill/>
                </p:spPr>
                <p:txBody>
                  <a:bodyPr wrap="square" rtlCol="0">
                    <a:spAutoFit/>
                  </a:bodyPr>
                  <a:lstStyle/>
                  <a:p>
                    <a:r>
                      <a:rPr lang="fr-FR" sz="1400" b="1">
                        <a:solidFill>
                          <a:schemeClr val="tx1">
                            <a:lumMod val="75000"/>
                            <a:lumOff val="25000"/>
                          </a:schemeClr>
                        </a:solidFill>
                        <a:latin typeface="Gill Sans MT" panose="020B0502020104020203" pitchFamily="34" charset="77"/>
                      </a:rPr>
                      <a:t>Marché des engrais</a:t>
                    </a:r>
                  </a:p>
                </p:txBody>
              </p:sp>
            </p:grpSp>
          </p:grpSp>
        </p:grpSp>
        <p:pic>
          <p:nvPicPr>
            <p:cNvPr id="125" name="Picture 124" descr="A graph with arrows and a circle&#10;&#10;Description automatically generated">
              <a:extLst>
                <a:ext uri="{FF2B5EF4-FFF2-40B4-BE49-F238E27FC236}">
                  <a16:creationId xmlns:a16="http://schemas.microsoft.com/office/drawing/2014/main" id="{F6187679-F131-B12E-638A-4A87FCF02E25}"/>
                </a:ext>
              </a:extLst>
            </p:cNvPr>
            <p:cNvPicPr>
              <a:picLocks noChangeAspect="1"/>
            </p:cNvPicPr>
            <p:nvPr/>
          </p:nvPicPr>
          <p:blipFill>
            <a:blip r:embed="rId12"/>
            <a:stretch>
              <a:fillRect/>
            </a:stretch>
          </p:blipFill>
          <p:spPr>
            <a:xfrm>
              <a:off x="6231736" y="5661494"/>
              <a:ext cx="314043" cy="314043"/>
            </a:xfrm>
            <a:prstGeom prst="rect">
              <a:avLst/>
            </a:prstGeom>
          </p:spPr>
        </p:pic>
      </p:grpSp>
      <p:grpSp>
        <p:nvGrpSpPr>
          <p:cNvPr id="129" name="Group 128">
            <a:extLst>
              <a:ext uri="{FF2B5EF4-FFF2-40B4-BE49-F238E27FC236}">
                <a16:creationId xmlns:a16="http://schemas.microsoft.com/office/drawing/2014/main" id="{30D60EE9-17F4-6153-D8C9-270C66E167B9}"/>
              </a:ext>
            </a:extLst>
          </p:cNvPr>
          <p:cNvGrpSpPr/>
          <p:nvPr/>
        </p:nvGrpSpPr>
        <p:grpSpPr>
          <a:xfrm>
            <a:off x="4178610" y="4603315"/>
            <a:ext cx="7434613" cy="811027"/>
            <a:chOff x="4178610" y="4603315"/>
            <a:chExt cx="7434613" cy="811027"/>
          </a:xfrm>
        </p:grpSpPr>
        <p:grpSp>
          <p:nvGrpSpPr>
            <p:cNvPr id="71" name="Groupe 15">
              <a:extLst>
                <a:ext uri="{FF2B5EF4-FFF2-40B4-BE49-F238E27FC236}">
                  <a16:creationId xmlns:a16="http://schemas.microsoft.com/office/drawing/2014/main" id="{758B61F6-1C02-60FB-0C6F-407216AA7550}"/>
                </a:ext>
              </a:extLst>
            </p:cNvPr>
            <p:cNvGrpSpPr/>
            <p:nvPr/>
          </p:nvGrpSpPr>
          <p:grpSpPr>
            <a:xfrm>
              <a:off x="4178610" y="4603315"/>
              <a:ext cx="7434613" cy="811027"/>
              <a:chOff x="4696962" y="4171706"/>
              <a:chExt cx="7434613" cy="811027"/>
            </a:xfrm>
          </p:grpSpPr>
          <p:cxnSp>
            <p:nvCxnSpPr>
              <p:cNvPr id="72" name="Connector: Elbow 83">
                <a:extLst>
                  <a:ext uri="{FF2B5EF4-FFF2-40B4-BE49-F238E27FC236}">
                    <a16:creationId xmlns:a16="http://schemas.microsoft.com/office/drawing/2014/main" id="{3A7F32A6-8C90-99D9-6FF1-5753EE646484}"/>
                  </a:ext>
                </a:extLst>
              </p:cNvPr>
              <p:cNvCxnSpPr/>
              <p:nvPr/>
            </p:nvCxnSpPr>
            <p:spPr>
              <a:xfrm>
                <a:off x="4696962" y="4205234"/>
                <a:ext cx="1804131" cy="318129"/>
              </a:xfrm>
              <a:prstGeom prst="bentConnector3">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73" name="Groupe 8">
                <a:extLst>
                  <a:ext uri="{FF2B5EF4-FFF2-40B4-BE49-F238E27FC236}">
                    <a16:creationId xmlns:a16="http://schemas.microsoft.com/office/drawing/2014/main" id="{2D57A241-9F1A-0E42-E5FF-C7E43AFFDF90}"/>
                  </a:ext>
                </a:extLst>
              </p:cNvPr>
              <p:cNvGrpSpPr/>
              <p:nvPr/>
            </p:nvGrpSpPr>
            <p:grpSpPr>
              <a:xfrm>
                <a:off x="6601913" y="4171706"/>
                <a:ext cx="5529662" cy="811027"/>
                <a:chOff x="6601913" y="4171706"/>
                <a:chExt cx="5529662" cy="811027"/>
              </a:xfrm>
            </p:grpSpPr>
            <p:grpSp>
              <p:nvGrpSpPr>
                <p:cNvPr id="74" name="Group 75">
                  <a:extLst>
                    <a:ext uri="{FF2B5EF4-FFF2-40B4-BE49-F238E27FC236}">
                      <a16:creationId xmlns:a16="http://schemas.microsoft.com/office/drawing/2014/main" id="{ADD061A3-A161-00E3-F700-C33C45BCBA1D}"/>
                    </a:ext>
                  </a:extLst>
                </p:cNvPr>
                <p:cNvGrpSpPr/>
                <p:nvPr/>
              </p:nvGrpSpPr>
              <p:grpSpPr>
                <a:xfrm>
                  <a:off x="6601913" y="4171706"/>
                  <a:ext cx="4278143" cy="688680"/>
                  <a:chOff x="6648558" y="1369599"/>
                  <a:chExt cx="4844734" cy="779889"/>
                </a:xfrm>
              </p:grpSpPr>
              <p:grpSp>
                <p:nvGrpSpPr>
                  <p:cNvPr id="77" name="Group 91">
                    <a:extLst>
                      <a:ext uri="{FF2B5EF4-FFF2-40B4-BE49-F238E27FC236}">
                        <a16:creationId xmlns:a16="http://schemas.microsoft.com/office/drawing/2014/main" id="{9297D014-98D2-80B1-DA94-DED69CC9BC64}"/>
                      </a:ext>
                    </a:extLst>
                  </p:cNvPr>
                  <p:cNvGrpSpPr/>
                  <p:nvPr/>
                </p:nvGrpSpPr>
                <p:grpSpPr>
                  <a:xfrm>
                    <a:off x="6648558" y="1407568"/>
                    <a:ext cx="741920" cy="741920"/>
                    <a:chOff x="6688899" y="1408685"/>
                    <a:chExt cx="741920" cy="741920"/>
                  </a:xfrm>
                </p:grpSpPr>
                <p:sp>
                  <p:nvSpPr>
                    <p:cNvPr id="79" name="Oval 95">
                      <a:extLst>
                        <a:ext uri="{FF2B5EF4-FFF2-40B4-BE49-F238E27FC236}">
                          <a16:creationId xmlns:a16="http://schemas.microsoft.com/office/drawing/2014/main" id="{2CAD0679-5896-CE40-1661-188D3B7254C2}"/>
                        </a:ext>
                      </a:extLst>
                    </p:cNvPr>
                    <p:cNvSpPr/>
                    <p:nvPr/>
                  </p:nvSpPr>
                  <p:spPr>
                    <a:xfrm>
                      <a:off x="6688899" y="1408685"/>
                      <a:ext cx="741920" cy="74192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latin typeface="Gill Sans MT" panose="020B0502020104020203" pitchFamily="34" charset="77"/>
                      </a:endParaRPr>
                    </a:p>
                  </p:txBody>
                </p:sp>
                <p:sp>
                  <p:nvSpPr>
                    <p:cNvPr id="80" name="Oval 96">
                      <a:extLst>
                        <a:ext uri="{FF2B5EF4-FFF2-40B4-BE49-F238E27FC236}">
                          <a16:creationId xmlns:a16="http://schemas.microsoft.com/office/drawing/2014/main" id="{DB96D8FE-E2AA-1E07-9588-ABF6BB989F4B}"/>
                        </a:ext>
                      </a:extLst>
                    </p:cNvPr>
                    <p:cNvSpPr/>
                    <p:nvPr/>
                  </p:nvSpPr>
                  <p:spPr>
                    <a:xfrm>
                      <a:off x="6786222" y="1506008"/>
                      <a:ext cx="547273" cy="54727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latin typeface="Gill Sans MT" panose="020B0502020104020203" pitchFamily="34" charset="77"/>
                      </a:endParaRPr>
                    </a:p>
                  </p:txBody>
                </p:sp>
              </p:grpSp>
              <p:sp>
                <p:nvSpPr>
                  <p:cNvPr id="78" name="TextBox 94">
                    <a:extLst>
                      <a:ext uri="{FF2B5EF4-FFF2-40B4-BE49-F238E27FC236}">
                        <a16:creationId xmlns:a16="http://schemas.microsoft.com/office/drawing/2014/main" id="{F3B5FB5F-3351-7B7A-24C9-484DE154F708}"/>
                      </a:ext>
                    </a:extLst>
                  </p:cNvPr>
                  <p:cNvSpPr txBox="1"/>
                  <p:nvPr/>
                </p:nvSpPr>
                <p:spPr>
                  <a:xfrm>
                    <a:off x="7655603" y="1369599"/>
                    <a:ext cx="3837689" cy="348539"/>
                  </a:xfrm>
                  <a:prstGeom prst="rect">
                    <a:avLst/>
                  </a:prstGeom>
                  <a:noFill/>
                </p:spPr>
                <p:txBody>
                  <a:bodyPr wrap="square" lIns="91440" tIns="45720" rIns="91440" bIns="45720" rtlCol="0" anchor="t">
                    <a:spAutoFit/>
                  </a:bodyPr>
                  <a:lstStyle/>
                  <a:p>
                    <a:pPr lvl="0"/>
                    <a:r>
                      <a:rPr lang="fr-FR" sz="1400" b="1">
                        <a:solidFill>
                          <a:schemeClr val="tx1">
                            <a:lumMod val="75000"/>
                            <a:lumOff val="25000"/>
                          </a:schemeClr>
                        </a:solidFill>
                        <a:latin typeface="Gill Sans MT"/>
                      </a:rPr>
                      <a:t>Quelle vision stratégique ?</a:t>
                    </a:r>
                  </a:p>
                </p:txBody>
              </p:sp>
            </p:grpSp>
            <p:sp>
              <p:nvSpPr>
                <p:cNvPr id="75" name="TextBox 87">
                  <a:extLst>
                    <a:ext uri="{FF2B5EF4-FFF2-40B4-BE49-F238E27FC236}">
                      <a16:creationId xmlns:a16="http://schemas.microsoft.com/office/drawing/2014/main" id="{977AA323-F6E3-5FA4-FCA1-A16308DA5359}"/>
                    </a:ext>
                  </a:extLst>
                </p:cNvPr>
                <p:cNvSpPr txBox="1"/>
                <p:nvPr/>
              </p:nvSpPr>
              <p:spPr>
                <a:xfrm>
                  <a:off x="7580866" y="4459513"/>
                  <a:ext cx="4550709" cy="523220"/>
                </a:xfrm>
                <a:prstGeom prst="rect">
                  <a:avLst/>
                </a:prstGeom>
                <a:noFill/>
              </p:spPr>
              <p:txBody>
                <a:bodyPr wrap="square" rtlCol="0">
                  <a:spAutoFit/>
                </a:bodyPr>
                <a:lstStyle/>
                <a:p>
                  <a:pPr lvl="0"/>
                  <a:r>
                    <a:rPr lang="fr-FR" sz="1400">
                      <a:solidFill>
                        <a:schemeClr val="tx1">
                          <a:lumMod val="75000"/>
                          <a:lumOff val="25000"/>
                        </a:schemeClr>
                      </a:solidFill>
                      <a:latin typeface="Gill Sans MT" panose="020B0502020104020203" pitchFamily="34" charset="77"/>
                    </a:rPr>
                    <a:t>Satisfaction de la demande ? Maximiser la marge ?</a:t>
                  </a:r>
                </a:p>
                <a:p>
                  <a:pPr lvl="0"/>
                  <a:r>
                    <a:rPr lang="fr-FR" sz="1400">
                      <a:solidFill>
                        <a:schemeClr val="tx1">
                          <a:lumMod val="75000"/>
                          <a:lumOff val="25000"/>
                        </a:schemeClr>
                      </a:solidFill>
                      <a:latin typeface="Gill Sans MT" panose="020B0502020104020203" pitchFamily="34" charset="77"/>
                    </a:rPr>
                    <a:t>Augmenter l’utilisation de capacité de production ?</a:t>
                  </a:r>
                </a:p>
              </p:txBody>
            </p:sp>
          </p:grpSp>
        </p:grpSp>
        <p:pic>
          <p:nvPicPr>
            <p:cNvPr id="127" name="Picture 126" descr="A black and white logo&#10;&#10;Description automatically generated">
              <a:extLst>
                <a:ext uri="{FF2B5EF4-FFF2-40B4-BE49-F238E27FC236}">
                  <a16:creationId xmlns:a16="http://schemas.microsoft.com/office/drawing/2014/main" id="{4DE64751-80F2-F799-A8D7-BEFE088124E3}"/>
                </a:ext>
              </a:extLst>
            </p:cNvPr>
            <p:cNvPicPr>
              <a:picLocks noChangeAspect="1"/>
            </p:cNvPicPr>
            <p:nvPr/>
          </p:nvPicPr>
          <p:blipFill>
            <a:blip r:embed="rId13"/>
            <a:stretch>
              <a:fillRect/>
            </a:stretch>
          </p:blipFill>
          <p:spPr>
            <a:xfrm>
              <a:off x="6219036" y="4759002"/>
              <a:ext cx="391939" cy="391939"/>
            </a:xfrm>
            <a:prstGeom prst="rect">
              <a:avLst/>
            </a:prstGeom>
          </p:spPr>
        </p:pic>
      </p:grpSp>
      <p:grpSp>
        <p:nvGrpSpPr>
          <p:cNvPr id="76" name="Group 75">
            <a:extLst>
              <a:ext uri="{FF2B5EF4-FFF2-40B4-BE49-F238E27FC236}">
                <a16:creationId xmlns:a16="http://schemas.microsoft.com/office/drawing/2014/main" id="{9CEFA392-4607-BE73-FCF8-D607411B5277}"/>
              </a:ext>
            </a:extLst>
          </p:cNvPr>
          <p:cNvGrpSpPr/>
          <p:nvPr/>
        </p:nvGrpSpPr>
        <p:grpSpPr>
          <a:xfrm>
            <a:off x="-89" y="-2496"/>
            <a:ext cx="12195097" cy="379528"/>
            <a:chOff x="-89" y="-2496"/>
            <a:chExt cx="12195097" cy="379528"/>
          </a:xfrm>
        </p:grpSpPr>
        <p:grpSp>
          <p:nvGrpSpPr>
            <p:cNvPr id="83" name="Group 82">
              <a:extLst>
                <a:ext uri="{FF2B5EF4-FFF2-40B4-BE49-F238E27FC236}">
                  <a16:creationId xmlns:a16="http://schemas.microsoft.com/office/drawing/2014/main" id="{75C63247-6871-772C-D74D-E78CC7549930}"/>
                </a:ext>
              </a:extLst>
            </p:cNvPr>
            <p:cNvGrpSpPr/>
            <p:nvPr/>
          </p:nvGrpSpPr>
          <p:grpSpPr>
            <a:xfrm>
              <a:off x="-89" y="-2496"/>
              <a:ext cx="9523346" cy="379528"/>
              <a:chOff x="-89" y="-2496"/>
              <a:chExt cx="9523346" cy="379528"/>
            </a:xfrm>
          </p:grpSpPr>
          <p:sp>
            <p:nvSpPr>
              <p:cNvPr id="86" name="Rectangle 85">
                <a:extLst>
                  <a:ext uri="{FF2B5EF4-FFF2-40B4-BE49-F238E27FC236}">
                    <a16:creationId xmlns:a16="http://schemas.microsoft.com/office/drawing/2014/main" id="{7E453C6A-3633-E404-A047-488D653874FC}"/>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16" name="Rectangle 115">
                <a:extLst>
                  <a:ext uri="{FF2B5EF4-FFF2-40B4-BE49-F238E27FC236}">
                    <a16:creationId xmlns:a16="http://schemas.microsoft.com/office/drawing/2014/main" id="{63DAAAD1-BE84-FB73-EFE1-57CFEAE1AF78}"/>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117" name="Rectangle 116">
                <a:extLst>
                  <a:ext uri="{FF2B5EF4-FFF2-40B4-BE49-F238E27FC236}">
                    <a16:creationId xmlns:a16="http://schemas.microsoft.com/office/drawing/2014/main" id="{B0B2D3DB-E3D5-6F6F-E24D-4AD710AC4F72}"/>
                  </a:ext>
                </a:extLst>
              </p:cNvPr>
              <p:cNvSpPr/>
              <p:nvPr/>
            </p:nvSpPr>
            <p:spPr>
              <a:xfrm>
                <a:off x="4115450" y="-2496"/>
                <a:ext cx="171687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 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supply</a:t>
                </a:r>
              </a:p>
            </p:txBody>
          </p:sp>
          <p:sp>
            <p:nvSpPr>
              <p:cNvPr id="118" name="Rectangle 117">
                <a:extLst>
                  <a:ext uri="{FF2B5EF4-FFF2-40B4-BE49-F238E27FC236}">
                    <a16:creationId xmlns:a16="http://schemas.microsoft.com/office/drawing/2014/main" id="{E2CF8860-3CF6-F966-EE8A-CC910604667B}"/>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  Tests &amp; résultats</a:t>
                </a:r>
              </a:p>
            </p:txBody>
          </p:sp>
          <p:sp>
            <p:nvSpPr>
              <p:cNvPr id="119" name="Rectangle 118">
                <a:extLst>
                  <a:ext uri="{FF2B5EF4-FFF2-40B4-BE49-F238E27FC236}">
                    <a16:creationId xmlns:a16="http://schemas.microsoft.com/office/drawing/2014/main" id="{18F97B88-19CE-16B0-38D2-FB153DEAFB38}"/>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85" name="Rectangle 84">
              <a:extLst>
                <a:ext uri="{FF2B5EF4-FFF2-40B4-BE49-F238E27FC236}">
                  <a16:creationId xmlns:a16="http://schemas.microsoft.com/office/drawing/2014/main" id="{6BC01073-121B-1F02-6368-DFA4372546A6}"/>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grpSp>
        <p:nvGrpSpPr>
          <p:cNvPr id="2" name="Groupe 78">
            <a:extLst>
              <a:ext uri="{FF2B5EF4-FFF2-40B4-BE49-F238E27FC236}">
                <a16:creationId xmlns:a16="http://schemas.microsoft.com/office/drawing/2014/main" id="{B985A7D5-0996-7264-6215-A72584A972CA}"/>
              </a:ext>
            </a:extLst>
          </p:cNvPr>
          <p:cNvGrpSpPr/>
          <p:nvPr/>
        </p:nvGrpSpPr>
        <p:grpSpPr>
          <a:xfrm>
            <a:off x="3260618" y="359481"/>
            <a:ext cx="5670765" cy="704824"/>
            <a:chOff x="4511017" y="359481"/>
            <a:chExt cx="5036108" cy="704824"/>
          </a:xfrm>
        </p:grpSpPr>
        <p:grpSp>
          <p:nvGrpSpPr>
            <p:cNvPr id="3" name="Groupe 84">
              <a:extLst>
                <a:ext uri="{FF2B5EF4-FFF2-40B4-BE49-F238E27FC236}">
                  <a16:creationId xmlns:a16="http://schemas.microsoft.com/office/drawing/2014/main" id="{5B69C85C-7F08-8336-43C9-CBDD0F744D5C}"/>
                </a:ext>
              </a:extLst>
            </p:cNvPr>
            <p:cNvGrpSpPr/>
            <p:nvPr/>
          </p:nvGrpSpPr>
          <p:grpSpPr>
            <a:xfrm>
              <a:off x="4511017" y="373059"/>
              <a:ext cx="4483055" cy="691246"/>
              <a:chOff x="4511017" y="373059"/>
              <a:chExt cx="4483055" cy="691246"/>
            </a:xfrm>
          </p:grpSpPr>
          <p:grpSp>
            <p:nvGrpSpPr>
              <p:cNvPr id="6" name="Groupe 87">
                <a:extLst>
                  <a:ext uri="{FF2B5EF4-FFF2-40B4-BE49-F238E27FC236}">
                    <a16:creationId xmlns:a16="http://schemas.microsoft.com/office/drawing/2014/main" id="{FB05B73F-FA6B-7F67-35A0-22D8A6148B06}"/>
                  </a:ext>
                </a:extLst>
              </p:cNvPr>
              <p:cNvGrpSpPr/>
              <p:nvPr/>
            </p:nvGrpSpPr>
            <p:grpSpPr>
              <a:xfrm>
                <a:off x="4902826" y="728752"/>
                <a:ext cx="4091246" cy="335553"/>
                <a:chOff x="4309184" y="722435"/>
                <a:chExt cx="4091246" cy="335553"/>
              </a:xfrm>
            </p:grpSpPr>
            <p:sp>
              <p:nvSpPr>
                <p:cNvPr id="9" name="Ellipse 101">
                  <a:extLst>
                    <a:ext uri="{FF2B5EF4-FFF2-40B4-BE49-F238E27FC236}">
                      <a16:creationId xmlns:a16="http://schemas.microsoft.com/office/drawing/2014/main" id="{D8F972F0-3551-F458-529D-3C3AEEAE28CA}"/>
                    </a:ext>
                  </a:extLst>
                </p:cNvPr>
                <p:cNvSpPr>
                  <a:spLocks noChangeAspect="1"/>
                </p:cNvSpPr>
                <p:nvPr/>
              </p:nvSpPr>
              <p:spPr>
                <a:xfrm>
                  <a:off x="4309184" y="728751"/>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CB479"/>
                    </a:solidFill>
                    <a:latin typeface="Gill Sans MT" panose="020B0502020104020203" pitchFamily="34" charset="0"/>
                  </a:endParaRPr>
                </a:p>
              </p:txBody>
            </p:sp>
            <p:sp>
              <p:nvSpPr>
                <p:cNvPr id="38" name="Ellipse 134">
                  <a:extLst>
                    <a:ext uri="{FF2B5EF4-FFF2-40B4-BE49-F238E27FC236}">
                      <a16:creationId xmlns:a16="http://schemas.microsoft.com/office/drawing/2014/main" id="{F1B81967-C53A-F3A5-1EBF-A37F58E8D106}"/>
                    </a:ext>
                  </a:extLst>
                </p:cNvPr>
                <p:cNvSpPr>
                  <a:spLocks noChangeAspect="1"/>
                </p:cNvSpPr>
                <p:nvPr/>
              </p:nvSpPr>
              <p:spPr>
                <a:xfrm>
                  <a:off x="6165807" y="728750"/>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40" name="Ellipse 135">
                  <a:extLst>
                    <a:ext uri="{FF2B5EF4-FFF2-40B4-BE49-F238E27FC236}">
                      <a16:creationId xmlns:a16="http://schemas.microsoft.com/office/drawing/2014/main" id="{055CCB76-50E2-5689-5941-1D325849B0DE}"/>
                    </a:ext>
                  </a:extLst>
                </p:cNvPr>
                <p:cNvSpPr>
                  <a:spLocks noChangeAspect="1"/>
                </p:cNvSpPr>
                <p:nvPr/>
              </p:nvSpPr>
              <p:spPr>
                <a:xfrm>
                  <a:off x="8022430" y="722435"/>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cxnSp>
              <p:nvCxnSpPr>
                <p:cNvPr id="41" name="Connecteur droit 137">
                  <a:extLst>
                    <a:ext uri="{FF2B5EF4-FFF2-40B4-BE49-F238E27FC236}">
                      <a16:creationId xmlns:a16="http://schemas.microsoft.com/office/drawing/2014/main" id="{ED9C16DB-312A-A249-EAD8-1450B24FAAC1}"/>
                    </a:ext>
                  </a:extLst>
                </p:cNvPr>
                <p:cNvCxnSpPr>
                  <a:cxnSpLocks/>
                </p:cNvCxnSpPr>
                <p:nvPr/>
              </p:nvCxnSpPr>
              <p:spPr>
                <a:xfrm flipV="1">
                  <a:off x="4687184" y="893369"/>
                  <a:ext cx="1478623" cy="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138">
                  <a:extLst>
                    <a:ext uri="{FF2B5EF4-FFF2-40B4-BE49-F238E27FC236}">
                      <a16:creationId xmlns:a16="http://schemas.microsoft.com/office/drawing/2014/main" id="{7EFF67B3-8C55-13CE-4A07-1B3BB837CE40}"/>
                    </a:ext>
                  </a:extLst>
                </p:cNvPr>
                <p:cNvCxnSpPr>
                  <a:cxnSpLocks/>
                </p:cNvCxnSpPr>
                <p:nvPr/>
              </p:nvCxnSpPr>
              <p:spPr>
                <a:xfrm flipV="1">
                  <a:off x="6543807" y="887054"/>
                  <a:ext cx="1478623" cy="6315"/>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7" name="ZoneTexte 94">
                <a:extLst>
                  <a:ext uri="{FF2B5EF4-FFF2-40B4-BE49-F238E27FC236}">
                    <a16:creationId xmlns:a16="http://schemas.microsoft.com/office/drawing/2014/main" id="{51AA808B-07D1-6CC7-A541-C67E2CCFEB84}"/>
                  </a:ext>
                </a:extLst>
              </p:cNvPr>
              <p:cNvSpPr txBox="1"/>
              <p:nvPr/>
            </p:nvSpPr>
            <p:spPr>
              <a:xfrm>
                <a:off x="4511017" y="373059"/>
                <a:ext cx="1113540" cy="307777"/>
              </a:xfrm>
              <a:prstGeom prst="rect">
                <a:avLst/>
              </a:prstGeom>
              <a:noFill/>
            </p:spPr>
            <p:txBody>
              <a:bodyPr wrap="none" lIns="91440" tIns="45720" rIns="91440" bIns="45720" rtlCol="0" anchor="t">
                <a:spAutoFit/>
              </a:bodyPr>
              <a:lstStyle/>
              <a:p>
                <a:pPr algn="ctr"/>
                <a:r>
                  <a:rPr lang="fr-FR" sz="1400" b="1">
                    <a:solidFill>
                      <a:srgbClr val="4CB479"/>
                    </a:solidFill>
                    <a:latin typeface="Gill Sans MT" panose="020B0502020104020203" pitchFamily="34" charset="0"/>
                  </a:rPr>
                  <a:t>Modélisation</a:t>
                </a:r>
              </a:p>
            </p:txBody>
          </p:sp>
          <p:sp>
            <p:nvSpPr>
              <p:cNvPr id="8" name="ZoneTexte 97">
                <a:extLst>
                  <a:ext uri="{FF2B5EF4-FFF2-40B4-BE49-F238E27FC236}">
                    <a16:creationId xmlns:a16="http://schemas.microsoft.com/office/drawing/2014/main" id="{D0CA05D9-8BD2-35F2-81CC-07EA3ADA125C}"/>
                  </a:ext>
                </a:extLst>
              </p:cNvPr>
              <p:cNvSpPr txBox="1"/>
              <p:nvPr/>
            </p:nvSpPr>
            <p:spPr>
              <a:xfrm>
                <a:off x="6186976" y="373059"/>
                <a:ext cx="1487604"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Evaluation</a:t>
                </a:r>
                <a:r>
                  <a:rPr lang="fr-FR" sz="1400" b="1">
                    <a:solidFill>
                      <a:srgbClr val="58B14F"/>
                    </a:solidFill>
                    <a:latin typeface="Gill Sans MT" panose="020B0502020104020203" pitchFamily="34" charset="0"/>
                  </a:rPr>
                  <a:t> </a:t>
                </a:r>
                <a:r>
                  <a:rPr lang="fr-FR" sz="1400">
                    <a:solidFill>
                      <a:srgbClr val="A3A3AA"/>
                    </a:solidFill>
                    <a:latin typeface="Gill Sans MT" panose="020B0502020104020203" pitchFamily="34" charset="0"/>
                  </a:rPr>
                  <a:t>financière</a:t>
                </a:r>
              </a:p>
            </p:txBody>
          </p:sp>
        </p:grpSp>
        <p:sp>
          <p:nvSpPr>
            <p:cNvPr id="5" name="ZoneTexte 86">
              <a:extLst>
                <a:ext uri="{FF2B5EF4-FFF2-40B4-BE49-F238E27FC236}">
                  <a16:creationId xmlns:a16="http://schemas.microsoft.com/office/drawing/2014/main" id="{7A490B5A-7CE8-1C12-7834-454CCB3BA5E5}"/>
                </a:ext>
              </a:extLst>
            </p:cNvPr>
            <p:cNvSpPr txBox="1"/>
            <p:nvPr/>
          </p:nvSpPr>
          <p:spPr>
            <a:xfrm>
              <a:off x="8096306" y="359481"/>
              <a:ext cx="1450819"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KPIs &amp; performance</a:t>
              </a:r>
            </a:p>
          </p:txBody>
        </p:sp>
      </p:grpSp>
    </p:spTree>
    <p:extLst>
      <p:ext uri="{BB962C8B-B14F-4D97-AF65-F5344CB8AC3E}">
        <p14:creationId xmlns:p14="http://schemas.microsoft.com/office/powerpoint/2010/main" val="12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dissolve">
                                      <p:cBhvr>
                                        <p:cTn id="12" dur="500"/>
                                        <p:tgtEl>
                                          <p:spTgt spid="1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dissolve">
                                      <p:cBhvr>
                                        <p:cTn id="17" dur="500"/>
                                        <p:tgtEl>
                                          <p:spTgt spid="1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dissolve">
                                      <p:cBhvr>
                                        <p:cTn id="22" dur="500"/>
                                        <p:tgtEl>
                                          <p:spTgt spid="1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Site industriel « Jorf Lasfar »</a:t>
            </a: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16" descr="Notre identité | Groupe OCP">
            <a:extLst>
              <a:ext uri="{FF2B5EF4-FFF2-40B4-BE49-F238E27FC236}">
                <a16:creationId xmlns:a16="http://schemas.microsoft.com/office/drawing/2014/main" id="{109F26B7-E8DC-EA7A-E5A7-2BBED8420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438" y="853064"/>
            <a:ext cx="5004362" cy="554572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8A0B639-4DD3-7DB5-B204-48D555C5E515}"/>
              </a:ext>
            </a:extLst>
          </p:cNvPr>
          <p:cNvSpPr/>
          <p:nvPr/>
        </p:nvSpPr>
        <p:spPr>
          <a:xfrm>
            <a:off x="7260566" y="2029956"/>
            <a:ext cx="1460734" cy="286441"/>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EFFB280-2C38-1A78-5A3A-8B5D844DA290}"/>
              </a:ext>
            </a:extLst>
          </p:cNvPr>
          <p:cNvSpPr/>
          <p:nvPr/>
        </p:nvSpPr>
        <p:spPr bwMode="auto">
          <a:xfrm>
            <a:off x="754591" y="2246717"/>
            <a:ext cx="335829" cy="268801"/>
          </a:xfrm>
          <a:prstGeom prst="rect">
            <a:avLst/>
          </a:prstGeom>
          <a:solidFill>
            <a:srgbClr val="052441"/>
          </a:solidFill>
          <a:ln w="38100">
            <a:noFill/>
            <a:round/>
            <a:headEnd/>
            <a:tailEnd/>
          </a:ln>
        </p:spPr>
        <p:txBody>
          <a:bodyPr vert="horz" wrap="square" lIns="0" tIns="0" rIns="0" bIns="0" numCol="1" rtlCol="0"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FFFFFF"/>
              </a:solidFill>
              <a:effectLst/>
              <a:uLnTx/>
              <a:uFillTx/>
              <a:latin typeface="Gill Sans MT" panose="020B0502020104020203" pitchFamily="34" charset="0"/>
            </a:endParaRPr>
          </a:p>
        </p:txBody>
      </p:sp>
      <p:sp>
        <p:nvSpPr>
          <p:cNvPr id="23" name="Rectangle 22">
            <a:extLst>
              <a:ext uri="{FF2B5EF4-FFF2-40B4-BE49-F238E27FC236}">
                <a16:creationId xmlns:a16="http://schemas.microsoft.com/office/drawing/2014/main" id="{3BBED58F-EC7F-6381-C3E2-416617F14736}"/>
              </a:ext>
            </a:extLst>
          </p:cNvPr>
          <p:cNvSpPr/>
          <p:nvPr/>
        </p:nvSpPr>
        <p:spPr bwMode="auto">
          <a:xfrm>
            <a:off x="754591" y="3600006"/>
            <a:ext cx="335829" cy="268801"/>
          </a:xfrm>
          <a:prstGeom prst="rect">
            <a:avLst/>
          </a:prstGeom>
          <a:solidFill>
            <a:srgbClr val="052441"/>
          </a:solidFill>
          <a:ln w="38100">
            <a:noFill/>
            <a:round/>
            <a:headEnd/>
            <a:tailEnd/>
          </a:ln>
        </p:spPr>
        <p:txBody>
          <a:bodyPr vert="horz" wrap="square" lIns="0" tIns="0" rIns="0" bIns="0" numCol="1" rtlCol="0"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FFFFFF"/>
              </a:solidFill>
              <a:effectLst/>
              <a:uLnTx/>
              <a:uFillTx/>
              <a:latin typeface="Gill Sans MT" panose="020B0502020104020203" pitchFamily="34" charset="0"/>
            </a:endParaRPr>
          </a:p>
        </p:txBody>
      </p:sp>
      <p:sp>
        <p:nvSpPr>
          <p:cNvPr id="25" name="ZoneTexte 37">
            <a:extLst>
              <a:ext uri="{FF2B5EF4-FFF2-40B4-BE49-F238E27FC236}">
                <a16:creationId xmlns:a16="http://schemas.microsoft.com/office/drawing/2014/main" id="{B2907D44-5A86-0BF9-1959-061221A6892C}"/>
              </a:ext>
            </a:extLst>
          </p:cNvPr>
          <p:cNvSpPr txBox="1"/>
          <p:nvPr/>
        </p:nvSpPr>
        <p:spPr>
          <a:xfrm>
            <a:off x="1261532" y="2182073"/>
            <a:ext cx="3739487" cy="861774"/>
          </a:xfrm>
          <a:prstGeom prst="rect">
            <a:avLst/>
          </a:prstGeom>
          <a:noFill/>
        </p:spPr>
        <p:txBody>
          <a:bodyPr wrap="square" rtlCol="0">
            <a:spAutoFit/>
          </a:bodyPr>
          <a:lstStyle/>
          <a:p>
            <a:r>
              <a:rPr lang="fr-FR" sz="1600">
                <a:solidFill>
                  <a:schemeClr val="accent5">
                    <a:lumMod val="50000"/>
                  </a:schemeClr>
                </a:solidFill>
                <a:latin typeface="Gill Sans MT" panose="020B0502020104020203" pitchFamily="34" charset="0"/>
                <a:cs typeface="Times New Roman" panose="02020603050405020304" pitchFamily="18" charset="0"/>
              </a:rPr>
              <a:t>La </a:t>
            </a:r>
            <a:r>
              <a:rPr lang="fr-FR" sz="1600" b="1">
                <a:solidFill>
                  <a:schemeClr val="accent5">
                    <a:lumMod val="50000"/>
                  </a:schemeClr>
                </a:solidFill>
                <a:latin typeface="Gill Sans MT" panose="020B0502020104020203" pitchFamily="34" charset="0"/>
                <a:cs typeface="Times New Roman" panose="02020603050405020304" pitchFamily="18" charset="0"/>
              </a:rPr>
              <a:t>plus grande plateforme </a:t>
            </a:r>
            <a:r>
              <a:rPr lang="fr-FR" sz="1600">
                <a:solidFill>
                  <a:schemeClr val="accent5">
                    <a:lumMod val="50000"/>
                  </a:schemeClr>
                </a:solidFill>
                <a:latin typeface="Gill Sans MT" panose="020B0502020104020203" pitchFamily="34" charset="0"/>
                <a:cs typeface="Times New Roman" panose="02020603050405020304" pitchFamily="18" charset="0"/>
              </a:rPr>
              <a:t>mondiale de production d’</a:t>
            </a:r>
            <a:r>
              <a:rPr lang="fr-FR" sz="1600" b="1">
                <a:solidFill>
                  <a:schemeClr val="accent5">
                    <a:lumMod val="50000"/>
                  </a:schemeClr>
                </a:solidFill>
                <a:latin typeface="Gill Sans MT" panose="020B0502020104020203" pitchFamily="34" charset="0"/>
                <a:cs typeface="Times New Roman" panose="02020603050405020304" pitchFamily="18" charset="0"/>
              </a:rPr>
              <a:t>engrais phosphatés</a:t>
            </a:r>
            <a:endParaRPr lang="fr-FR" sz="1600">
              <a:solidFill>
                <a:schemeClr val="accent5">
                  <a:lumMod val="50000"/>
                </a:schemeClr>
              </a:solidFill>
              <a:latin typeface="Gill Sans MT" panose="020B0502020104020203" pitchFamily="34" charset="0"/>
              <a:cs typeface="Times New Roman" panose="02020603050405020304" pitchFamily="18" charset="0"/>
            </a:endParaRPr>
          </a:p>
          <a:p>
            <a:endParaRPr lang="fr-FR">
              <a:latin typeface="Gill Sans MT" panose="020B0502020104020203" pitchFamily="34" charset="0"/>
            </a:endParaRPr>
          </a:p>
        </p:txBody>
      </p:sp>
      <p:sp>
        <p:nvSpPr>
          <p:cNvPr id="27" name="ZoneTexte 42">
            <a:extLst>
              <a:ext uri="{FF2B5EF4-FFF2-40B4-BE49-F238E27FC236}">
                <a16:creationId xmlns:a16="http://schemas.microsoft.com/office/drawing/2014/main" id="{84661A23-808B-9ADB-B182-ABA119522640}"/>
              </a:ext>
            </a:extLst>
          </p:cNvPr>
          <p:cNvSpPr txBox="1"/>
          <p:nvPr/>
        </p:nvSpPr>
        <p:spPr>
          <a:xfrm>
            <a:off x="1261532" y="3515485"/>
            <a:ext cx="3739487" cy="861774"/>
          </a:xfrm>
          <a:prstGeom prst="rect">
            <a:avLst/>
          </a:prstGeom>
          <a:noFill/>
        </p:spPr>
        <p:txBody>
          <a:bodyPr wrap="square" rtlCol="0">
            <a:spAutoFit/>
          </a:bodyPr>
          <a:lstStyle/>
          <a:p>
            <a:r>
              <a:rPr lang="fr-FR" sz="1600">
                <a:solidFill>
                  <a:schemeClr val="accent5">
                    <a:lumMod val="50000"/>
                  </a:schemeClr>
                </a:solidFill>
                <a:latin typeface="Gill Sans MT" panose="020B0502020104020203" pitchFamily="34" charset="0"/>
                <a:cs typeface="Times New Roman" panose="02020603050405020304" pitchFamily="18" charset="0"/>
              </a:rPr>
              <a:t>La plateforme Jorf Lasfar comprend </a:t>
            </a:r>
          </a:p>
          <a:p>
            <a:r>
              <a:rPr lang="fr-FR" sz="1600" b="1">
                <a:solidFill>
                  <a:schemeClr val="accent5">
                    <a:lumMod val="50000"/>
                  </a:schemeClr>
                </a:solidFill>
                <a:latin typeface="Gill Sans MT" panose="020B0502020104020203" pitchFamily="34" charset="0"/>
                <a:cs typeface="Times New Roman" panose="02020603050405020304" pitchFamily="18" charset="0"/>
              </a:rPr>
              <a:t> 6 entités de production</a:t>
            </a:r>
          </a:p>
          <a:p>
            <a:endParaRPr lang="fr-FR">
              <a:latin typeface="Gill Sans MT" panose="020B0502020104020203" pitchFamily="34" charset="0"/>
            </a:endParaRPr>
          </a:p>
        </p:txBody>
      </p:sp>
      <p:sp>
        <p:nvSpPr>
          <p:cNvPr id="28" name="ZoneTexte 57">
            <a:extLst>
              <a:ext uri="{FF2B5EF4-FFF2-40B4-BE49-F238E27FC236}">
                <a16:creationId xmlns:a16="http://schemas.microsoft.com/office/drawing/2014/main" id="{5C93D2CD-5D16-51EF-32E7-099D113638AF}"/>
              </a:ext>
            </a:extLst>
          </p:cNvPr>
          <p:cNvSpPr txBox="1"/>
          <p:nvPr/>
        </p:nvSpPr>
        <p:spPr>
          <a:xfrm>
            <a:off x="2730874" y="4377259"/>
            <a:ext cx="3111689" cy="1661993"/>
          </a:xfrm>
          <a:prstGeom prst="rect">
            <a:avLst/>
          </a:prstGeom>
          <a:noFill/>
        </p:spPr>
        <p:txBody>
          <a:bodyPr wrap="square" rtlCol="0">
            <a:spAutoFit/>
          </a:bodyPr>
          <a:lstStyle/>
          <a:p>
            <a:pPr marL="285750" indent="-285750">
              <a:buFont typeface="Wingdings" panose="05000000000000000000" pitchFamily="2" charset="2"/>
              <a:buChar char="§"/>
            </a:pPr>
            <a:r>
              <a:rPr lang="fr-FR" sz="1400">
                <a:solidFill>
                  <a:schemeClr val="accent5">
                    <a:lumMod val="50000"/>
                  </a:schemeClr>
                </a:solidFill>
                <a:latin typeface="Gill Sans MT" panose="020B0502020104020203" pitchFamily="34" charset="0"/>
                <a:cs typeface="Times New Roman" panose="02020603050405020304" pitchFamily="18" charset="0"/>
              </a:rPr>
              <a:t>Jorf Lasfar Nord </a:t>
            </a:r>
          </a:p>
          <a:p>
            <a:pPr marL="285750" indent="-285750">
              <a:buFont typeface="Wingdings" panose="05000000000000000000" pitchFamily="2" charset="2"/>
              <a:buChar char="§"/>
            </a:pPr>
            <a:r>
              <a:rPr lang="fr-FR" sz="1400">
                <a:solidFill>
                  <a:schemeClr val="accent5">
                    <a:lumMod val="50000"/>
                  </a:schemeClr>
                </a:solidFill>
                <a:latin typeface="Gill Sans MT" panose="020B0502020104020203" pitchFamily="34" charset="0"/>
                <a:cs typeface="Times New Roman" panose="02020603050405020304" pitchFamily="18" charset="0"/>
              </a:rPr>
              <a:t>Jorf Lasfar Sud (</a:t>
            </a:r>
            <a:r>
              <a:rPr lang="fr-FR" sz="1400" err="1">
                <a:solidFill>
                  <a:schemeClr val="accent5">
                    <a:lumMod val="50000"/>
                  </a:schemeClr>
                </a:solidFill>
                <a:latin typeface="Gill Sans MT" panose="020B0502020104020203" pitchFamily="34" charset="0"/>
                <a:cs typeface="Times New Roman" panose="02020603050405020304" pitchFamily="18" charset="0"/>
              </a:rPr>
              <a:t>JFC’s</a:t>
            </a:r>
            <a:r>
              <a:rPr lang="fr-FR" sz="1400">
                <a:solidFill>
                  <a:schemeClr val="accent5">
                    <a:lumMod val="50000"/>
                  </a:schemeClr>
                </a:solidFill>
                <a:latin typeface="Gill Sans MT" panose="020B0502020104020203" pitchFamily="34" charset="0"/>
                <a:cs typeface="Times New Roman" panose="02020603050405020304" pitchFamily="18" charset="0"/>
              </a:rPr>
              <a:t>)</a:t>
            </a:r>
          </a:p>
          <a:p>
            <a:pPr marL="285750" indent="-285750">
              <a:buFont typeface="Wingdings" panose="05000000000000000000" pitchFamily="2" charset="2"/>
              <a:buChar char="§"/>
            </a:pPr>
            <a:r>
              <a:rPr lang="fr-FR" sz="1400">
                <a:solidFill>
                  <a:schemeClr val="accent5">
                    <a:lumMod val="50000"/>
                  </a:schemeClr>
                </a:solidFill>
                <a:latin typeface="Gill Sans MT" panose="020B0502020104020203" pitchFamily="34" charset="0"/>
                <a:cs typeface="Times New Roman" panose="02020603050405020304" pitchFamily="18" charset="0"/>
              </a:rPr>
              <a:t>EMAPHOS</a:t>
            </a:r>
          </a:p>
          <a:p>
            <a:pPr marL="285750" indent="-285750">
              <a:buFont typeface="Wingdings" panose="05000000000000000000" pitchFamily="2" charset="2"/>
              <a:buChar char="§"/>
            </a:pPr>
            <a:r>
              <a:rPr lang="fr-FR" sz="1400">
                <a:solidFill>
                  <a:schemeClr val="accent5">
                    <a:lumMod val="50000"/>
                  </a:schemeClr>
                </a:solidFill>
                <a:latin typeface="Gill Sans MT" panose="020B0502020104020203" pitchFamily="34" charset="0"/>
                <a:cs typeface="Times New Roman" panose="02020603050405020304" pitchFamily="18" charset="0"/>
              </a:rPr>
              <a:t>IMACID</a:t>
            </a:r>
          </a:p>
          <a:p>
            <a:pPr marL="285750" indent="-285750">
              <a:buFont typeface="Wingdings" panose="05000000000000000000" pitchFamily="2" charset="2"/>
              <a:buChar char="§"/>
            </a:pPr>
            <a:r>
              <a:rPr lang="fr-FR" sz="1400">
                <a:solidFill>
                  <a:schemeClr val="accent5">
                    <a:lumMod val="50000"/>
                  </a:schemeClr>
                </a:solidFill>
                <a:latin typeface="Gill Sans MT" panose="020B0502020104020203" pitchFamily="34" charset="0"/>
                <a:cs typeface="Times New Roman" panose="02020603050405020304" pitchFamily="18" charset="0"/>
              </a:rPr>
              <a:t>PMP</a:t>
            </a:r>
          </a:p>
          <a:p>
            <a:pPr marL="285750" indent="-285750">
              <a:buFont typeface="Wingdings" panose="05000000000000000000" pitchFamily="2" charset="2"/>
              <a:buChar char="§"/>
            </a:pPr>
            <a:r>
              <a:rPr lang="fr-FR" sz="1400">
                <a:solidFill>
                  <a:schemeClr val="accent5">
                    <a:lumMod val="50000"/>
                  </a:schemeClr>
                </a:solidFill>
                <a:latin typeface="Gill Sans MT" panose="020B0502020104020203" pitchFamily="34" charset="0"/>
                <a:cs typeface="Times New Roman" panose="02020603050405020304" pitchFamily="18" charset="0"/>
              </a:rPr>
              <a:t>Downstream</a:t>
            </a:r>
          </a:p>
          <a:p>
            <a:endParaRPr lang="fr-FR">
              <a:latin typeface="Gill Sans MT" panose="020B0502020104020203" pitchFamily="34" charset="0"/>
            </a:endParaRPr>
          </a:p>
        </p:txBody>
      </p:sp>
      <p:sp>
        <p:nvSpPr>
          <p:cNvPr id="6" name="Espace réservé du numéro de diapositive 9">
            <a:extLst>
              <a:ext uri="{FF2B5EF4-FFF2-40B4-BE49-F238E27FC236}">
                <a16:creationId xmlns:a16="http://schemas.microsoft.com/office/drawing/2014/main" id="{01E29332-22C4-7802-E69E-340894924A52}"/>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3</a:t>
            </a:r>
          </a:p>
        </p:txBody>
      </p:sp>
    </p:spTree>
    <p:extLst>
      <p:ext uri="{BB962C8B-B14F-4D97-AF65-F5344CB8AC3E}">
        <p14:creationId xmlns:p14="http://schemas.microsoft.com/office/powerpoint/2010/main" val="284761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300"/>
                                  </p:stCondLst>
                                  <p:childTnLst>
                                    <p:set>
                                      <p:cBhvr>
                                        <p:cTn id="13" dur="1" fill="hold">
                                          <p:stCondLst>
                                            <p:cond delay="0"/>
                                          </p:stCondLst>
                                        </p:cTn>
                                        <p:tgtEl>
                                          <p:spTgt spid="25"/>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grpId="0" nodeType="afterEffect">
                                  <p:stCondLst>
                                    <p:cond delay="100"/>
                                  </p:stCondLst>
                                  <p:childTnLst>
                                    <p:set>
                                      <p:cBhvr>
                                        <p:cTn id="16" dur="1" fill="hold">
                                          <p:stCondLst>
                                            <p:cond delay="0"/>
                                          </p:stCondLst>
                                        </p:cTn>
                                        <p:tgtEl>
                                          <p:spTgt spid="20"/>
                                        </p:tgtEl>
                                        <p:attrNameLst>
                                          <p:attrName>style.visibility</p:attrName>
                                        </p:attrNameLst>
                                      </p:cBhvr>
                                      <p:to>
                                        <p:strVal val="visible"/>
                                      </p:to>
                                    </p:set>
                                  </p:childTnLst>
                                </p:cTn>
                              </p:par>
                            </p:childTnLst>
                          </p:cTn>
                        </p:par>
                        <p:par>
                          <p:cTn id="17" fill="hold">
                            <p:stCondLst>
                              <p:cond delay="400"/>
                            </p:stCondLst>
                            <p:childTnLst>
                              <p:par>
                                <p:cTn id="18" presetID="1"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400"/>
                            </p:stCondLst>
                            <p:childTnLst>
                              <p:par>
                                <p:cTn id="21" presetID="1"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par>
                          <p:cTn id="23" fill="hold">
                            <p:stCondLst>
                              <p:cond delay="400"/>
                            </p:stCondLst>
                            <p:childTnLst>
                              <p:par>
                                <p:cTn id="24" presetID="1"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5" grpId="0"/>
      <p:bldP spid="27"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riangle 137">
            <a:extLst>
              <a:ext uri="{FF2B5EF4-FFF2-40B4-BE49-F238E27FC236}">
                <a16:creationId xmlns:a16="http://schemas.microsoft.com/office/drawing/2014/main" id="{3BACB1BB-B71B-CE86-27D7-DD2C88D77B84}"/>
              </a:ext>
            </a:extLst>
          </p:cNvPr>
          <p:cNvSpPr/>
          <p:nvPr/>
        </p:nvSpPr>
        <p:spPr>
          <a:xfrm rot="18097358">
            <a:off x="11836061" y="4805808"/>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0E387018-D4BF-8422-D036-8D90AC379F6D}"/>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15" name="Espace réservé du numéro de diapositive 9">
            <a:extLst>
              <a:ext uri="{FF2B5EF4-FFF2-40B4-BE49-F238E27FC236}">
                <a16:creationId xmlns:a16="http://schemas.microsoft.com/office/drawing/2014/main" id="{A19FE0C8-77C3-2B10-7CDE-71ED7521D52A}"/>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29</a:t>
            </a:r>
            <a:endParaRPr lang="fr-FR" sz="1600">
              <a:solidFill>
                <a:schemeClr val="bg1"/>
              </a:solidFill>
              <a:latin typeface="Gill Sans MT" panose="020B0502020104020203" pitchFamily="34" charset="0"/>
            </a:endParaRPr>
          </a:p>
        </p:txBody>
      </p:sp>
      <p:sp>
        <p:nvSpPr>
          <p:cNvPr id="64" name="ZoneTexte 2">
            <a:extLst>
              <a:ext uri="{FF2B5EF4-FFF2-40B4-BE49-F238E27FC236}">
                <a16:creationId xmlns:a16="http://schemas.microsoft.com/office/drawing/2014/main" id="{9134A5FD-0BEC-22B4-C067-25CC34FF4442}"/>
              </a:ext>
            </a:extLst>
          </p:cNvPr>
          <p:cNvSpPr txBox="1"/>
          <p:nvPr/>
        </p:nvSpPr>
        <p:spPr>
          <a:xfrm>
            <a:off x="327267" y="1865888"/>
            <a:ext cx="5768733" cy="523220"/>
          </a:xfrm>
          <a:prstGeom prst="rect">
            <a:avLst/>
          </a:prstGeom>
          <a:noFill/>
          <a:ln>
            <a:noFill/>
          </a:ln>
        </p:spPr>
        <p:txBody>
          <a:bodyPr wrap="square" rtlCol="0">
            <a:spAutoFit/>
          </a:bodyPr>
          <a:lstStyle/>
          <a:p>
            <a:r>
              <a:rPr lang="fr-FR" sz="1400">
                <a:solidFill>
                  <a:srgbClr val="002060"/>
                </a:solidFill>
                <a:latin typeface="Gill Sans MT" panose="020B0502020104020203" pitchFamily="34" charset="0"/>
                <a:cs typeface="Times New Roman" panose="02020603050405020304" pitchFamily="18" charset="0"/>
              </a:rPr>
              <a:t>Modèle d’optimisation par bloque linéaire paramétrable reposant sur une approche d’optimisation </a:t>
            </a:r>
            <a:endParaRPr lang="fr-FR" sz="1200">
              <a:solidFill>
                <a:srgbClr val="002060"/>
              </a:solidFill>
              <a:latin typeface="Gill Sans MT" panose="020B0502020104020203" pitchFamily="34" charset="0"/>
            </a:endParaRPr>
          </a:p>
        </p:txBody>
      </p:sp>
      <p:sp>
        <p:nvSpPr>
          <p:cNvPr id="65" name="ZoneTexte 8">
            <a:extLst>
              <a:ext uri="{FF2B5EF4-FFF2-40B4-BE49-F238E27FC236}">
                <a16:creationId xmlns:a16="http://schemas.microsoft.com/office/drawing/2014/main" id="{D2EC5C39-3007-9AA4-D5BB-7131F166E207}"/>
              </a:ext>
            </a:extLst>
          </p:cNvPr>
          <p:cNvSpPr txBox="1"/>
          <p:nvPr/>
        </p:nvSpPr>
        <p:spPr>
          <a:xfrm>
            <a:off x="339841" y="2510643"/>
            <a:ext cx="5239397" cy="2031325"/>
          </a:xfrm>
          <a:prstGeom prst="rect">
            <a:avLst/>
          </a:prstGeom>
          <a:noFill/>
          <a:ln>
            <a:noFill/>
          </a:ln>
        </p:spPr>
        <p:txBody>
          <a:bodyPr wrap="square" rtlCol="0">
            <a:spAutoFit/>
          </a:bodyPr>
          <a:lstStyle/>
          <a:p>
            <a:endParaRPr lang="fr-FR" sz="1400">
              <a:solidFill>
                <a:srgbClr val="002060"/>
              </a:solidFill>
              <a:latin typeface="Gill Sans MT" panose="020B0502020104020203" pitchFamily="34" charset="0"/>
              <a:cs typeface="Times New Roman" panose="02020603050405020304" pitchFamily="18" charset="0"/>
            </a:endParaRPr>
          </a:p>
          <a:p>
            <a:pPr marL="171450" indent="-171450">
              <a:buFont typeface="Wingdings" panose="05000000000000000000" pitchFamily="2" charset="2"/>
              <a:buChar char="§"/>
            </a:pPr>
            <a:r>
              <a:rPr lang="fr-FR" sz="1400">
                <a:solidFill>
                  <a:srgbClr val="002060"/>
                </a:solidFill>
                <a:latin typeface="Gill Sans MT" panose="020B0502020104020203" pitchFamily="34" charset="0"/>
                <a:cs typeface="Times New Roman" panose="02020603050405020304" pitchFamily="18" charset="0"/>
              </a:rPr>
              <a:t>Refléter fidèlement tout le processus de fabrication d’engrais de la KOFERT</a:t>
            </a:r>
          </a:p>
          <a:p>
            <a:pPr marL="171450" indent="-171450">
              <a:buFont typeface="Wingdings" panose="05000000000000000000" pitchFamily="2" charset="2"/>
              <a:buChar char="§"/>
            </a:pPr>
            <a:r>
              <a:rPr lang="fr-FR" sz="1400">
                <a:solidFill>
                  <a:srgbClr val="002060"/>
                </a:solidFill>
                <a:latin typeface="Gill Sans MT" panose="020B0502020104020203" pitchFamily="34" charset="0"/>
                <a:cs typeface="Times New Roman" panose="02020603050405020304" pitchFamily="18" charset="0"/>
              </a:rPr>
              <a:t>Ajustable par l’utilisateurs</a:t>
            </a:r>
          </a:p>
          <a:p>
            <a:pPr marL="171450" indent="-171450">
              <a:buFont typeface="Wingdings" panose="05000000000000000000" pitchFamily="2" charset="2"/>
              <a:buChar char="§"/>
            </a:pPr>
            <a:r>
              <a:rPr lang="fr-FR" sz="1400">
                <a:solidFill>
                  <a:srgbClr val="002060"/>
                </a:solidFill>
                <a:latin typeface="Gill Sans MT" panose="020B0502020104020203" pitchFamily="34" charset="0"/>
                <a:cs typeface="Times New Roman" panose="02020603050405020304" pitchFamily="18" charset="0"/>
              </a:rPr>
              <a:t>Les résultats sont des plans de production à niveau tactique</a:t>
            </a:r>
          </a:p>
          <a:p>
            <a:pPr marL="171450" indent="-171450">
              <a:buFont typeface="Wingdings" panose="05000000000000000000" pitchFamily="2" charset="2"/>
              <a:buChar char="§"/>
            </a:pPr>
            <a:r>
              <a:rPr lang="fr-FR" sz="1400">
                <a:solidFill>
                  <a:srgbClr val="002060"/>
                </a:solidFill>
                <a:latin typeface="Gill Sans MT" panose="020B0502020104020203" pitchFamily="34" charset="0"/>
                <a:cs typeface="Times New Roman" panose="02020603050405020304" pitchFamily="18" charset="0"/>
              </a:rPr>
              <a:t>Avoir une solution optimale/ réalisable de bonne qualité dans un temps de résolution raisonnable &lt; 2 min</a:t>
            </a:r>
          </a:p>
          <a:p>
            <a:endParaRPr lang="fr-FR" sz="1400">
              <a:solidFill>
                <a:srgbClr val="002060"/>
              </a:solidFill>
              <a:latin typeface="Gill Sans MT" panose="020B0502020104020203" pitchFamily="34" charset="0"/>
            </a:endParaRPr>
          </a:p>
          <a:p>
            <a:r>
              <a:rPr lang="fr-FR" sz="1400">
                <a:solidFill>
                  <a:srgbClr val="002060"/>
                </a:solidFill>
                <a:latin typeface="Gill Sans MT" panose="020B0502020104020203" pitchFamily="34" charset="0"/>
              </a:rPr>
              <a:t>  </a:t>
            </a:r>
          </a:p>
        </p:txBody>
      </p:sp>
      <p:grpSp>
        <p:nvGrpSpPr>
          <p:cNvPr id="66" name="Groupe 12">
            <a:extLst>
              <a:ext uri="{FF2B5EF4-FFF2-40B4-BE49-F238E27FC236}">
                <a16:creationId xmlns:a16="http://schemas.microsoft.com/office/drawing/2014/main" id="{0ABA2B6A-7E64-C625-3749-6A6319868993}"/>
              </a:ext>
            </a:extLst>
          </p:cNvPr>
          <p:cNvGrpSpPr/>
          <p:nvPr/>
        </p:nvGrpSpPr>
        <p:grpSpPr>
          <a:xfrm>
            <a:off x="309106" y="1442482"/>
            <a:ext cx="5646821" cy="400110"/>
            <a:chOff x="168442" y="2132345"/>
            <a:chExt cx="5646821" cy="400110"/>
          </a:xfrm>
        </p:grpSpPr>
        <p:cxnSp>
          <p:nvCxnSpPr>
            <p:cNvPr id="67" name="Connecteur droit 96">
              <a:extLst>
                <a:ext uri="{FF2B5EF4-FFF2-40B4-BE49-F238E27FC236}">
                  <a16:creationId xmlns:a16="http://schemas.microsoft.com/office/drawing/2014/main" id="{4D2CA810-E725-6089-9D60-DB42CA9EFD60}"/>
                </a:ext>
              </a:extLst>
            </p:cNvPr>
            <p:cNvCxnSpPr>
              <a:cxnSpLocks/>
            </p:cNvCxnSpPr>
            <p:nvPr/>
          </p:nvCxnSpPr>
          <p:spPr>
            <a:xfrm>
              <a:off x="168442" y="2351531"/>
              <a:ext cx="5646821" cy="0"/>
            </a:xfrm>
            <a:prstGeom prst="line">
              <a:avLst/>
            </a:prstGeom>
            <a:ln>
              <a:solidFill>
                <a:srgbClr val="2F528F"/>
              </a:solidFill>
            </a:ln>
          </p:spPr>
          <p:style>
            <a:lnRef idx="1">
              <a:schemeClr val="accent1"/>
            </a:lnRef>
            <a:fillRef idx="0">
              <a:schemeClr val="accent1"/>
            </a:fillRef>
            <a:effectRef idx="0">
              <a:schemeClr val="accent1"/>
            </a:effectRef>
            <a:fontRef idx="minor">
              <a:schemeClr val="tx1"/>
            </a:fontRef>
          </p:style>
        </p:cxnSp>
        <p:sp>
          <p:nvSpPr>
            <p:cNvPr id="68" name="ZoneTexte 97">
              <a:extLst>
                <a:ext uri="{FF2B5EF4-FFF2-40B4-BE49-F238E27FC236}">
                  <a16:creationId xmlns:a16="http://schemas.microsoft.com/office/drawing/2014/main" id="{3C1978D9-6C5C-E01A-6BCA-A0542A47BCFB}"/>
                </a:ext>
              </a:extLst>
            </p:cNvPr>
            <p:cNvSpPr txBox="1"/>
            <p:nvPr/>
          </p:nvSpPr>
          <p:spPr>
            <a:xfrm>
              <a:off x="2175497" y="2132345"/>
              <a:ext cx="1632711" cy="400110"/>
            </a:xfrm>
            <a:prstGeom prst="rect">
              <a:avLst/>
            </a:prstGeom>
            <a:solidFill>
              <a:schemeClr val="bg1"/>
            </a:solidFill>
          </p:spPr>
          <p:txBody>
            <a:bodyPr wrap="square" rtlCol="0">
              <a:spAutoFit/>
            </a:bodyPr>
            <a:lstStyle/>
            <a:p>
              <a:pPr marL="457200" lvl="1">
                <a:buClr>
                  <a:schemeClr val="dk1"/>
                </a:buClr>
                <a:buSzPts val="1100"/>
              </a:pPr>
              <a:r>
                <a:rPr lang="fr-FR" sz="2000" b="1">
                  <a:solidFill>
                    <a:srgbClr val="002060"/>
                  </a:solidFill>
                  <a:latin typeface="Gill Sans MT" panose="020B0502020104020203" pitchFamily="34" charset="0"/>
                  <a:ea typeface="Cambria" panose="02040503050406030204" pitchFamily="18" charset="0"/>
                  <a:cs typeface="Times New Roman" panose="02020603050405020304" pitchFamily="18" charset="0"/>
                </a:rPr>
                <a:t>Modèle</a:t>
              </a:r>
            </a:p>
          </p:txBody>
        </p:sp>
      </p:grpSp>
      <p:grpSp>
        <p:nvGrpSpPr>
          <p:cNvPr id="72" name="Groupe 114">
            <a:extLst>
              <a:ext uri="{FF2B5EF4-FFF2-40B4-BE49-F238E27FC236}">
                <a16:creationId xmlns:a16="http://schemas.microsoft.com/office/drawing/2014/main" id="{164B6DFE-2082-E6A1-8459-5DBDF2977080}"/>
              </a:ext>
            </a:extLst>
          </p:cNvPr>
          <p:cNvGrpSpPr/>
          <p:nvPr/>
        </p:nvGrpSpPr>
        <p:grpSpPr>
          <a:xfrm>
            <a:off x="6211057" y="1449127"/>
            <a:ext cx="5646821" cy="400110"/>
            <a:chOff x="168442" y="2148059"/>
            <a:chExt cx="5646821" cy="400110"/>
          </a:xfrm>
        </p:grpSpPr>
        <p:cxnSp>
          <p:nvCxnSpPr>
            <p:cNvPr id="73" name="Connecteur droit 115">
              <a:extLst>
                <a:ext uri="{FF2B5EF4-FFF2-40B4-BE49-F238E27FC236}">
                  <a16:creationId xmlns:a16="http://schemas.microsoft.com/office/drawing/2014/main" id="{0E5D4296-3CBF-11B8-F0D3-977F1090D317}"/>
                </a:ext>
              </a:extLst>
            </p:cNvPr>
            <p:cNvCxnSpPr>
              <a:cxnSpLocks/>
            </p:cNvCxnSpPr>
            <p:nvPr/>
          </p:nvCxnSpPr>
          <p:spPr>
            <a:xfrm>
              <a:off x="168442" y="2351531"/>
              <a:ext cx="564682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4" name="ZoneTexte 116">
              <a:extLst>
                <a:ext uri="{FF2B5EF4-FFF2-40B4-BE49-F238E27FC236}">
                  <a16:creationId xmlns:a16="http://schemas.microsoft.com/office/drawing/2014/main" id="{F0D694F0-2DA2-7194-BBFF-20F8C11EBD86}"/>
                </a:ext>
              </a:extLst>
            </p:cNvPr>
            <p:cNvSpPr txBox="1"/>
            <p:nvPr/>
          </p:nvSpPr>
          <p:spPr>
            <a:xfrm>
              <a:off x="1874888" y="2148059"/>
              <a:ext cx="2301539" cy="400110"/>
            </a:xfrm>
            <a:prstGeom prst="rect">
              <a:avLst/>
            </a:prstGeom>
            <a:solidFill>
              <a:schemeClr val="bg1"/>
            </a:solidFill>
          </p:spPr>
          <p:txBody>
            <a:bodyPr wrap="square" rtlCol="0">
              <a:spAutoFit/>
            </a:bodyPr>
            <a:lstStyle/>
            <a:p>
              <a:pPr marL="457200" lvl="1">
                <a:buClr>
                  <a:schemeClr val="dk1"/>
                </a:buClr>
                <a:buSzPts val="1100"/>
              </a:pPr>
              <a:r>
                <a:rPr lang="fr-FR" sz="2000" b="1">
                  <a:solidFill>
                    <a:srgbClr val="002060"/>
                  </a:solidFill>
                  <a:latin typeface="Gill Sans MT" panose="020B0502020104020203" pitchFamily="34" charset="0"/>
                  <a:ea typeface="Cambria" panose="02040503050406030204" pitchFamily="18" charset="0"/>
                  <a:cs typeface="Times New Roman" panose="02020603050405020304" pitchFamily="18" charset="0"/>
                </a:rPr>
                <a:t>Hypothèses</a:t>
              </a:r>
            </a:p>
          </p:txBody>
        </p:sp>
      </p:grpSp>
      <p:sp>
        <p:nvSpPr>
          <p:cNvPr id="75" name="ZoneTexte 123">
            <a:extLst>
              <a:ext uri="{FF2B5EF4-FFF2-40B4-BE49-F238E27FC236}">
                <a16:creationId xmlns:a16="http://schemas.microsoft.com/office/drawing/2014/main" id="{D739F4A9-DE6B-6237-3FBB-FB44A06EF717}"/>
              </a:ext>
            </a:extLst>
          </p:cNvPr>
          <p:cNvSpPr txBox="1"/>
          <p:nvPr/>
        </p:nvSpPr>
        <p:spPr>
          <a:xfrm>
            <a:off x="6211057" y="1989310"/>
            <a:ext cx="5374105" cy="738664"/>
          </a:xfrm>
          <a:prstGeom prst="rect">
            <a:avLst/>
          </a:prstGeom>
          <a:noFill/>
        </p:spPr>
        <p:txBody>
          <a:bodyPr wrap="square">
            <a:spAutoFit/>
          </a:bodyPr>
          <a:lstStyle/>
          <a:p>
            <a:pPr marL="285750" indent="-285750">
              <a:buFont typeface="Wingdings" panose="05000000000000000000" pitchFamily="2" charset="2"/>
              <a:buChar char="§"/>
            </a:pPr>
            <a:r>
              <a:rPr lang="fr-FR" sz="1400" b="1">
                <a:solidFill>
                  <a:srgbClr val="002060"/>
                </a:solidFill>
                <a:latin typeface="Gill Sans MT" panose="020B0502020104020203" pitchFamily="34" charset="0"/>
                <a:cs typeface="Times New Roman" panose="02020603050405020304" pitchFamily="18" charset="0"/>
              </a:rPr>
              <a:t>Degré d’information </a:t>
            </a:r>
            <a:r>
              <a:rPr lang="fr-FR" sz="1400">
                <a:solidFill>
                  <a:srgbClr val="002060"/>
                </a:solidFill>
                <a:latin typeface="Gill Sans MT" panose="020B0502020104020203" pitchFamily="34" charset="0"/>
                <a:cs typeface="Times New Roman" panose="02020603050405020304" pitchFamily="18" charset="0"/>
              </a:rPr>
              <a:t>: modèle d’optimisation déterministe</a:t>
            </a:r>
          </a:p>
          <a:p>
            <a:pPr marL="285750" indent="-285750">
              <a:buFont typeface="Wingdings" panose="05000000000000000000" pitchFamily="2" charset="2"/>
              <a:buChar char="§"/>
            </a:pPr>
            <a:r>
              <a:rPr lang="fr-FR" sz="1400" b="1">
                <a:solidFill>
                  <a:srgbClr val="002060"/>
                </a:solidFill>
                <a:latin typeface="Gill Sans MT" panose="020B0502020104020203" pitchFamily="34" charset="0"/>
                <a:cs typeface="Times New Roman" panose="02020603050405020304" pitchFamily="18" charset="0"/>
              </a:rPr>
              <a:t>Échelle de temps </a:t>
            </a:r>
            <a:r>
              <a:rPr lang="fr-FR" sz="1400">
                <a:solidFill>
                  <a:srgbClr val="002060"/>
                </a:solidFill>
                <a:latin typeface="Gill Sans MT" panose="020B0502020104020203" pitchFamily="34" charset="0"/>
                <a:cs typeface="Times New Roman" panose="02020603050405020304" pitchFamily="18" charset="0"/>
              </a:rPr>
              <a:t>:  modèle discret avec un pas mensuel</a:t>
            </a:r>
          </a:p>
          <a:p>
            <a:pPr marL="285750" indent="-285750">
              <a:buFont typeface="Wingdings" panose="05000000000000000000" pitchFamily="2" charset="2"/>
              <a:buChar char="§"/>
            </a:pPr>
            <a:r>
              <a:rPr lang="fr-FR" sz="1400" b="1">
                <a:solidFill>
                  <a:srgbClr val="002060"/>
                </a:solidFill>
                <a:latin typeface="Gill Sans MT" panose="020B0502020104020203" pitchFamily="34" charset="0"/>
                <a:cs typeface="Times New Roman" panose="02020603050405020304" pitchFamily="18" charset="0"/>
              </a:rPr>
              <a:t>Horizon</a:t>
            </a:r>
            <a:r>
              <a:rPr lang="fr-FR" sz="1400">
                <a:solidFill>
                  <a:srgbClr val="002060"/>
                </a:solidFill>
                <a:latin typeface="Gill Sans MT" panose="020B0502020104020203" pitchFamily="34" charset="0"/>
                <a:cs typeface="Times New Roman" panose="02020603050405020304" pitchFamily="18" charset="0"/>
              </a:rPr>
              <a:t>:  Horizon moyen long terme entre 6 et 18 mois</a:t>
            </a:r>
          </a:p>
        </p:txBody>
      </p:sp>
      <p:cxnSp>
        <p:nvCxnSpPr>
          <p:cNvPr id="83" name="Connecteur droit 27">
            <a:extLst>
              <a:ext uri="{FF2B5EF4-FFF2-40B4-BE49-F238E27FC236}">
                <a16:creationId xmlns:a16="http://schemas.microsoft.com/office/drawing/2014/main" id="{A55FAD26-BFEA-1D8E-3C9E-79BF05D77621}"/>
              </a:ext>
            </a:extLst>
          </p:cNvPr>
          <p:cNvCxnSpPr>
            <a:cxnSpLocks/>
          </p:cNvCxnSpPr>
          <p:nvPr/>
        </p:nvCxnSpPr>
        <p:spPr>
          <a:xfrm>
            <a:off x="339841" y="4458556"/>
            <a:ext cx="5616086" cy="2999"/>
          </a:xfrm>
          <a:prstGeom prst="line">
            <a:avLst/>
          </a:prstGeom>
          <a:ln>
            <a:solidFill>
              <a:srgbClr val="052441"/>
            </a:solidFill>
          </a:ln>
        </p:spPr>
        <p:style>
          <a:lnRef idx="1">
            <a:schemeClr val="accent1"/>
          </a:lnRef>
          <a:fillRef idx="0">
            <a:schemeClr val="accent1"/>
          </a:fillRef>
          <a:effectRef idx="0">
            <a:schemeClr val="accent1"/>
          </a:effectRef>
          <a:fontRef idx="minor">
            <a:schemeClr val="tx1"/>
          </a:fontRef>
        </p:style>
      </p:cxnSp>
      <p:sp>
        <p:nvSpPr>
          <p:cNvPr id="84" name="ZoneTexte 28">
            <a:extLst>
              <a:ext uri="{FF2B5EF4-FFF2-40B4-BE49-F238E27FC236}">
                <a16:creationId xmlns:a16="http://schemas.microsoft.com/office/drawing/2014/main" id="{4E040C41-3C43-B958-DDEF-DB1D1D294687}"/>
              </a:ext>
            </a:extLst>
          </p:cNvPr>
          <p:cNvSpPr txBox="1"/>
          <p:nvPr/>
        </p:nvSpPr>
        <p:spPr>
          <a:xfrm>
            <a:off x="1548220" y="4242491"/>
            <a:ext cx="3116032" cy="400110"/>
          </a:xfrm>
          <a:prstGeom prst="rect">
            <a:avLst/>
          </a:prstGeom>
          <a:solidFill>
            <a:schemeClr val="bg1"/>
          </a:solidFill>
        </p:spPr>
        <p:txBody>
          <a:bodyPr wrap="square" rtlCol="0">
            <a:spAutoFit/>
          </a:bodyPr>
          <a:lstStyle/>
          <a:p>
            <a:pPr marL="457200" lvl="1">
              <a:buClr>
                <a:schemeClr val="dk1"/>
              </a:buClr>
              <a:buSzPts val="1100"/>
            </a:pPr>
            <a:r>
              <a:rPr lang="fr-FR" sz="2000" b="1">
                <a:solidFill>
                  <a:srgbClr val="002060"/>
                </a:solidFill>
                <a:latin typeface="Gill Sans MT" panose="020B0502020104020203" pitchFamily="34" charset="0"/>
                <a:ea typeface="Cambria" panose="02040503050406030204" pitchFamily="18" charset="0"/>
                <a:cs typeface="Times New Roman" panose="02020603050405020304" pitchFamily="18" charset="0"/>
              </a:rPr>
              <a:t>Fonctions objectives</a:t>
            </a:r>
          </a:p>
        </p:txBody>
      </p:sp>
      <p:sp>
        <p:nvSpPr>
          <p:cNvPr id="85" name="ZoneTexte 33">
            <a:extLst>
              <a:ext uri="{FF2B5EF4-FFF2-40B4-BE49-F238E27FC236}">
                <a16:creationId xmlns:a16="http://schemas.microsoft.com/office/drawing/2014/main" id="{90DEB5B7-FEFB-AF52-6A54-AA50F84977BF}"/>
              </a:ext>
            </a:extLst>
          </p:cNvPr>
          <p:cNvSpPr txBox="1"/>
          <p:nvPr/>
        </p:nvSpPr>
        <p:spPr>
          <a:xfrm>
            <a:off x="442324" y="4826645"/>
            <a:ext cx="5768733" cy="307777"/>
          </a:xfrm>
          <a:prstGeom prst="rect">
            <a:avLst/>
          </a:prstGeom>
          <a:noFill/>
          <a:ln>
            <a:noFill/>
          </a:ln>
        </p:spPr>
        <p:txBody>
          <a:bodyPr wrap="square" rtlCol="0">
            <a:spAutoFit/>
          </a:bodyPr>
          <a:lstStyle/>
          <a:p>
            <a:r>
              <a:rPr lang="fr-FR" sz="1400">
                <a:solidFill>
                  <a:srgbClr val="002060"/>
                </a:solidFill>
                <a:latin typeface="Gill Sans MT" panose="020B0502020104020203" pitchFamily="34" charset="0"/>
                <a:cs typeface="Times New Roman" panose="02020603050405020304" pitchFamily="18" charset="0"/>
              </a:rPr>
              <a:t>FO1 : Satisfaction de la demande</a:t>
            </a:r>
            <a:endParaRPr lang="fr-FR" sz="1200">
              <a:solidFill>
                <a:srgbClr val="002060"/>
              </a:solidFill>
              <a:latin typeface="Gill Sans MT" panose="020B0502020104020203" pitchFamily="34" charset="0"/>
              <a:cs typeface="Times New Roman" panose="02020603050405020304" pitchFamily="18" charset="0"/>
            </a:endParaRPr>
          </a:p>
        </p:txBody>
      </p:sp>
      <p:sp>
        <p:nvSpPr>
          <p:cNvPr id="90" name="ZoneTexte 33">
            <a:extLst>
              <a:ext uri="{FF2B5EF4-FFF2-40B4-BE49-F238E27FC236}">
                <a16:creationId xmlns:a16="http://schemas.microsoft.com/office/drawing/2014/main" id="{2844009C-8668-0FFB-1E38-021193E86087}"/>
              </a:ext>
            </a:extLst>
          </p:cNvPr>
          <p:cNvSpPr txBox="1"/>
          <p:nvPr/>
        </p:nvSpPr>
        <p:spPr>
          <a:xfrm>
            <a:off x="442324" y="5220345"/>
            <a:ext cx="5768733" cy="307777"/>
          </a:xfrm>
          <a:prstGeom prst="rect">
            <a:avLst/>
          </a:prstGeom>
          <a:noFill/>
          <a:ln>
            <a:noFill/>
          </a:ln>
        </p:spPr>
        <p:txBody>
          <a:bodyPr wrap="square" rtlCol="0">
            <a:spAutoFit/>
          </a:bodyPr>
          <a:lstStyle/>
          <a:p>
            <a:r>
              <a:rPr lang="fr-FR" sz="1400">
                <a:solidFill>
                  <a:srgbClr val="002060"/>
                </a:solidFill>
                <a:latin typeface="Gill Sans MT" panose="020B0502020104020203" pitchFamily="34" charset="0"/>
                <a:cs typeface="Times New Roman" panose="02020603050405020304" pitchFamily="18" charset="0"/>
              </a:rPr>
              <a:t>FO2 : Maximisation d’utilisation de capacité de production</a:t>
            </a:r>
            <a:endParaRPr lang="fr-FR" sz="1200">
              <a:solidFill>
                <a:srgbClr val="002060"/>
              </a:solidFill>
              <a:latin typeface="Gill Sans MT" panose="020B0502020104020203" pitchFamily="34" charset="0"/>
              <a:cs typeface="Times New Roman" panose="02020603050405020304" pitchFamily="18" charset="0"/>
            </a:endParaRPr>
          </a:p>
        </p:txBody>
      </p:sp>
      <p:sp>
        <p:nvSpPr>
          <p:cNvPr id="91" name="ZoneTexte 33">
            <a:extLst>
              <a:ext uri="{FF2B5EF4-FFF2-40B4-BE49-F238E27FC236}">
                <a16:creationId xmlns:a16="http://schemas.microsoft.com/office/drawing/2014/main" id="{C098202E-9CE6-D160-A408-02E2C1698DC5}"/>
              </a:ext>
            </a:extLst>
          </p:cNvPr>
          <p:cNvSpPr txBox="1"/>
          <p:nvPr/>
        </p:nvSpPr>
        <p:spPr>
          <a:xfrm>
            <a:off x="442324" y="5639445"/>
            <a:ext cx="5768733" cy="307777"/>
          </a:xfrm>
          <a:prstGeom prst="rect">
            <a:avLst/>
          </a:prstGeom>
          <a:noFill/>
          <a:ln>
            <a:noFill/>
          </a:ln>
        </p:spPr>
        <p:txBody>
          <a:bodyPr wrap="square" rtlCol="0">
            <a:spAutoFit/>
          </a:bodyPr>
          <a:lstStyle/>
          <a:p>
            <a:r>
              <a:rPr lang="fr-FR" sz="1400">
                <a:solidFill>
                  <a:srgbClr val="002060"/>
                </a:solidFill>
                <a:latin typeface="Gill Sans MT" panose="020B0502020104020203" pitchFamily="34" charset="0"/>
                <a:cs typeface="Times New Roman" panose="02020603050405020304" pitchFamily="18" charset="0"/>
              </a:rPr>
              <a:t>FO3 : Maximisation des revenus</a:t>
            </a:r>
            <a:endParaRPr lang="fr-FR" sz="1200">
              <a:solidFill>
                <a:srgbClr val="002060"/>
              </a:solidFill>
              <a:latin typeface="Gill Sans MT" panose="020B0502020104020203" pitchFamily="34" charset="0"/>
              <a:cs typeface="Times New Roman" panose="02020603050405020304" pitchFamily="18" charset="0"/>
            </a:endParaRPr>
          </a:p>
        </p:txBody>
      </p:sp>
      <p:sp>
        <p:nvSpPr>
          <p:cNvPr id="94" name="ZoneTexte 33">
            <a:extLst>
              <a:ext uri="{FF2B5EF4-FFF2-40B4-BE49-F238E27FC236}">
                <a16:creationId xmlns:a16="http://schemas.microsoft.com/office/drawing/2014/main" id="{913D9319-0DA5-8015-283A-DFFE3795E141}"/>
              </a:ext>
            </a:extLst>
          </p:cNvPr>
          <p:cNvSpPr txBox="1"/>
          <p:nvPr/>
        </p:nvSpPr>
        <p:spPr>
          <a:xfrm>
            <a:off x="425912" y="6028261"/>
            <a:ext cx="5768733" cy="307777"/>
          </a:xfrm>
          <a:prstGeom prst="rect">
            <a:avLst/>
          </a:prstGeom>
          <a:noFill/>
          <a:ln>
            <a:noFill/>
          </a:ln>
        </p:spPr>
        <p:txBody>
          <a:bodyPr wrap="square" rtlCol="0">
            <a:spAutoFit/>
          </a:bodyPr>
          <a:lstStyle/>
          <a:p>
            <a:r>
              <a:rPr lang="fr-FR" sz="1400">
                <a:solidFill>
                  <a:srgbClr val="002060"/>
                </a:solidFill>
                <a:latin typeface="Gill Sans MT" panose="020B0502020104020203" pitchFamily="34" charset="0"/>
                <a:cs typeface="Times New Roman" panose="02020603050405020304" pitchFamily="18" charset="0"/>
              </a:rPr>
              <a:t>FO4 : Minimiser les co</a:t>
            </a:r>
            <a:r>
              <a:rPr lang="fr-FR" sz="1400">
                <a:solidFill>
                  <a:srgbClr val="002060"/>
                </a:solidFill>
                <a:latin typeface="Gill Sans MT" panose="020B0502020104020203" pitchFamily="34" charset="77"/>
              </a:rPr>
              <a:t>û</a:t>
            </a:r>
            <a:r>
              <a:rPr lang="fr-FR" sz="1400">
                <a:solidFill>
                  <a:srgbClr val="002060"/>
                </a:solidFill>
                <a:latin typeface="Gill Sans MT" panose="020B0502020104020203" pitchFamily="34" charset="0"/>
                <a:cs typeface="Times New Roman" panose="02020603050405020304" pitchFamily="18" charset="0"/>
              </a:rPr>
              <a:t>ts d’achat des matières premières </a:t>
            </a:r>
            <a:endParaRPr lang="fr-FR" sz="1200">
              <a:solidFill>
                <a:srgbClr val="002060"/>
              </a:solidFill>
              <a:latin typeface="Gill Sans MT" panose="020B0502020104020203" pitchFamily="34" charset="0"/>
              <a:cs typeface="Times New Roman" panose="02020603050405020304" pitchFamily="18" charset="0"/>
            </a:endParaRPr>
          </a:p>
        </p:txBody>
      </p:sp>
      <p:grpSp>
        <p:nvGrpSpPr>
          <p:cNvPr id="41" name="Group 40">
            <a:extLst>
              <a:ext uri="{FF2B5EF4-FFF2-40B4-BE49-F238E27FC236}">
                <a16:creationId xmlns:a16="http://schemas.microsoft.com/office/drawing/2014/main" id="{308AEDBC-8AA6-97EB-1317-C94751B29BA2}"/>
              </a:ext>
            </a:extLst>
          </p:cNvPr>
          <p:cNvGrpSpPr/>
          <p:nvPr/>
        </p:nvGrpSpPr>
        <p:grpSpPr>
          <a:xfrm>
            <a:off x="-89" y="-2496"/>
            <a:ext cx="12195097" cy="379528"/>
            <a:chOff x="-89" y="-2496"/>
            <a:chExt cx="12195097" cy="379528"/>
          </a:xfrm>
        </p:grpSpPr>
        <p:grpSp>
          <p:nvGrpSpPr>
            <p:cNvPr id="42" name="Group 41">
              <a:extLst>
                <a:ext uri="{FF2B5EF4-FFF2-40B4-BE49-F238E27FC236}">
                  <a16:creationId xmlns:a16="http://schemas.microsoft.com/office/drawing/2014/main" id="{3A605696-1785-3DA9-30E1-D622A2128E56}"/>
                </a:ext>
              </a:extLst>
            </p:cNvPr>
            <p:cNvGrpSpPr/>
            <p:nvPr/>
          </p:nvGrpSpPr>
          <p:grpSpPr>
            <a:xfrm>
              <a:off x="-89" y="-2496"/>
              <a:ext cx="9523346" cy="379528"/>
              <a:chOff x="-89" y="-2496"/>
              <a:chExt cx="9523346" cy="379528"/>
            </a:xfrm>
          </p:grpSpPr>
          <p:sp>
            <p:nvSpPr>
              <p:cNvPr id="44" name="Rectangle 43">
                <a:extLst>
                  <a:ext uri="{FF2B5EF4-FFF2-40B4-BE49-F238E27FC236}">
                    <a16:creationId xmlns:a16="http://schemas.microsoft.com/office/drawing/2014/main" id="{A8A9439D-3C9D-B3AD-2304-775127DAF218}"/>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45" name="Rectangle 44">
                <a:extLst>
                  <a:ext uri="{FF2B5EF4-FFF2-40B4-BE49-F238E27FC236}">
                    <a16:creationId xmlns:a16="http://schemas.microsoft.com/office/drawing/2014/main" id="{AF917417-8BA6-04B3-6EC1-070415C53150}"/>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46" name="Rectangle 45">
                <a:extLst>
                  <a:ext uri="{FF2B5EF4-FFF2-40B4-BE49-F238E27FC236}">
                    <a16:creationId xmlns:a16="http://schemas.microsoft.com/office/drawing/2014/main" id="{68B9DE11-079B-EC41-6FC7-828815AE8708}"/>
                  </a:ext>
                </a:extLst>
              </p:cNvPr>
              <p:cNvSpPr/>
              <p:nvPr/>
            </p:nvSpPr>
            <p:spPr>
              <a:xfrm>
                <a:off x="4115450" y="-2496"/>
                <a:ext cx="171687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 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supply</a:t>
                </a:r>
              </a:p>
            </p:txBody>
          </p:sp>
          <p:sp>
            <p:nvSpPr>
              <p:cNvPr id="47" name="Rectangle 46">
                <a:extLst>
                  <a:ext uri="{FF2B5EF4-FFF2-40B4-BE49-F238E27FC236}">
                    <a16:creationId xmlns:a16="http://schemas.microsoft.com/office/drawing/2014/main" id="{B25C5095-AF8E-9A1A-6291-C3151B3C15B6}"/>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  Tests &amp; résultats</a:t>
                </a:r>
              </a:p>
            </p:txBody>
          </p:sp>
          <p:sp>
            <p:nvSpPr>
              <p:cNvPr id="48" name="Rectangle 47">
                <a:extLst>
                  <a:ext uri="{FF2B5EF4-FFF2-40B4-BE49-F238E27FC236}">
                    <a16:creationId xmlns:a16="http://schemas.microsoft.com/office/drawing/2014/main" id="{D46AF7CF-F735-706A-DC9F-DEF94CD28860}"/>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43" name="Rectangle 42">
              <a:extLst>
                <a:ext uri="{FF2B5EF4-FFF2-40B4-BE49-F238E27FC236}">
                  <a16:creationId xmlns:a16="http://schemas.microsoft.com/office/drawing/2014/main" id="{C313538B-9BD2-B21D-3DC2-C4489584EE7F}"/>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grpSp>
        <p:nvGrpSpPr>
          <p:cNvPr id="52" name="Groupe 78">
            <a:extLst>
              <a:ext uri="{FF2B5EF4-FFF2-40B4-BE49-F238E27FC236}">
                <a16:creationId xmlns:a16="http://schemas.microsoft.com/office/drawing/2014/main" id="{05150312-34BE-A05F-B9DA-28620274218B}"/>
              </a:ext>
            </a:extLst>
          </p:cNvPr>
          <p:cNvGrpSpPr/>
          <p:nvPr/>
        </p:nvGrpSpPr>
        <p:grpSpPr>
          <a:xfrm>
            <a:off x="3260618" y="359481"/>
            <a:ext cx="5670765" cy="704824"/>
            <a:chOff x="4511017" y="359481"/>
            <a:chExt cx="5036108" cy="704824"/>
          </a:xfrm>
        </p:grpSpPr>
        <p:grpSp>
          <p:nvGrpSpPr>
            <p:cNvPr id="56" name="Groupe 84">
              <a:extLst>
                <a:ext uri="{FF2B5EF4-FFF2-40B4-BE49-F238E27FC236}">
                  <a16:creationId xmlns:a16="http://schemas.microsoft.com/office/drawing/2014/main" id="{825AE1E0-8BF0-C8AA-ADB8-5A9AC97FDCA7}"/>
                </a:ext>
              </a:extLst>
            </p:cNvPr>
            <p:cNvGrpSpPr/>
            <p:nvPr/>
          </p:nvGrpSpPr>
          <p:grpSpPr>
            <a:xfrm>
              <a:off x="4511017" y="373059"/>
              <a:ext cx="4483055" cy="691246"/>
              <a:chOff x="4511017" y="373059"/>
              <a:chExt cx="4483055" cy="691246"/>
            </a:xfrm>
          </p:grpSpPr>
          <p:grpSp>
            <p:nvGrpSpPr>
              <p:cNvPr id="58" name="Groupe 87">
                <a:extLst>
                  <a:ext uri="{FF2B5EF4-FFF2-40B4-BE49-F238E27FC236}">
                    <a16:creationId xmlns:a16="http://schemas.microsoft.com/office/drawing/2014/main" id="{A59B565A-A2BE-C621-B24E-F2EA77814ADD}"/>
                  </a:ext>
                </a:extLst>
              </p:cNvPr>
              <p:cNvGrpSpPr/>
              <p:nvPr/>
            </p:nvGrpSpPr>
            <p:grpSpPr>
              <a:xfrm>
                <a:off x="4902826" y="728752"/>
                <a:ext cx="4091246" cy="335553"/>
                <a:chOff x="4309184" y="722435"/>
                <a:chExt cx="4091246" cy="335553"/>
              </a:xfrm>
            </p:grpSpPr>
            <p:sp>
              <p:nvSpPr>
                <p:cNvPr id="63" name="Ellipse 101">
                  <a:extLst>
                    <a:ext uri="{FF2B5EF4-FFF2-40B4-BE49-F238E27FC236}">
                      <a16:creationId xmlns:a16="http://schemas.microsoft.com/office/drawing/2014/main" id="{1B25B60D-D3CE-5C3B-6470-FB17BB814486}"/>
                    </a:ext>
                  </a:extLst>
                </p:cNvPr>
                <p:cNvSpPr>
                  <a:spLocks noChangeAspect="1"/>
                </p:cNvSpPr>
                <p:nvPr/>
              </p:nvSpPr>
              <p:spPr>
                <a:xfrm>
                  <a:off x="4309184" y="728751"/>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CB479"/>
                    </a:solidFill>
                    <a:latin typeface="Gill Sans MT" panose="020B0502020104020203" pitchFamily="34" charset="0"/>
                  </a:endParaRPr>
                </a:p>
              </p:txBody>
            </p:sp>
            <p:sp>
              <p:nvSpPr>
                <p:cNvPr id="69" name="Ellipse 134">
                  <a:extLst>
                    <a:ext uri="{FF2B5EF4-FFF2-40B4-BE49-F238E27FC236}">
                      <a16:creationId xmlns:a16="http://schemas.microsoft.com/office/drawing/2014/main" id="{1621EC50-AF58-62AB-B5D0-9E42FEDF8AAD}"/>
                    </a:ext>
                  </a:extLst>
                </p:cNvPr>
                <p:cNvSpPr>
                  <a:spLocks noChangeAspect="1"/>
                </p:cNvSpPr>
                <p:nvPr/>
              </p:nvSpPr>
              <p:spPr>
                <a:xfrm>
                  <a:off x="6165807" y="728750"/>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0" name="Ellipse 135">
                  <a:extLst>
                    <a:ext uri="{FF2B5EF4-FFF2-40B4-BE49-F238E27FC236}">
                      <a16:creationId xmlns:a16="http://schemas.microsoft.com/office/drawing/2014/main" id="{BC5CA59E-345D-643C-C5A3-4AE7B51719DE}"/>
                    </a:ext>
                  </a:extLst>
                </p:cNvPr>
                <p:cNvSpPr>
                  <a:spLocks noChangeAspect="1"/>
                </p:cNvSpPr>
                <p:nvPr/>
              </p:nvSpPr>
              <p:spPr>
                <a:xfrm>
                  <a:off x="8022430" y="722435"/>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cxnSp>
              <p:nvCxnSpPr>
                <p:cNvPr id="78" name="Connecteur droit 137">
                  <a:extLst>
                    <a:ext uri="{FF2B5EF4-FFF2-40B4-BE49-F238E27FC236}">
                      <a16:creationId xmlns:a16="http://schemas.microsoft.com/office/drawing/2014/main" id="{001F64D0-C0A1-090C-BFE1-B00BD8E7A6E8}"/>
                    </a:ext>
                  </a:extLst>
                </p:cNvPr>
                <p:cNvCxnSpPr>
                  <a:cxnSpLocks/>
                </p:cNvCxnSpPr>
                <p:nvPr/>
              </p:nvCxnSpPr>
              <p:spPr>
                <a:xfrm flipV="1">
                  <a:off x="4687184" y="893369"/>
                  <a:ext cx="1478623" cy="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Connecteur droit 138">
                  <a:extLst>
                    <a:ext uri="{FF2B5EF4-FFF2-40B4-BE49-F238E27FC236}">
                      <a16:creationId xmlns:a16="http://schemas.microsoft.com/office/drawing/2014/main" id="{23A8BD9C-AF94-34F1-A286-A47295E4010F}"/>
                    </a:ext>
                  </a:extLst>
                </p:cNvPr>
                <p:cNvCxnSpPr>
                  <a:cxnSpLocks/>
                </p:cNvCxnSpPr>
                <p:nvPr/>
              </p:nvCxnSpPr>
              <p:spPr>
                <a:xfrm flipV="1">
                  <a:off x="6543807" y="887054"/>
                  <a:ext cx="1478623" cy="6315"/>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60" name="ZoneTexte 94">
                <a:extLst>
                  <a:ext uri="{FF2B5EF4-FFF2-40B4-BE49-F238E27FC236}">
                    <a16:creationId xmlns:a16="http://schemas.microsoft.com/office/drawing/2014/main" id="{F1A4F086-650A-2FC2-8235-F4B231243FA9}"/>
                  </a:ext>
                </a:extLst>
              </p:cNvPr>
              <p:cNvSpPr txBox="1"/>
              <p:nvPr/>
            </p:nvSpPr>
            <p:spPr>
              <a:xfrm>
                <a:off x="4511017" y="373059"/>
                <a:ext cx="1113540" cy="307777"/>
              </a:xfrm>
              <a:prstGeom prst="rect">
                <a:avLst/>
              </a:prstGeom>
              <a:noFill/>
            </p:spPr>
            <p:txBody>
              <a:bodyPr wrap="none" lIns="91440" tIns="45720" rIns="91440" bIns="45720" rtlCol="0" anchor="t">
                <a:spAutoFit/>
              </a:bodyPr>
              <a:lstStyle/>
              <a:p>
                <a:pPr algn="ctr"/>
                <a:r>
                  <a:rPr lang="fr-FR" sz="1400" b="1">
                    <a:solidFill>
                      <a:srgbClr val="4CB479"/>
                    </a:solidFill>
                    <a:latin typeface="Gill Sans MT" panose="020B0502020104020203" pitchFamily="34" charset="0"/>
                  </a:rPr>
                  <a:t>Modélisation</a:t>
                </a:r>
              </a:p>
            </p:txBody>
          </p:sp>
          <p:sp>
            <p:nvSpPr>
              <p:cNvPr id="61" name="ZoneTexte 97">
                <a:extLst>
                  <a:ext uri="{FF2B5EF4-FFF2-40B4-BE49-F238E27FC236}">
                    <a16:creationId xmlns:a16="http://schemas.microsoft.com/office/drawing/2014/main" id="{2291922B-8F3D-E092-C5F2-579E2A8DF41E}"/>
                  </a:ext>
                </a:extLst>
              </p:cNvPr>
              <p:cNvSpPr txBox="1"/>
              <p:nvPr/>
            </p:nvSpPr>
            <p:spPr>
              <a:xfrm>
                <a:off x="6186976" y="373059"/>
                <a:ext cx="1487604"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Evaluation</a:t>
                </a:r>
                <a:r>
                  <a:rPr lang="fr-FR" sz="1400" b="1">
                    <a:solidFill>
                      <a:srgbClr val="58B14F"/>
                    </a:solidFill>
                    <a:latin typeface="Gill Sans MT" panose="020B0502020104020203" pitchFamily="34" charset="0"/>
                  </a:rPr>
                  <a:t> </a:t>
                </a:r>
                <a:r>
                  <a:rPr lang="fr-FR" sz="1400">
                    <a:solidFill>
                      <a:srgbClr val="A3A3AA"/>
                    </a:solidFill>
                    <a:latin typeface="Gill Sans MT" panose="020B0502020104020203" pitchFamily="34" charset="0"/>
                  </a:rPr>
                  <a:t>financière</a:t>
                </a:r>
              </a:p>
            </p:txBody>
          </p:sp>
        </p:grpSp>
        <p:sp>
          <p:nvSpPr>
            <p:cNvPr id="57" name="ZoneTexte 86">
              <a:extLst>
                <a:ext uri="{FF2B5EF4-FFF2-40B4-BE49-F238E27FC236}">
                  <a16:creationId xmlns:a16="http://schemas.microsoft.com/office/drawing/2014/main" id="{F7A1F0A9-3300-D7A0-1655-CFE249708AF8}"/>
                </a:ext>
              </a:extLst>
            </p:cNvPr>
            <p:cNvSpPr txBox="1"/>
            <p:nvPr/>
          </p:nvSpPr>
          <p:spPr>
            <a:xfrm>
              <a:off x="8096306" y="359481"/>
              <a:ext cx="1450819"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KPIs &amp; performance</a:t>
              </a:r>
            </a:p>
          </p:txBody>
        </p:sp>
      </p:grpSp>
    </p:spTree>
    <p:extLst>
      <p:ext uri="{BB962C8B-B14F-4D97-AF65-F5344CB8AC3E}">
        <p14:creationId xmlns:p14="http://schemas.microsoft.com/office/powerpoint/2010/main" val="330517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75" grpId="0"/>
      <p:bldP spid="84" grpId="0" animBg="1"/>
      <p:bldP spid="85" grpId="0"/>
      <p:bldP spid="90" grpId="0"/>
      <p:bldP spid="91" grpId="0"/>
      <p:bldP spid="9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lipse 25">
            <a:extLst>
              <a:ext uri="{FF2B5EF4-FFF2-40B4-BE49-F238E27FC236}">
                <a16:creationId xmlns:a16="http://schemas.microsoft.com/office/drawing/2014/main" id="{13F3A124-C159-A94E-3321-1E78156CA966}"/>
              </a:ext>
            </a:extLst>
          </p:cNvPr>
          <p:cNvSpPr>
            <a:spLocks noChangeAspect="1"/>
          </p:cNvSpPr>
          <p:nvPr/>
        </p:nvSpPr>
        <p:spPr>
          <a:xfrm>
            <a:off x="-1242373" y="6137156"/>
            <a:ext cx="2246197" cy="2246197"/>
          </a:xfrm>
          <a:prstGeom prst="ellipse">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26">
            <a:extLst>
              <a:ext uri="{FF2B5EF4-FFF2-40B4-BE49-F238E27FC236}">
                <a16:creationId xmlns:a16="http://schemas.microsoft.com/office/drawing/2014/main" id="{3E0BD986-2C0C-1A2C-824D-530087B1E62F}"/>
              </a:ext>
            </a:extLst>
          </p:cNvPr>
          <p:cNvSpPr>
            <a:spLocks noChangeAspect="1"/>
          </p:cNvSpPr>
          <p:nvPr/>
        </p:nvSpPr>
        <p:spPr>
          <a:xfrm>
            <a:off x="-1022072" y="6345199"/>
            <a:ext cx="1805596" cy="1805596"/>
          </a:xfrm>
          <a:prstGeom prst="ellipse">
            <a:avLst/>
          </a:prstGeom>
          <a:solidFill>
            <a:schemeClr val="accent5">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E1E50544-40F4-B4F8-5BB8-0DAA7C39FC74}"/>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31" name="Espace réservé du numéro de diapositive 9">
            <a:extLst>
              <a:ext uri="{FF2B5EF4-FFF2-40B4-BE49-F238E27FC236}">
                <a16:creationId xmlns:a16="http://schemas.microsoft.com/office/drawing/2014/main" id="{4B792752-0C00-30FD-4EC0-368302158812}"/>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30</a:t>
            </a:r>
            <a:endParaRPr lang="fr-FR" sz="1600">
              <a:solidFill>
                <a:schemeClr val="bg1"/>
              </a:solidFill>
              <a:latin typeface="Gill Sans MT" panose="020B0502020104020203" pitchFamily="34" charset="0"/>
            </a:endParaRPr>
          </a:p>
        </p:txBody>
      </p:sp>
      <p:sp>
        <p:nvSpPr>
          <p:cNvPr id="33" name="Rectangle 32">
            <a:extLst>
              <a:ext uri="{FF2B5EF4-FFF2-40B4-BE49-F238E27FC236}">
                <a16:creationId xmlns:a16="http://schemas.microsoft.com/office/drawing/2014/main" id="{24B1358E-2418-8BDC-AA91-85AB2BF79551}"/>
              </a:ext>
            </a:extLst>
          </p:cNvPr>
          <p:cNvSpPr/>
          <p:nvPr/>
        </p:nvSpPr>
        <p:spPr>
          <a:xfrm>
            <a:off x="2233920" y="1405413"/>
            <a:ext cx="1567654" cy="411535"/>
          </a:xfrm>
          <a:prstGeom prst="rect">
            <a:avLst/>
          </a:prstGeom>
          <a:solidFill>
            <a:srgbClr val="ABC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rgbClr val="203864"/>
                </a:solidFill>
                <a:latin typeface="Gill Sans MT" panose="020B0502020104020203" pitchFamily="34" charset="77"/>
              </a:rPr>
              <a:t>  Demande +  Prévisions</a:t>
            </a:r>
          </a:p>
        </p:txBody>
      </p:sp>
      <p:sp>
        <p:nvSpPr>
          <p:cNvPr id="47" name="Rectangle 46">
            <a:extLst>
              <a:ext uri="{FF2B5EF4-FFF2-40B4-BE49-F238E27FC236}">
                <a16:creationId xmlns:a16="http://schemas.microsoft.com/office/drawing/2014/main" id="{03EC48D3-3AC6-402D-E7CA-12D761E6DBEA}"/>
              </a:ext>
            </a:extLst>
          </p:cNvPr>
          <p:cNvSpPr/>
          <p:nvPr/>
        </p:nvSpPr>
        <p:spPr>
          <a:xfrm>
            <a:off x="4225050" y="1405412"/>
            <a:ext cx="1567654" cy="411535"/>
          </a:xfrm>
          <a:prstGeom prst="rect">
            <a:avLst/>
          </a:prstGeom>
          <a:solidFill>
            <a:srgbClr val="ABC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rgbClr val="203864"/>
                </a:solidFill>
                <a:latin typeface="Gill Sans MT" panose="020B0502020104020203" pitchFamily="34" charset="77"/>
              </a:rPr>
              <a:t>Données</a:t>
            </a:r>
          </a:p>
          <a:p>
            <a:pPr algn="r"/>
            <a:r>
              <a:rPr lang="fr-FR" sz="1400">
                <a:solidFill>
                  <a:srgbClr val="203864"/>
                </a:solidFill>
                <a:latin typeface="Gill Sans MT" panose="020B0502020104020203" pitchFamily="34" charset="77"/>
              </a:rPr>
              <a:t>marché</a:t>
            </a:r>
          </a:p>
        </p:txBody>
      </p:sp>
      <p:grpSp>
        <p:nvGrpSpPr>
          <p:cNvPr id="48" name="Groupe 13">
            <a:extLst>
              <a:ext uri="{FF2B5EF4-FFF2-40B4-BE49-F238E27FC236}">
                <a16:creationId xmlns:a16="http://schemas.microsoft.com/office/drawing/2014/main" id="{0BC8B2DB-56BA-655D-417F-D8B4FEEA4C0F}"/>
              </a:ext>
            </a:extLst>
          </p:cNvPr>
          <p:cNvGrpSpPr/>
          <p:nvPr/>
        </p:nvGrpSpPr>
        <p:grpSpPr>
          <a:xfrm>
            <a:off x="25401" y="1292628"/>
            <a:ext cx="10639601" cy="637519"/>
            <a:chOff x="1469770" y="1609077"/>
            <a:chExt cx="7783347" cy="553760"/>
          </a:xfrm>
        </p:grpSpPr>
        <p:sp>
          <p:nvSpPr>
            <p:cNvPr id="49" name="Rectangle 48">
              <a:extLst>
                <a:ext uri="{FF2B5EF4-FFF2-40B4-BE49-F238E27FC236}">
                  <a16:creationId xmlns:a16="http://schemas.microsoft.com/office/drawing/2014/main" id="{5EFB9080-DBB5-236B-6A1A-81CC1993E925}"/>
                </a:ext>
              </a:extLst>
            </p:cNvPr>
            <p:cNvSpPr/>
            <p:nvPr/>
          </p:nvSpPr>
          <p:spPr>
            <a:xfrm>
              <a:off x="2935509" y="1609077"/>
              <a:ext cx="6317608" cy="553760"/>
            </a:xfrm>
            <a:prstGeom prst="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7">
              <a:extLst>
                <a:ext uri="{FF2B5EF4-FFF2-40B4-BE49-F238E27FC236}">
                  <a16:creationId xmlns:a16="http://schemas.microsoft.com/office/drawing/2014/main" id="{D0ACCE35-D267-29E8-53B3-07FB751F3422}"/>
                </a:ext>
              </a:extLst>
            </p:cNvPr>
            <p:cNvSpPr txBox="1"/>
            <p:nvPr/>
          </p:nvSpPr>
          <p:spPr>
            <a:xfrm>
              <a:off x="1469770" y="1659888"/>
              <a:ext cx="1414385" cy="320808"/>
            </a:xfrm>
            <a:prstGeom prst="rect">
              <a:avLst/>
            </a:prstGeom>
            <a:noFill/>
          </p:spPr>
          <p:txBody>
            <a:bodyPr wrap="square" rtlCol="0">
              <a:spAutoFit/>
            </a:bodyPr>
            <a:lstStyle/>
            <a:p>
              <a:r>
                <a:rPr lang="fr-FR">
                  <a:latin typeface="Gill Sans MT" panose="020B0502020104020203" pitchFamily="34" charset="77"/>
                </a:rPr>
                <a:t>Inputs du Modèle </a:t>
              </a:r>
            </a:p>
          </p:txBody>
        </p:sp>
      </p:grpSp>
      <p:sp>
        <p:nvSpPr>
          <p:cNvPr id="51" name="Rectangle 50">
            <a:extLst>
              <a:ext uri="{FF2B5EF4-FFF2-40B4-BE49-F238E27FC236}">
                <a16:creationId xmlns:a16="http://schemas.microsoft.com/office/drawing/2014/main" id="{937A6B71-5A04-FAF9-622A-5771D68258CA}"/>
              </a:ext>
            </a:extLst>
          </p:cNvPr>
          <p:cNvSpPr/>
          <p:nvPr/>
        </p:nvSpPr>
        <p:spPr>
          <a:xfrm>
            <a:off x="255644" y="2341488"/>
            <a:ext cx="1731349" cy="2828151"/>
          </a:xfrm>
          <a:prstGeom prst="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ZoneTexte 11">
            <a:extLst>
              <a:ext uri="{FF2B5EF4-FFF2-40B4-BE49-F238E27FC236}">
                <a16:creationId xmlns:a16="http://schemas.microsoft.com/office/drawing/2014/main" id="{FEFBBA71-A5DB-2E90-7E01-469E3158722B}"/>
              </a:ext>
            </a:extLst>
          </p:cNvPr>
          <p:cNvSpPr txBox="1"/>
          <p:nvPr/>
        </p:nvSpPr>
        <p:spPr>
          <a:xfrm>
            <a:off x="621335" y="1867962"/>
            <a:ext cx="1150973" cy="369332"/>
          </a:xfrm>
          <a:prstGeom prst="rect">
            <a:avLst/>
          </a:prstGeom>
          <a:noFill/>
        </p:spPr>
        <p:txBody>
          <a:bodyPr wrap="square" rtlCol="0">
            <a:spAutoFit/>
          </a:bodyPr>
          <a:lstStyle/>
          <a:p>
            <a:pPr algn="ctr"/>
            <a:r>
              <a:rPr lang="fr-FR">
                <a:latin typeface="Gill Sans MT" panose="020B0502020104020203" pitchFamily="34" charset="77"/>
              </a:rPr>
              <a:t>Politique</a:t>
            </a:r>
          </a:p>
        </p:txBody>
      </p:sp>
      <p:sp>
        <p:nvSpPr>
          <p:cNvPr id="53" name="Rectangle 52">
            <a:extLst>
              <a:ext uri="{FF2B5EF4-FFF2-40B4-BE49-F238E27FC236}">
                <a16:creationId xmlns:a16="http://schemas.microsoft.com/office/drawing/2014/main" id="{A9576DD5-642D-6F50-7906-46C8CB0CB0BD}"/>
              </a:ext>
            </a:extLst>
          </p:cNvPr>
          <p:cNvSpPr/>
          <p:nvPr/>
        </p:nvSpPr>
        <p:spPr>
          <a:xfrm>
            <a:off x="5040760" y="5537305"/>
            <a:ext cx="1567654" cy="411535"/>
          </a:xfrm>
          <a:prstGeom prst="rect">
            <a:avLst/>
          </a:prstGeom>
          <a:solidFill>
            <a:srgbClr val="ABCC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400">
                <a:solidFill>
                  <a:srgbClr val="203864"/>
                </a:solidFill>
                <a:latin typeface="Gill Sans MT"/>
              </a:rPr>
              <a:t>Planification</a:t>
            </a:r>
          </a:p>
        </p:txBody>
      </p:sp>
      <p:sp>
        <p:nvSpPr>
          <p:cNvPr id="54" name="Rectangle 53">
            <a:extLst>
              <a:ext uri="{FF2B5EF4-FFF2-40B4-BE49-F238E27FC236}">
                <a16:creationId xmlns:a16="http://schemas.microsoft.com/office/drawing/2014/main" id="{3EC137D6-E546-1667-692A-FF35AAE94913}"/>
              </a:ext>
            </a:extLst>
          </p:cNvPr>
          <p:cNvSpPr/>
          <p:nvPr/>
        </p:nvSpPr>
        <p:spPr>
          <a:xfrm>
            <a:off x="7136834" y="5537304"/>
            <a:ext cx="1738271" cy="411535"/>
          </a:xfrm>
          <a:prstGeom prst="rect">
            <a:avLst/>
          </a:prstGeom>
          <a:solidFill>
            <a:srgbClr val="ABC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rgbClr val="203864"/>
                </a:solidFill>
                <a:latin typeface="Gill Sans MT" panose="020B0502020104020203" pitchFamily="34" charset="77"/>
              </a:rPr>
              <a:t>Évaluation financière</a:t>
            </a:r>
          </a:p>
        </p:txBody>
      </p:sp>
      <p:sp>
        <p:nvSpPr>
          <p:cNvPr id="55" name="Rectangle 54">
            <a:extLst>
              <a:ext uri="{FF2B5EF4-FFF2-40B4-BE49-F238E27FC236}">
                <a16:creationId xmlns:a16="http://schemas.microsoft.com/office/drawing/2014/main" id="{8E8539CB-4954-003A-D907-3105835E0438}"/>
              </a:ext>
            </a:extLst>
          </p:cNvPr>
          <p:cNvSpPr/>
          <p:nvPr/>
        </p:nvSpPr>
        <p:spPr>
          <a:xfrm>
            <a:off x="4757258" y="5434218"/>
            <a:ext cx="4334916" cy="622954"/>
          </a:xfrm>
          <a:prstGeom prst="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68">
            <a:extLst>
              <a:ext uri="{FF2B5EF4-FFF2-40B4-BE49-F238E27FC236}">
                <a16:creationId xmlns:a16="http://schemas.microsoft.com/office/drawing/2014/main" id="{7E996D1D-7740-5EE5-59BA-7E3043AC461B}"/>
              </a:ext>
            </a:extLst>
          </p:cNvPr>
          <p:cNvSpPr txBox="1"/>
          <p:nvPr/>
        </p:nvSpPr>
        <p:spPr>
          <a:xfrm>
            <a:off x="975207" y="5555531"/>
            <a:ext cx="963725" cy="369332"/>
          </a:xfrm>
          <a:prstGeom prst="rect">
            <a:avLst/>
          </a:prstGeom>
          <a:noFill/>
        </p:spPr>
        <p:txBody>
          <a:bodyPr wrap="none" rtlCol="0">
            <a:spAutoFit/>
          </a:bodyPr>
          <a:lstStyle/>
          <a:p>
            <a:r>
              <a:rPr lang="fr-FR">
                <a:latin typeface="Gill Sans MT" panose="020B0502020104020203" pitchFamily="34" charset="77"/>
              </a:rPr>
              <a:t>Outputs</a:t>
            </a:r>
          </a:p>
        </p:txBody>
      </p:sp>
      <p:cxnSp>
        <p:nvCxnSpPr>
          <p:cNvPr id="57" name="Connecteur droit avec flèche 14">
            <a:extLst>
              <a:ext uri="{FF2B5EF4-FFF2-40B4-BE49-F238E27FC236}">
                <a16:creationId xmlns:a16="http://schemas.microsoft.com/office/drawing/2014/main" id="{4DB4B061-C0D9-1172-972E-3248F6E982E9}"/>
              </a:ext>
            </a:extLst>
          </p:cNvPr>
          <p:cNvCxnSpPr>
            <a:cxnSpLocks/>
          </p:cNvCxnSpPr>
          <p:nvPr/>
        </p:nvCxnSpPr>
        <p:spPr>
          <a:xfrm>
            <a:off x="6528132" y="1930146"/>
            <a:ext cx="0" cy="416032"/>
          </a:xfrm>
          <a:prstGeom prst="straightConnector1">
            <a:avLst/>
          </a:prstGeom>
          <a:ln w="28575">
            <a:solidFill>
              <a:srgbClr val="2F528F"/>
            </a:solidFill>
            <a:tailEnd type="triangle"/>
          </a:ln>
        </p:spPr>
        <p:style>
          <a:lnRef idx="3">
            <a:schemeClr val="accent1"/>
          </a:lnRef>
          <a:fillRef idx="0">
            <a:schemeClr val="accent1"/>
          </a:fillRef>
          <a:effectRef idx="2">
            <a:schemeClr val="accent1"/>
          </a:effectRef>
          <a:fontRef idx="minor">
            <a:schemeClr val="tx1"/>
          </a:fontRef>
        </p:style>
      </p:cxnSp>
      <p:sp>
        <p:nvSpPr>
          <p:cNvPr id="58" name="Rectangle 57">
            <a:extLst>
              <a:ext uri="{FF2B5EF4-FFF2-40B4-BE49-F238E27FC236}">
                <a16:creationId xmlns:a16="http://schemas.microsoft.com/office/drawing/2014/main" id="{16E47271-DFC3-D4BB-BAF4-2DBA9F5E0174}"/>
              </a:ext>
            </a:extLst>
          </p:cNvPr>
          <p:cNvSpPr/>
          <p:nvPr/>
        </p:nvSpPr>
        <p:spPr>
          <a:xfrm>
            <a:off x="2337410" y="2349937"/>
            <a:ext cx="7534810" cy="2564942"/>
          </a:xfrm>
          <a:prstGeom prst="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DB482205-853D-51CD-F61B-992389BF2A9F}"/>
              </a:ext>
            </a:extLst>
          </p:cNvPr>
          <p:cNvSpPr/>
          <p:nvPr/>
        </p:nvSpPr>
        <p:spPr>
          <a:xfrm>
            <a:off x="2834036" y="2715313"/>
            <a:ext cx="1567836" cy="4491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400">
                <a:solidFill>
                  <a:srgbClr val="203864"/>
                </a:solidFill>
                <a:latin typeface="Gill Sans MT"/>
              </a:rPr>
              <a:t>Plan de production  </a:t>
            </a:r>
            <a:endParaRPr lang="fr-FR" sz="1400">
              <a:solidFill>
                <a:srgbClr val="203864"/>
              </a:solidFill>
              <a:latin typeface="Gill Sans MT" panose="020B0502020104020203" pitchFamily="34" charset="77"/>
            </a:endParaRPr>
          </a:p>
        </p:txBody>
      </p:sp>
      <p:sp>
        <p:nvSpPr>
          <p:cNvPr id="60" name="Rectangle 59">
            <a:extLst>
              <a:ext uri="{FF2B5EF4-FFF2-40B4-BE49-F238E27FC236}">
                <a16:creationId xmlns:a16="http://schemas.microsoft.com/office/drawing/2014/main" id="{4C88A90B-69BA-C989-8EF2-0589B0BE71E0}"/>
              </a:ext>
            </a:extLst>
          </p:cNvPr>
          <p:cNvSpPr/>
          <p:nvPr/>
        </p:nvSpPr>
        <p:spPr>
          <a:xfrm>
            <a:off x="2520973" y="2606499"/>
            <a:ext cx="7131122" cy="687554"/>
          </a:xfrm>
          <a:prstGeom prst="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Rectangle 60">
            <a:extLst>
              <a:ext uri="{FF2B5EF4-FFF2-40B4-BE49-F238E27FC236}">
                <a16:creationId xmlns:a16="http://schemas.microsoft.com/office/drawing/2014/main" id="{5A4AFC39-577E-DA93-73EF-A82A05151820}"/>
              </a:ext>
            </a:extLst>
          </p:cNvPr>
          <p:cNvSpPr/>
          <p:nvPr/>
        </p:nvSpPr>
        <p:spPr>
          <a:xfrm>
            <a:off x="6416012" y="3844518"/>
            <a:ext cx="2868660" cy="63152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400">
                <a:solidFill>
                  <a:srgbClr val="203864"/>
                </a:solidFill>
                <a:latin typeface="Gill Sans MT"/>
              </a:rPr>
              <a:t>Plan de production tolling avec le besoin en intrants correspondant</a:t>
            </a:r>
            <a:endParaRPr lang="fr-FR" sz="1400">
              <a:solidFill>
                <a:srgbClr val="203864"/>
              </a:solidFill>
              <a:latin typeface="Gill Sans MT" panose="020B0502020104020203" pitchFamily="34" charset="77"/>
            </a:endParaRPr>
          </a:p>
        </p:txBody>
      </p:sp>
      <p:sp>
        <p:nvSpPr>
          <p:cNvPr id="62" name="Rectangle 61">
            <a:extLst>
              <a:ext uri="{FF2B5EF4-FFF2-40B4-BE49-F238E27FC236}">
                <a16:creationId xmlns:a16="http://schemas.microsoft.com/office/drawing/2014/main" id="{14D836AB-3D75-B30B-9853-FFAACC7F3AA9}"/>
              </a:ext>
            </a:extLst>
          </p:cNvPr>
          <p:cNvSpPr/>
          <p:nvPr/>
        </p:nvSpPr>
        <p:spPr>
          <a:xfrm>
            <a:off x="345237" y="2486358"/>
            <a:ext cx="1558645" cy="685646"/>
          </a:xfrm>
          <a:prstGeom prst="rect">
            <a:avLst/>
          </a:prstGeom>
          <a:solidFill>
            <a:srgbClr val="6DB1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203864"/>
                </a:solidFill>
                <a:latin typeface="Gill Sans MT"/>
              </a:rPr>
              <a:t>Make to store</a:t>
            </a:r>
          </a:p>
        </p:txBody>
      </p:sp>
      <p:sp>
        <p:nvSpPr>
          <p:cNvPr id="63" name="Rectangle 62">
            <a:extLst>
              <a:ext uri="{FF2B5EF4-FFF2-40B4-BE49-F238E27FC236}">
                <a16:creationId xmlns:a16="http://schemas.microsoft.com/office/drawing/2014/main" id="{950F448A-1D95-F3EB-215A-8A340C9AE7B4}"/>
              </a:ext>
            </a:extLst>
          </p:cNvPr>
          <p:cNvSpPr/>
          <p:nvPr/>
        </p:nvSpPr>
        <p:spPr>
          <a:xfrm>
            <a:off x="341403" y="3391807"/>
            <a:ext cx="1567182" cy="700333"/>
          </a:xfrm>
          <a:prstGeom prst="rect">
            <a:avLst/>
          </a:prstGeom>
          <a:solidFill>
            <a:srgbClr val="6DB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203864"/>
                </a:solidFill>
                <a:latin typeface="Gill Sans MT" panose="020B0502020104020203" pitchFamily="34" charset="77"/>
              </a:rPr>
              <a:t>Make to </a:t>
            </a:r>
            <a:r>
              <a:rPr lang="fr-FR" err="1">
                <a:solidFill>
                  <a:srgbClr val="203864"/>
                </a:solidFill>
                <a:latin typeface="Gill Sans MT" panose="020B0502020104020203" pitchFamily="34" charset="77"/>
              </a:rPr>
              <a:t>order</a:t>
            </a:r>
            <a:endParaRPr lang="fr-FR">
              <a:solidFill>
                <a:srgbClr val="203864"/>
              </a:solidFill>
              <a:latin typeface="Gill Sans MT" panose="020B0502020104020203" pitchFamily="34" charset="77"/>
            </a:endParaRPr>
          </a:p>
        </p:txBody>
      </p:sp>
      <p:sp>
        <p:nvSpPr>
          <p:cNvPr id="205" name="Rectangle 204">
            <a:extLst>
              <a:ext uri="{FF2B5EF4-FFF2-40B4-BE49-F238E27FC236}">
                <a16:creationId xmlns:a16="http://schemas.microsoft.com/office/drawing/2014/main" id="{BEBB1B40-83DB-F88C-EAFB-2834F6BB9E2D}"/>
              </a:ext>
            </a:extLst>
          </p:cNvPr>
          <p:cNvSpPr/>
          <p:nvPr/>
        </p:nvSpPr>
        <p:spPr>
          <a:xfrm>
            <a:off x="9315504" y="5135362"/>
            <a:ext cx="2708052" cy="11481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fr-FR" sz="1400">
                <a:solidFill>
                  <a:srgbClr val="002060"/>
                </a:solidFill>
                <a:latin typeface="Gill Sans MT" panose="020B0502020104020203" pitchFamily="34" charset="77"/>
              </a:rPr>
              <a:t>Coûts opératoires</a:t>
            </a:r>
          </a:p>
          <a:p>
            <a:pPr marL="285750" indent="-285750">
              <a:buFontTx/>
              <a:buChar char="-"/>
            </a:pPr>
            <a:r>
              <a:rPr lang="fr-FR" sz="1400">
                <a:solidFill>
                  <a:srgbClr val="002060"/>
                </a:solidFill>
                <a:latin typeface="Gill Sans MT" panose="020B0502020104020203" pitchFamily="34" charset="77"/>
              </a:rPr>
              <a:t>Coûts d’électricité</a:t>
            </a:r>
          </a:p>
          <a:p>
            <a:pPr marL="285750" indent="-285750">
              <a:buFontTx/>
              <a:buChar char="-"/>
            </a:pPr>
            <a:r>
              <a:rPr lang="fr-FR" sz="1400">
                <a:solidFill>
                  <a:srgbClr val="002060"/>
                </a:solidFill>
                <a:latin typeface="Gill Sans MT" panose="020B0502020104020203" pitchFamily="34" charset="77"/>
              </a:rPr>
              <a:t>Coûts / revenue Tolling </a:t>
            </a:r>
          </a:p>
          <a:p>
            <a:pPr marL="285750" indent="-285750">
              <a:buFontTx/>
              <a:buChar char="-"/>
            </a:pPr>
            <a:r>
              <a:rPr lang="fr-FR" sz="1400">
                <a:solidFill>
                  <a:srgbClr val="002060"/>
                </a:solidFill>
                <a:latin typeface="Gill Sans MT" panose="020B0502020104020203" pitchFamily="34" charset="77"/>
              </a:rPr>
              <a:t>Coûts achat MP</a:t>
            </a:r>
          </a:p>
          <a:p>
            <a:pPr marL="285750" indent="-285750">
              <a:buFontTx/>
              <a:buChar char="-"/>
            </a:pPr>
            <a:r>
              <a:rPr lang="fr-FR" sz="1400">
                <a:solidFill>
                  <a:srgbClr val="002060"/>
                </a:solidFill>
                <a:latin typeface="Gill Sans MT" panose="020B0502020104020203" pitchFamily="34" charset="77"/>
              </a:rPr>
              <a:t>Marge générée</a:t>
            </a:r>
          </a:p>
        </p:txBody>
      </p:sp>
      <p:sp>
        <p:nvSpPr>
          <p:cNvPr id="206" name="Rectangle 205">
            <a:extLst>
              <a:ext uri="{FF2B5EF4-FFF2-40B4-BE49-F238E27FC236}">
                <a16:creationId xmlns:a16="http://schemas.microsoft.com/office/drawing/2014/main" id="{A7F44A5F-2D9E-9757-5ABE-8855529E2D81}"/>
              </a:ext>
            </a:extLst>
          </p:cNvPr>
          <p:cNvSpPr/>
          <p:nvPr/>
        </p:nvSpPr>
        <p:spPr>
          <a:xfrm>
            <a:off x="6195624" y="1406945"/>
            <a:ext cx="1567654" cy="411535"/>
          </a:xfrm>
          <a:prstGeom prst="rect">
            <a:avLst/>
          </a:prstGeom>
          <a:solidFill>
            <a:srgbClr val="ABC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rgbClr val="203864"/>
                </a:solidFill>
                <a:latin typeface="Gill Sans MT" panose="020B0502020104020203" pitchFamily="34" charset="77"/>
              </a:rPr>
              <a:t>Demande</a:t>
            </a:r>
          </a:p>
          <a:p>
            <a:pPr algn="r"/>
            <a:r>
              <a:rPr lang="fr-FR" sz="1400">
                <a:solidFill>
                  <a:srgbClr val="203864"/>
                </a:solidFill>
                <a:latin typeface="Gill Sans MT" panose="020B0502020104020203" pitchFamily="34" charset="77"/>
              </a:rPr>
              <a:t> Tolling</a:t>
            </a:r>
          </a:p>
        </p:txBody>
      </p:sp>
      <p:sp>
        <p:nvSpPr>
          <p:cNvPr id="207" name="Rectangle 206">
            <a:extLst>
              <a:ext uri="{FF2B5EF4-FFF2-40B4-BE49-F238E27FC236}">
                <a16:creationId xmlns:a16="http://schemas.microsoft.com/office/drawing/2014/main" id="{30DF7DBC-E092-B7B8-724B-20C6F6B4325F}"/>
              </a:ext>
            </a:extLst>
          </p:cNvPr>
          <p:cNvSpPr/>
          <p:nvPr/>
        </p:nvSpPr>
        <p:spPr>
          <a:xfrm>
            <a:off x="2028288" y="5222147"/>
            <a:ext cx="2514987" cy="137424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Tx/>
              <a:buChar char="-"/>
            </a:pPr>
            <a:r>
              <a:rPr lang="fr-FR" sz="1400">
                <a:solidFill>
                  <a:srgbClr val="002060"/>
                </a:solidFill>
                <a:latin typeface="Gill Sans MT"/>
              </a:rPr>
              <a:t>Plan détaillé de production</a:t>
            </a:r>
          </a:p>
          <a:p>
            <a:pPr marL="285750" indent="-285750">
              <a:buFontTx/>
              <a:buChar char="-"/>
            </a:pPr>
            <a:r>
              <a:rPr lang="fr-FR" sz="1400">
                <a:solidFill>
                  <a:srgbClr val="002060"/>
                </a:solidFill>
                <a:latin typeface="Gill Sans MT"/>
              </a:rPr>
              <a:t>Plan de vente</a:t>
            </a:r>
          </a:p>
          <a:p>
            <a:pPr marL="285750" indent="-285750">
              <a:buFontTx/>
              <a:buChar char="-"/>
            </a:pPr>
            <a:r>
              <a:rPr lang="fr-FR" sz="1400">
                <a:solidFill>
                  <a:srgbClr val="002060"/>
                </a:solidFill>
                <a:latin typeface="Gill Sans MT"/>
              </a:rPr>
              <a:t>Plan des échanges </a:t>
            </a:r>
            <a:endParaRPr lang="fr-FR"/>
          </a:p>
          <a:p>
            <a:pPr marL="285750" indent="-285750">
              <a:buFontTx/>
              <a:buChar char="-"/>
            </a:pPr>
            <a:r>
              <a:rPr lang="fr-FR" sz="1400">
                <a:solidFill>
                  <a:srgbClr val="002060"/>
                </a:solidFill>
                <a:latin typeface="Gill Sans MT"/>
              </a:rPr>
              <a:t>Plan de stockage</a:t>
            </a:r>
          </a:p>
          <a:p>
            <a:pPr marL="285750" indent="-285750">
              <a:buFontTx/>
              <a:buChar char="-"/>
            </a:pPr>
            <a:r>
              <a:rPr lang="fr-FR" sz="1400">
                <a:solidFill>
                  <a:srgbClr val="002060"/>
                </a:solidFill>
                <a:latin typeface="Gill Sans MT"/>
              </a:rPr>
              <a:t>Plan de consommation </a:t>
            </a:r>
            <a:endParaRPr lang="fr-FR" sz="1400">
              <a:solidFill>
                <a:srgbClr val="002060"/>
              </a:solidFill>
              <a:latin typeface="Gill Sans MT" panose="020B0502020104020203" pitchFamily="34" charset="77"/>
            </a:endParaRPr>
          </a:p>
          <a:p>
            <a:pPr marL="285750" indent="-285750">
              <a:buFontTx/>
              <a:buChar char="-"/>
            </a:pPr>
            <a:r>
              <a:rPr lang="fr-FR" sz="1400">
                <a:solidFill>
                  <a:srgbClr val="002060"/>
                </a:solidFill>
                <a:latin typeface="Gill Sans MT"/>
              </a:rPr>
              <a:t>Plan d’utilisation de capacité</a:t>
            </a:r>
          </a:p>
        </p:txBody>
      </p:sp>
      <p:sp>
        <p:nvSpPr>
          <p:cNvPr id="208" name="Rectangle 207">
            <a:extLst>
              <a:ext uri="{FF2B5EF4-FFF2-40B4-BE49-F238E27FC236}">
                <a16:creationId xmlns:a16="http://schemas.microsoft.com/office/drawing/2014/main" id="{B6E2A9C2-8BD4-F3EE-9A5E-C207AD739C68}"/>
              </a:ext>
            </a:extLst>
          </p:cNvPr>
          <p:cNvSpPr/>
          <p:nvPr/>
        </p:nvSpPr>
        <p:spPr>
          <a:xfrm>
            <a:off x="8421329" y="1406945"/>
            <a:ext cx="2058903" cy="411535"/>
          </a:xfrm>
          <a:prstGeom prst="rect">
            <a:avLst/>
          </a:prstGeom>
          <a:solidFill>
            <a:srgbClr val="ABCC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fr-FR" sz="1400">
                <a:solidFill>
                  <a:srgbClr val="203864"/>
                </a:solidFill>
                <a:latin typeface="Gill Sans MT"/>
              </a:rPr>
              <a:t>Hypothèses </a:t>
            </a:r>
          </a:p>
          <a:p>
            <a:pPr algn="r"/>
            <a:r>
              <a:rPr lang="fr-FR" sz="1400">
                <a:solidFill>
                  <a:srgbClr val="203864"/>
                </a:solidFill>
                <a:latin typeface="Gill Sans MT"/>
              </a:rPr>
              <a:t>Supply Chain site</a:t>
            </a:r>
          </a:p>
        </p:txBody>
      </p:sp>
      <p:sp>
        <p:nvSpPr>
          <p:cNvPr id="209" name="Rectangle 208">
            <a:extLst>
              <a:ext uri="{FF2B5EF4-FFF2-40B4-BE49-F238E27FC236}">
                <a16:creationId xmlns:a16="http://schemas.microsoft.com/office/drawing/2014/main" id="{E9521BD3-7D5A-A616-48C7-0C360C233EFF}"/>
              </a:ext>
            </a:extLst>
          </p:cNvPr>
          <p:cNvSpPr/>
          <p:nvPr/>
        </p:nvSpPr>
        <p:spPr>
          <a:xfrm>
            <a:off x="4829203" y="2716215"/>
            <a:ext cx="1865628" cy="4599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400">
                <a:solidFill>
                  <a:srgbClr val="203864"/>
                </a:solidFill>
                <a:latin typeface="Gill Sans MT"/>
              </a:rPr>
              <a:t>Plan de besoin en produits intermédiaires</a:t>
            </a:r>
          </a:p>
        </p:txBody>
      </p:sp>
      <p:sp>
        <p:nvSpPr>
          <p:cNvPr id="210" name="Rectangle 209">
            <a:extLst>
              <a:ext uri="{FF2B5EF4-FFF2-40B4-BE49-F238E27FC236}">
                <a16:creationId xmlns:a16="http://schemas.microsoft.com/office/drawing/2014/main" id="{48551174-7716-2D0D-2EE9-4A794DFE1331}"/>
              </a:ext>
            </a:extLst>
          </p:cNvPr>
          <p:cNvSpPr/>
          <p:nvPr/>
        </p:nvSpPr>
        <p:spPr>
          <a:xfrm>
            <a:off x="7101367" y="2724069"/>
            <a:ext cx="2154663" cy="4491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400">
                <a:solidFill>
                  <a:srgbClr val="203864"/>
                </a:solidFill>
                <a:latin typeface="Gill Sans MT"/>
              </a:rPr>
              <a:t>Plan de capacité résiduelle</a:t>
            </a:r>
          </a:p>
        </p:txBody>
      </p:sp>
      <p:sp>
        <p:nvSpPr>
          <p:cNvPr id="211" name="Rectangle 210">
            <a:extLst>
              <a:ext uri="{FF2B5EF4-FFF2-40B4-BE49-F238E27FC236}">
                <a16:creationId xmlns:a16="http://schemas.microsoft.com/office/drawing/2014/main" id="{A1085DE5-F072-0C83-0C8C-F18D5B3BDF15}"/>
              </a:ext>
            </a:extLst>
          </p:cNvPr>
          <p:cNvSpPr/>
          <p:nvPr/>
        </p:nvSpPr>
        <p:spPr>
          <a:xfrm>
            <a:off x="2518896" y="3710085"/>
            <a:ext cx="7131122" cy="905616"/>
          </a:xfrm>
          <a:prstGeom prst="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3" name="Rectangle 212">
            <a:extLst>
              <a:ext uri="{FF2B5EF4-FFF2-40B4-BE49-F238E27FC236}">
                <a16:creationId xmlns:a16="http://schemas.microsoft.com/office/drawing/2014/main" id="{8343541D-0E25-CC0B-6BC9-C1F46415A80D}"/>
              </a:ext>
            </a:extLst>
          </p:cNvPr>
          <p:cNvSpPr/>
          <p:nvPr/>
        </p:nvSpPr>
        <p:spPr>
          <a:xfrm>
            <a:off x="2834995" y="3824726"/>
            <a:ext cx="2799388" cy="65131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400">
                <a:solidFill>
                  <a:srgbClr val="203864"/>
                </a:solidFill>
                <a:latin typeface="Gill Sans MT"/>
              </a:rPr>
              <a:t>Plan de demande tolling / achats des produits intermédiaires</a:t>
            </a:r>
            <a:endParaRPr lang="en-US"/>
          </a:p>
        </p:txBody>
      </p:sp>
      <p:cxnSp>
        <p:nvCxnSpPr>
          <p:cNvPr id="214" name="Connecteur droit avec flèche 14">
            <a:extLst>
              <a:ext uri="{FF2B5EF4-FFF2-40B4-BE49-F238E27FC236}">
                <a16:creationId xmlns:a16="http://schemas.microsoft.com/office/drawing/2014/main" id="{4D2E84A0-0A95-1914-FA70-76D0A6830B07}"/>
              </a:ext>
            </a:extLst>
          </p:cNvPr>
          <p:cNvCxnSpPr>
            <a:cxnSpLocks/>
          </p:cNvCxnSpPr>
          <p:nvPr/>
        </p:nvCxnSpPr>
        <p:spPr>
          <a:xfrm>
            <a:off x="6853348" y="4922785"/>
            <a:ext cx="0" cy="519683"/>
          </a:xfrm>
          <a:prstGeom prst="straightConnector1">
            <a:avLst/>
          </a:prstGeom>
          <a:ln w="28575">
            <a:solidFill>
              <a:srgbClr val="2F528F"/>
            </a:solidFill>
            <a:tailEnd type="triangle"/>
          </a:ln>
        </p:spPr>
        <p:style>
          <a:lnRef idx="3">
            <a:schemeClr val="accent1"/>
          </a:lnRef>
          <a:fillRef idx="0">
            <a:schemeClr val="accent1"/>
          </a:fillRef>
          <a:effectRef idx="2">
            <a:schemeClr val="accent1"/>
          </a:effectRef>
          <a:fontRef idx="minor">
            <a:schemeClr val="tx1"/>
          </a:fontRef>
        </p:style>
      </p:cxnSp>
      <p:sp>
        <p:nvSpPr>
          <p:cNvPr id="223" name="Rectangle 222">
            <a:extLst>
              <a:ext uri="{FF2B5EF4-FFF2-40B4-BE49-F238E27FC236}">
                <a16:creationId xmlns:a16="http://schemas.microsoft.com/office/drawing/2014/main" id="{A6199969-6EDE-3E99-FAB8-1CCB764EDE56}"/>
              </a:ext>
            </a:extLst>
          </p:cNvPr>
          <p:cNvSpPr/>
          <p:nvPr/>
        </p:nvSpPr>
        <p:spPr>
          <a:xfrm>
            <a:off x="9786182" y="2321428"/>
            <a:ext cx="2237373" cy="153643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fr-FR" sz="1400">
                <a:solidFill>
                  <a:srgbClr val="002060"/>
                </a:solidFill>
                <a:latin typeface="Gill Sans MT" panose="020B0502020104020203" pitchFamily="34" charset="77"/>
              </a:rPr>
              <a:t>Capacité de production</a:t>
            </a:r>
          </a:p>
          <a:p>
            <a:pPr marL="285750" indent="-285750">
              <a:buFontTx/>
              <a:buChar char="-"/>
            </a:pPr>
            <a:r>
              <a:rPr lang="fr-FR" sz="1400">
                <a:solidFill>
                  <a:srgbClr val="002060"/>
                </a:solidFill>
                <a:latin typeface="Gill Sans MT" panose="020B0502020104020203" pitchFamily="34" charset="77"/>
              </a:rPr>
              <a:t>Capacité de stockage</a:t>
            </a:r>
          </a:p>
          <a:p>
            <a:pPr marL="285750" indent="-285750">
              <a:buFontTx/>
              <a:buChar char="-"/>
            </a:pPr>
            <a:r>
              <a:rPr lang="fr-FR" sz="1400">
                <a:solidFill>
                  <a:srgbClr val="002060"/>
                </a:solidFill>
                <a:latin typeface="Gill Sans MT" panose="020B0502020104020203" pitchFamily="34" charset="77"/>
              </a:rPr>
              <a:t>Plan maintenance </a:t>
            </a:r>
          </a:p>
          <a:p>
            <a:pPr marL="285750" indent="-285750">
              <a:buFontTx/>
              <a:buChar char="-"/>
            </a:pPr>
            <a:r>
              <a:rPr lang="fr-FR" sz="1400">
                <a:solidFill>
                  <a:srgbClr val="002060"/>
                </a:solidFill>
                <a:latin typeface="Gill Sans MT" panose="020B0502020104020203" pitchFamily="34" charset="77"/>
              </a:rPr>
              <a:t>Rendement des lignes</a:t>
            </a:r>
          </a:p>
          <a:p>
            <a:pPr marL="285750" indent="-285750">
              <a:buFontTx/>
              <a:buChar char="-"/>
            </a:pPr>
            <a:r>
              <a:rPr lang="fr-FR" sz="1400">
                <a:solidFill>
                  <a:srgbClr val="002060"/>
                </a:solidFill>
                <a:latin typeface="Gill Sans MT" panose="020B0502020104020203" pitchFamily="34" charset="77"/>
              </a:rPr>
              <a:t>Capacité Tolling</a:t>
            </a:r>
          </a:p>
          <a:p>
            <a:pPr marL="285750" indent="-285750">
              <a:buFontTx/>
              <a:buChar char="-"/>
            </a:pPr>
            <a:r>
              <a:rPr lang="fr-FR" sz="1400">
                <a:solidFill>
                  <a:srgbClr val="002060"/>
                </a:solidFill>
                <a:latin typeface="Gill Sans MT" panose="020B0502020104020203" pitchFamily="34" charset="77"/>
              </a:rPr>
              <a:t>Débits d’échange…</a:t>
            </a:r>
          </a:p>
        </p:txBody>
      </p:sp>
      <p:sp>
        <p:nvSpPr>
          <p:cNvPr id="224" name="ZoneTexte 11">
            <a:extLst>
              <a:ext uri="{FF2B5EF4-FFF2-40B4-BE49-F238E27FC236}">
                <a16:creationId xmlns:a16="http://schemas.microsoft.com/office/drawing/2014/main" id="{E66E4E71-CC05-13B4-6F55-6AAF07F13DB1}"/>
              </a:ext>
            </a:extLst>
          </p:cNvPr>
          <p:cNvSpPr txBox="1"/>
          <p:nvPr/>
        </p:nvSpPr>
        <p:spPr>
          <a:xfrm>
            <a:off x="9717584" y="1996662"/>
            <a:ext cx="2436315" cy="307777"/>
          </a:xfrm>
          <a:prstGeom prst="rect">
            <a:avLst/>
          </a:prstGeom>
          <a:noFill/>
        </p:spPr>
        <p:txBody>
          <a:bodyPr wrap="square" rtlCol="0">
            <a:spAutoFit/>
          </a:bodyPr>
          <a:lstStyle/>
          <a:p>
            <a:pPr algn="ctr"/>
            <a:r>
              <a:rPr lang="fr-FR" sz="1400">
                <a:latin typeface="Gill Sans MT" panose="020B0502020104020203" pitchFamily="34" charset="77"/>
              </a:rPr>
              <a:t>Contraintes opérationnelles</a:t>
            </a:r>
          </a:p>
        </p:txBody>
      </p:sp>
      <p:sp>
        <p:nvSpPr>
          <p:cNvPr id="10" name="Rectangle 9">
            <a:extLst>
              <a:ext uri="{FF2B5EF4-FFF2-40B4-BE49-F238E27FC236}">
                <a16:creationId xmlns:a16="http://schemas.microsoft.com/office/drawing/2014/main" id="{2E09D60C-A69C-6B2D-B71B-BECB75B57BCC}"/>
              </a:ext>
            </a:extLst>
          </p:cNvPr>
          <p:cNvSpPr/>
          <p:nvPr/>
        </p:nvSpPr>
        <p:spPr>
          <a:xfrm>
            <a:off x="353125" y="4332000"/>
            <a:ext cx="1567182" cy="700333"/>
          </a:xfrm>
          <a:prstGeom prst="rect">
            <a:avLst/>
          </a:prstGeom>
          <a:solidFill>
            <a:srgbClr val="6DB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203864"/>
                </a:solidFill>
                <a:latin typeface="Gill Sans MT" panose="020B0502020104020203" pitchFamily="34" charset="77"/>
              </a:rPr>
              <a:t>Full </a:t>
            </a:r>
            <a:r>
              <a:rPr lang="fr-FR" err="1">
                <a:solidFill>
                  <a:srgbClr val="203864"/>
                </a:solidFill>
                <a:latin typeface="Gill Sans MT" panose="020B0502020104020203" pitchFamily="34" charset="77"/>
              </a:rPr>
              <a:t>capacity</a:t>
            </a:r>
            <a:endParaRPr lang="fr-FR">
              <a:solidFill>
                <a:srgbClr val="203864"/>
              </a:solidFill>
              <a:latin typeface="Gill Sans MT" panose="020B0502020104020203" pitchFamily="34" charset="77"/>
            </a:endParaRPr>
          </a:p>
        </p:txBody>
      </p:sp>
      <p:grpSp>
        <p:nvGrpSpPr>
          <p:cNvPr id="24" name="Group 23">
            <a:extLst>
              <a:ext uri="{FF2B5EF4-FFF2-40B4-BE49-F238E27FC236}">
                <a16:creationId xmlns:a16="http://schemas.microsoft.com/office/drawing/2014/main" id="{D037C54E-6410-149C-EFE0-C2B98E635E7E}"/>
              </a:ext>
            </a:extLst>
          </p:cNvPr>
          <p:cNvGrpSpPr/>
          <p:nvPr/>
        </p:nvGrpSpPr>
        <p:grpSpPr>
          <a:xfrm>
            <a:off x="-89" y="-2496"/>
            <a:ext cx="12195097" cy="379528"/>
            <a:chOff x="-89" y="-2496"/>
            <a:chExt cx="12195097" cy="379528"/>
          </a:xfrm>
        </p:grpSpPr>
        <p:grpSp>
          <p:nvGrpSpPr>
            <p:cNvPr id="25" name="Group 24">
              <a:extLst>
                <a:ext uri="{FF2B5EF4-FFF2-40B4-BE49-F238E27FC236}">
                  <a16:creationId xmlns:a16="http://schemas.microsoft.com/office/drawing/2014/main" id="{D57B77EB-DB27-3C9A-B9D9-B3A24BF24048}"/>
                </a:ext>
              </a:extLst>
            </p:cNvPr>
            <p:cNvGrpSpPr/>
            <p:nvPr/>
          </p:nvGrpSpPr>
          <p:grpSpPr>
            <a:xfrm>
              <a:off x="-89" y="-2496"/>
              <a:ext cx="9523346" cy="379528"/>
              <a:chOff x="-89" y="-2496"/>
              <a:chExt cx="9523346" cy="379528"/>
            </a:xfrm>
          </p:grpSpPr>
          <p:sp>
            <p:nvSpPr>
              <p:cNvPr id="27" name="Rectangle 26">
                <a:extLst>
                  <a:ext uri="{FF2B5EF4-FFF2-40B4-BE49-F238E27FC236}">
                    <a16:creationId xmlns:a16="http://schemas.microsoft.com/office/drawing/2014/main" id="{15469B04-9A8A-450A-F04D-3EF5F1137F08}"/>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28" name="Rectangle 27">
                <a:extLst>
                  <a:ext uri="{FF2B5EF4-FFF2-40B4-BE49-F238E27FC236}">
                    <a16:creationId xmlns:a16="http://schemas.microsoft.com/office/drawing/2014/main" id="{FB56A991-7275-B8CE-8444-FC8C3B5647E0}"/>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30" name="Rectangle 29">
                <a:extLst>
                  <a:ext uri="{FF2B5EF4-FFF2-40B4-BE49-F238E27FC236}">
                    <a16:creationId xmlns:a16="http://schemas.microsoft.com/office/drawing/2014/main" id="{BFC79F3D-751B-F226-96AE-C31E545A3DED}"/>
                  </a:ext>
                </a:extLst>
              </p:cNvPr>
              <p:cNvSpPr/>
              <p:nvPr/>
            </p:nvSpPr>
            <p:spPr>
              <a:xfrm>
                <a:off x="4115450" y="-2496"/>
                <a:ext cx="171687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 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supply</a:t>
                </a:r>
              </a:p>
            </p:txBody>
          </p:sp>
          <p:sp>
            <p:nvSpPr>
              <p:cNvPr id="34" name="Rectangle 33">
                <a:extLst>
                  <a:ext uri="{FF2B5EF4-FFF2-40B4-BE49-F238E27FC236}">
                    <a16:creationId xmlns:a16="http://schemas.microsoft.com/office/drawing/2014/main" id="{FB379103-14DF-829C-E3CA-9E8A66DB4746}"/>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  Tests &amp; résultats</a:t>
                </a:r>
              </a:p>
            </p:txBody>
          </p:sp>
          <p:sp>
            <p:nvSpPr>
              <p:cNvPr id="35" name="Rectangle 34">
                <a:extLst>
                  <a:ext uri="{FF2B5EF4-FFF2-40B4-BE49-F238E27FC236}">
                    <a16:creationId xmlns:a16="http://schemas.microsoft.com/office/drawing/2014/main" id="{5D179266-6B01-B690-8737-8252B8D79FE6}"/>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26" name="Rectangle 25">
              <a:extLst>
                <a:ext uri="{FF2B5EF4-FFF2-40B4-BE49-F238E27FC236}">
                  <a16:creationId xmlns:a16="http://schemas.microsoft.com/office/drawing/2014/main" id="{3A5B3214-187A-75DA-7396-5F498F7A0BFC}"/>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grpSp>
        <p:nvGrpSpPr>
          <p:cNvPr id="2" name="Groupe 78">
            <a:extLst>
              <a:ext uri="{FF2B5EF4-FFF2-40B4-BE49-F238E27FC236}">
                <a16:creationId xmlns:a16="http://schemas.microsoft.com/office/drawing/2014/main" id="{52535234-8724-DA31-9418-7D54B602FE55}"/>
              </a:ext>
            </a:extLst>
          </p:cNvPr>
          <p:cNvGrpSpPr/>
          <p:nvPr/>
        </p:nvGrpSpPr>
        <p:grpSpPr>
          <a:xfrm>
            <a:off x="3260618" y="359481"/>
            <a:ext cx="5670765" cy="704824"/>
            <a:chOff x="4511017" y="359481"/>
            <a:chExt cx="5036108" cy="704824"/>
          </a:xfrm>
        </p:grpSpPr>
        <p:grpSp>
          <p:nvGrpSpPr>
            <p:cNvPr id="3" name="Groupe 84">
              <a:extLst>
                <a:ext uri="{FF2B5EF4-FFF2-40B4-BE49-F238E27FC236}">
                  <a16:creationId xmlns:a16="http://schemas.microsoft.com/office/drawing/2014/main" id="{157CF585-A36A-08B3-4715-D7A159DAC31E}"/>
                </a:ext>
              </a:extLst>
            </p:cNvPr>
            <p:cNvGrpSpPr/>
            <p:nvPr/>
          </p:nvGrpSpPr>
          <p:grpSpPr>
            <a:xfrm>
              <a:off x="4511017" y="373059"/>
              <a:ext cx="4483055" cy="691246"/>
              <a:chOff x="4511017" y="373059"/>
              <a:chExt cx="4483055" cy="691246"/>
            </a:xfrm>
          </p:grpSpPr>
          <p:grpSp>
            <p:nvGrpSpPr>
              <p:cNvPr id="5" name="Groupe 87">
                <a:extLst>
                  <a:ext uri="{FF2B5EF4-FFF2-40B4-BE49-F238E27FC236}">
                    <a16:creationId xmlns:a16="http://schemas.microsoft.com/office/drawing/2014/main" id="{0342833C-5276-88E4-7F3F-F43433A9ABD4}"/>
                  </a:ext>
                </a:extLst>
              </p:cNvPr>
              <p:cNvGrpSpPr/>
              <p:nvPr/>
            </p:nvGrpSpPr>
            <p:grpSpPr>
              <a:xfrm>
                <a:off x="4902826" y="728752"/>
                <a:ext cx="4091246" cy="335553"/>
                <a:chOff x="4309184" y="722435"/>
                <a:chExt cx="4091246" cy="335553"/>
              </a:xfrm>
            </p:grpSpPr>
            <p:sp>
              <p:nvSpPr>
                <p:cNvPr id="8" name="Ellipse 101">
                  <a:extLst>
                    <a:ext uri="{FF2B5EF4-FFF2-40B4-BE49-F238E27FC236}">
                      <a16:creationId xmlns:a16="http://schemas.microsoft.com/office/drawing/2014/main" id="{9DFC92DD-E35A-74A7-6244-24DE9D685A56}"/>
                    </a:ext>
                  </a:extLst>
                </p:cNvPr>
                <p:cNvSpPr>
                  <a:spLocks noChangeAspect="1"/>
                </p:cNvSpPr>
                <p:nvPr/>
              </p:nvSpPr>
              <p:spPr>
                <a:xfrm>
                  <a:off x="4309184" y="728751"/>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CB479"/>
                    </a:solidFill>
                    <a:latin typeface="Gill Sans MT" panose="020B0502020104020203" pitchFamily="34" charset="0"/>
                  </a:endParaRPr>
                </a:p>
              </p:txBody>
            </p:sp>
            <p:sp>
              <p:nvSpPr>
                <p:cNvPr id="9" name="Ellipse 134">
                  <a:extLst>
                    <a:ext uri="{FF2B5EF4-FFF2-40B4-BE49-F238E27FC236}">
                      <a16:creationId xmlns:a16="http://schemas.microsoft.com/office/drawing/2014/main" id="{E831DE6A-3F8B-426F-10CC-E2B3ABB6E658}"/>
                    </a:ext>
                  </a:extLst>
                </p:cNvPr>
                <p:cNvSpPr>
                  <a:spLocks noChangeAspect="1"/>
                </p:cNvSpPr>
                <p:nvPr/>
              </p:nvSpPr>
              <p:spPr>
                <a:xfrm>
                  <a:off x="6165807" y="728750"/>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11" name="Ellipse 135">
                  <a:extLst>
                    <a:ext uri="{FF2B5EF4-FFF2-40B4-BE49-F238E27FC236}">
                      <a16:creationId xmlns:a16="http://schemas.microsoft.com/office/drawing/2014/main" id="{5FD1469D-5833-0ED3-0999-EE0E081ADC78}"/>
                    </a:ext>
                  </a:extLst>
                </p:cNvPr>
                <p:cNvSpPr>
                  <a:spLocks noChangeAspect="1"/>
                </p:cNvSpPr>
                <p:nvPr/>
              </p:nvSpPr>
              <p:spPr>
                <a:xfrm>
                  <a:off x="8022430" y="722435"/>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cxnSp>
              <p:nvCxnSpPr>
                <p:cNvPr id="12" name="Connecteur droit 137">
                  <a:extLst>
                    <a:ext uri="{FF2B5EF4-FFF2-40B4-BE49-F238E27FC236}">
                      <a16:creationId xmlns:a16="http://schemas.microsoft.com/office/drawing/2014/main" id="{EE216A8B-9569-72F1-3799-BADF8422B134}"/>
                    </a:ext>
                  </a:extLst>
                </p:cNvPr>
                <p:cNvCxnSpPr>
                  <a:cxnSpLocks/>
                </p:cNvCxnSpPr>
                <p:nvPr/>
              </p:nvCxnSpPr>
              <p:spPr>
                <a:xfrm flipV="1">
                  <a:off x="4687184" y="893369"/>
                  <a:ext cx="1478623" cy="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38">
                  <a:extLst>
                    <a:ext uri="{FF2B5EF4-FFF2-40B4-BE49-F238E27FC236}">
                      <a16:creationId xmlns:a16="http://schemas.microsoft.com/office/drawing/2014/main" id="{8F173683-A52C-3F8F-8824-37C50182336B}"/>
                    </a:ext>
                  </a:extLst>
                </p:cNvPr>
                <p:cNvCxnSpPr>
                  <a:cxnSpLocks/>
                </p:cNvCxnSpPr>
                <p:nvPr/>
              </p:nvCxnSpPr>
              <p:spPr>
                <a:xfrm flipV="1">
                  <a:off x="6543807" y="887054"/>
                  <a:ext cx="1478623" cy="6315"/>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6" name="ZoneTexte 94">
                <a:extLst>
                  <a:ext uri="{FF2B5EF4-FFF2-40B4-BE49-F238E27FC236}">
                    <a16:creationId xmlns:a16="http://schemas.microsoft.com/office/drawing/2014/main" id="{1F80F0F6-FEF9-EA81-C33D-4C538D0D5548}"/>
                  </a:ext>
                </a:extLst>
              </p:cNvPr>
              <p:cNvSpPr txBox="1"/>
              <p:nvPr/>
            </p:nvSpPr>
            <p:spPr>
              <a:xfrm>
                <a:off x="4511017" y="373059"/>
                <a:ext cx="1113540" cy="307777"/>
              </a:xfrm>
              <a:prstGeom prst="rect">
                <a:avLst/>
              </a:prstGeom>
              <a:noFill/>
            </p:spPr>
            <p:txBody>
              <a:bodyPr wrap="none" lIns="91440" tIns="45720" rIns="91440" bIns="45720" rtlCol="0" anchor="t">
                <a:spAutoFit/>
              </a:bodyPr>
              <a:lstStyle/>
              <a:p>
                <a:pPr algn="ctr"/>
                <a:r>
                  <a:rPr lang="fr-FR" sz="1400" b="1">
                    <a:solidFill>
                      <a:srgbClr val="4CB479"/>
                    </a:solidFill>
                    <a:latin typeface="Gill Sans MT" panose="020B0502020104020203" pitchFamily="34" charset="0"/>
                  </a:rPr>
                  <a:t>Modélisation</a:t>
                </a:r>
              </a:p>
            </p:txBody>
          </p:sp>
          <p:sp>
            <p:nvSpPr>
              <p:cNvPr id="7" name="ZoneTexte 97">
                <a:extLst>
                  <a:ext uri="{FF2B5EF4-FFF2-40B4-BE49-F238E27FC236}">
                    <a16:creationId xmlns:a16="http://schemas.microsoft.com/office/drawing/2014/main" id="{1CB0D60B-092F-D587-9AA0-8628DBBE0D0F}"/>
                  </a:ext>
                </a:extLst>
              </p:cNvPr>
              <p:cNvSpPr txBox="1"/>
              <p:nvPr/>
            </p:nvSpPr>
            <p:spPr>
              <a:xfrm>
                <a:off x="6186976" y="373059"/>
                <a:ext cx="1487604"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Evaluation</a:t>
                </a:r>
                <a:r>
                  <a:rPr lang="fr-FR" sz="1400" b="1">
                    <a:solidFill>
                      <a:srgbClr val="58B14F"/>
                    </a:solidFill>
                    <a:latin typeface="Gill Sans MT" panose="020B0502020104020203" pitchFamily="34" charset="0"/>
                  </a:rPr>
                  <a:t> </a:t>
                </a:r>
                <a:r>
                  <a:rPr lang="fr-FR" sz="1400">
                    <a:solidFill>
                      <a:srgbClr val="A3A3AA"/>
                    </a:solidFill>
                    <a:latin typeface="Gill Sans MT" panose="020B0502020104020203" pitchFamily="34" charset="0"/>
                  </a:rPr>
                  <a:t>financière</a:t>
                </a:r>
              </a:p>
            </p:txBody>
          </p:sp>
        </p:grpSp>
        <p:sp>
          <p:nvSpPr>
            <p:cNvPr id="4" name="ZoneTexte 86">
              <a:extLst>
                <a:ext uri="{FF2B5EF4-FFF2-40B4-BE49-F238E27FC236}">
                  <a16:creationId xmlns:a16="http://schemas.microsoft.com/office/drawing/2014/main" id="{1F9F9D44-9F6F-9E80-0626-06AE470B62EB}"/>
                </a:ext>
              </a:extLst>
            </p:cNvPr>
            <p:cNvSpPr txBox="1"/>
            <p:nvPr/>
          </p:nvSpPr>
          <p:spPr>
            <a:xfrm>
              <a:off x="8096306" y="359481"/>
              <a:ext cx="1450819"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KPIs &amp; performance</a:t>
              </a:r>
            </a:p>
          </p:txBody>
        </p:sp>
      </p:grpSp>
    </p:spTree>
    <p:extLst>
      <p:ext uri="{BB962C8B-B14F-4D97-AF65-F5344CB8AC3E}">
        <p14:creationId xmlns:p14="http://schemas.microsoft.com/office/powerpoint/2010/main" val="3684233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31</a:t>
            </a:r>
            <a:endParaRPr lang="en-US"/>
          </a:p>
        </p:txBody>
      </p:sp>
      <p:sp>
        <p:nvSpPr>
          <p:cNvPr id="18" name="Google Shape;1121;p41">
            <a:extLst>
              <a:ext uri="{FF2B5EF4-FFF2-40B4-BE49-F238E27FC236}">
                <a16:creationId xmlns:a16="http://schemas.microsoft.com/office/drawing/2014/main" id="{937D5667-3F92-AA2E-2E73-C92789011901}"/>
              </a:ext>
            </a:extLst>
          </p:cNvPr>
          <p:cNvSpPr/>
          <p:nvPr/>
        </p:nvSpPr>
        <p:spPr>
          <a:xfrm>
            <a:off x="339851" y="2426635"/>
            <a:ext cx="2520000" cy="900000"/>
          </a:xfrm>
          <a:prstGeom prst="flowChartOffpageConnector">
            <a:avLst/>
          </a:prstGeom>
          <a:noFill/>
          <a:ln>
            <a:noFill/>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285750" indent="-285750">
              <a:buFont typeface="Wingdings" panose="05000000000000000000" pitchFamily="2" charset="2"/>
              <a:buChar char="§"/>
            </a:pPr>
            <a:r>
              <a:rPr lang="fr-FR" sz="1200" b="1">
                <a:ln w="0"/>
                <a:solidFill>
                  <a:schemeClr val="tx1"/>
                </a:solidFill>
                <a:effectLst>
                  <a:outerShdw blurRad="38100" dist="19050" dir="2700000" algn="tl" rotWithShape="0">
                    <a:schemeClr val="dk1">
                      <a:alpha val="40000"/>
                    </a:schemeClr>
                  </a:outerShdw>
                </a:effectLst>
                <a:latin typeface="Gill Sans MT" panose="020B0502020104020203" pitchFamily="34" charset="0"/>
              </a:rPr>
              <a:t>Mode  autonome </a:t>
            </a:r>
          </a:p>
        </p:txBody>
      </p:sp>
      <p:sp>
        <p:nvSpPr>
          <p:cNvPr id="20" name="Rectangle 19">
            <a:extLst>
              <a:ext uri="{FF2B5EF4-FFF2-40B4-BE49-F238E27FC236}">
                <a16:creationId xmlns:a16="http://schemas.microsoft.com/office/drawing/2014/main" id="{795725CD-C1A8-FCA3-4562-CE6F35BE2F91}"/>
              </a:ext>
            </a:extLst>
          </p:cNvPr>
          <p:cNvSpPr/>
          <p:nvPr/>
        </p:nvSpPr>
        <p:spPr>
          <a:xfrm>
            <a:off x="8842958" y="1997941"/>
            <a:ext cx="3068680" cy="1836668"/>
          </a:xfrm>
          <a:prstGeom prst="rect">
            <a:avLst/>
          </a:prstGeom>
          <a:solidFill>
            <a:srgbClr val="D6DC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a:solidFill>
                  <a:schemeClr val="accent5">
                    <a:lumMod val="50000"/>
                  </a:schemeClr>
                </a:solidFill>
                <a:latin typeface="Gill Sans MT" panose="020B0502020104020203" pitchFamily="34" charset="0"/>
              </a:rPr>
              <a:t>9 </a:t>
            </a:r>
            <a:r>
              <a:rPr lang="fr-FR" sz="1400" b="1">
                <a:solidFill>
                  <a:schemeClr val="accent5">
                    <a:lumMod val="50000"/>
                  </a:schemeClr>
                </a:solidFill>
                <a:latin typeface="Gill Sans MT" panose="020B0502020104020203" pitchFamily="34" charset="0"/>
              </a:rPr>
              <a:t>scénarios de planification qui combinent les </a:t>
            </a:r>
            <a:r>
              <a:rPr lang="fr-FR" sz="2000" b="1">
                <a:solidFill>
                  <a:schemeClr val="accent5">
                    <a:lumMod val="50000"/>
                  </a:schemeClr>
                </a:solidFill>
                <a:latin typeface="Gill Sans MT" panose="020B0502020104020203" pitchFamily="34" charset="0"/>
              </a:rPr>
              <a:t>3</a:t>
            </a:r>
            <a:r>
              <a:rPr lang="fr-FR" sz="1400" b="1">
                <a:solidFill>
                  <a:schemeClr val="accent5">
                    <a:lumMod val="50000"/>
                  </a:schemeClr>
                </a:solidFill>
                <a:latin typeface="Gill Sans MT" panose="020B0502020104020203" pitchFamily="34" charset="0"/>
              </a:rPr>
              <a:t> stratégies de production aux flexibilités en matière de capacité  </a:t>
            </a:r>
          </a:p>
        </p:txBody>
      </p:sp>
      <p:sp>
        <p:nvSpPr>
          <p:cNvPr id="21" name="Google Shape;1121;p41">
            <a:extLst>
              <a:ext uri="{FF2B5EF4-FFF2-40B4-BE49-F238E27FC236}">
                <a16:creationId xmlns:a16="http://schemas.microsoft.com/office/drawing/2014/main" id="{F4EEFBCF-2107-5B32-B22F-41DB1B3BB562}"/>
              </a:ext>
            </a:extLst>
          </p:cNvPr>
          <p:cNvSpPr/>
          <p:nvPr/>
        </p:nvSpPr>
        <p:spPr>
          <a:xfrm>
            <a:off x="339851" y="3692423"/>
            <a:ext cx="2520000" cy="900000"/>
          </a:xfrm>
          <a:prstGeom prst="flowChartOffpageConnector">
            <a:avLst/>
          </a:prstGeom>
          <a:noFill/>
          <a:ln>
            <a:noFill/>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285750" indent="-285750">
              <a:buFont typeface="Wingdings" panose="05000000000000000000" pitchFamily="2" charset="2"/>
              <a:buChar char="§"/>
            </a:pPr>
            <a:r>
              <a:rPr lang="fr-FR" sz="1200" b="1">
                <a:ln w="0"/>
                <a:solidFill>
                  <a:schemeClr val="tx1"/>
                </a:solidFill>
                <a:effectLst>
                  <a:outerShdw blurRad="38100" dist="19050" dir="2700000" algn="tl" rotWithShape="0">
                    <a:schemeClr val="dk1">
                      <a:alpha val="40000"/>
                    </a:schemeClr>
                  </a:outerShdw>
                </a:effectLst>
                <a:latin typeface="Gill Sans MT" panose="020B0502020104020203" pitchFamily="34" charset="0"/>
              </a:rPr>
              <a:t> Mode Flexibilité 1:  Réception du Supply pour production propre</a:t>
            </a:r>
          </a:p>
        </p:txBody>
      </p:sp>
      <p:grpSp>
        <p:nvGrpSpPr>
          <p:cNvPr id="29" name="Groupe 9">
            <a:extLst>
              <a:ext uri="{FF2B5EF4-FFF2-40B4-BE49-F238E27FC236}">
                <a16:creationId xmlns:a16="http://schemas.microsoft.com/office/drawing/2014/main" id="{EAB76719-ABB4-93A6-DEA5-0781A123F450}"/>
              </a:ext>
            </a:extLst>
          </p:cNvPr>
          <p:cNvGrpSpPr/>
          <p:nvPr/>
        </p:nvGrpSpPr>
        <p:grpSpPr>
          <a:xfrm>
            <a:off x="2922003" y="2175102"/>
            <a:ext cx="5630268" cy="3911825"/>
            <a:chOff x="2846509" y="1893074"/>
            <a:chExt cx="5630268" cy="2934674"/>
          </a:xfrm>
        </p:grpSpPr>
        <p:sp>
          <p:nvSpPr>
            <p:cNvPr id="31" name="Google Shape;1130;p41">
              <a:extLst>
                <a:ext uri="{FF2B5EF4-FFF2-40B4-BE49-F238E27FC236}">
                  <a16:creationId xmlns:a16="http://schemas.microsoft.com/office/drawing/2014/main" id="{DF6C4813-BD17-2D29-FEBA-7F303072D207}"/>
                </a:ext>
              </a:extLst>
            </p:cNvPr>
            <p:cNvSpPr txBox="1"/>
            <p:nvPr/>
          </p:nvSpPr>
          <p:spPr>
            <a:xfrm>
              <a:off x="3213468" y="1893074"/>
              <a:ext cx="1800000" cy="900000"/>
            </a:xfrm>
            <a:prstGeom prst="rect">
              <a:avLst/>
            </a:prstGeom>
            <a:noFill/>
            <a:ln>
              <a:noFill/>
            </a:ln>
          </p:spPr>
          <p:txBody>
            <a:bodyPr spcFirstLastPara="1" wrap="square" lIns="121900" tIns="121900" rIns="121900" bIns="121900" anchor="t" anchorCtr="0">
              <a:noAutofit/>
            </a:bodyPr>
            <a:lstStyle/>
            <a:p>
              <a:pPr algn="ctr"/>
              <a:r>
                <a:rPr lang="en" sz="1600">
                  <a:solidFill>
                    <a:srgbClr val="FFFFFF"/>
                  </a:solidFill>
                  <a:latin typeface="Gill Sans MT" panose="020B0502020104020203" pitchFamily="34" charset="0"/>
                  <a:ea typeface="Roboto"/>
                  <a:cs typeface="Roboto"/>
                  <a:sym typeface="Roboto"/>
                </a:rPr>
                <a:t>Mercury is the smallest planet</a:t>
              </a:r>
              <a:endParaRPr sz="1600">
                <a:solidFill>
                  <a:srgbClr val="FFFFFF"/>
                </a:solidFill>
                <a:latin typeface="Gill Sans MT" panose="020B0502020104020203" pitchFamily="34" charset="0"/>
                <a:ea typeface="Roboto"/>
                <a:cs typeface="Roboto"/>
                <a:sym typeface="Roboto"/>
              </a:endParaRPr>
            </a:p>
          </p:txBody>
        </p:sp>
        <p:sp>
          <p:nvSpPr>
            <p:cNvPr id="32" name="Google Shape;1135;p41">
              <a:extLst>
                <a:ext uri="{FF2B5EF4-FFF2-40B4-BE49-F238E27FC236}">
                  <a16:creationId xmlns:a16="http://schemas.microsoft.com/office/drawing/2014/main" id="{268C5B55-07DA-A9BD-F811-9EA2D381E2CC}"/>
                </a:ext>
              </a:extLst>
            </p:cNvPr>
            <p:cNvSpPr txBox="1"/>
            <p:nvPr/>
          </p:nvSpPr>
          <p:spPr>
            <a:xfrm>
              <a:off x="6397073" y="2898102"/>
              <a:ext cx="1800000" cy="900000"/>
            </a:xfrm>
            <a:prstGeom prst="rect">
              <a:avLst/>
            </a:prstGeom>
            <a:noFill/>
            <a:ln>
              <a:noFill/>
            </a:ln>
          </p:spPr>
          <p:txBody>
            <a:bodyPr spcFirstLastPara="1" wrap="square" lIns="121900" tIns="121900" rIns="121900" bIns="121900" anchor="t" anchorCtr="0">
              <a:noAutofit/>
            </a:bodyPr>
            <a:lstStyle/>
            <a:p>
              <a:pPr algn="ctr"/>
              <a:r>
                <a:rPr lang="en" sz="2400" b="1">
                  <a:solidFill>
                    <a:srgbClr val="FFFFFF"/>
                  </a:solidFill>
                  <a:latin typeface="Gill Sans MT" panose="020B0502020104020203" pitchFamily="34" charset="0"/>
                  <a:ea typeface="Fira Sans Extra Condensed"/>
                  <a:cs typeface="Fira Sans Extra Condensed"/>
                  <a:sym typeface="Fira Sans Extra Condensed"/>
                </a:rPr>
                <a:t>Mercury</a:t>
              </a:r>
              <a:endParaRPr sz="2400" b="1">
                <a:solidFill>
                  <a:srgbClr val="FFFFFF"/>
                </a:solidFill>
                <a:latin typeface="Gill Sans MT" panose="020B0502020104020203" pitchFamily="34" charset="0"/>
                <a:ea typeface="Fira Sans Extra Condensed"/>
                <a:cs typeface="Fira Sans Extra Condensed"/>
                <a:sym typeface="Fira Sans Extra Condensed"/>
              </a:endParaRPr>
            </a:p>
          </p:txBody>
        </p:sp>
        <p:grpSp>
          <p:nvGrpSpPr>
            <p:cNvPr id="33" name="Groupe 226">
              <a:extLst>
                <a:ext uri="{FF2B5EF4-FFF2-40B4-BE49-F238E27FC236}">
                  <a16:creationId xmlns:a16="http://schemas.microsoft.com/office/drawing/2014/main" id="{24C8F038-FF38-7ECD-C5B5-1F064512D6FA}"/>
                </a:ext>
              </a:extLst>
            </p:cNvPr>
            <p:cNvGrpSpPr/>
            <p:nvPr/>
          </p:nvGrpSpPr>
          <p:grpSpPr>
            <a:xfrm>
              <a:off x="2846509" y="1926671"/>
              <a:ext cx="1800000" cy="898537"/>
              <a:chOff x="3047146" y="5156018"/>
              <a:chExt cx="2317172" cy="1364029"/>
            </a:xfrm>
          </p:grpSpPr>
          <p:sp>
            <p:nvSpPr>
              <p:cNvPr id="72" name="Google Shape;1117;p41">
                <a:extLst>
                  <a:ext uri="{FF2B5EF4-FFF2-40B4-BE49-F238E27FC236}">
                    <a16:creationId xmlns:a16="http://schemas.microsoft.com/office/drawing/2014/main" id="{E34F4C70-02A9-02B6-5C06-33D61D23E1D3}"/>
                  </a:ext>
                </a:extLst>
              </p:cNvPr>
              <p:cNvSpPr/>
              <p:nvPr/>
            </p:nvSpPr>
            <p:spPr>
              <a:xfrm>
                <a:off x="3047146" y="5156018"/>
                <a:ext cx="2317172" cy="1364029"/>
              </a:xfrm>
              <a:custGeom>
                <a:avLst/>
                <a:gdLst/>
                <a:ahLst/>
                <a:cxnLst/>
                <a:rect l="l" t="t" r="r" b="b"/>
                <a:pathLst>
                  <a:path w="18814" h="11131" extrusionOk="0">
                    <a:moveTo>
                      <a:pt x="1451" y="0"/>
                    </a:moveTo>
                    <a:cubicBezTo>
                      <a:pt x="647" y="0"/>
                      <a:pt x="0" y="656"/>
                      <a:pt x="0" y="1451"/>
                    </a:cubicBezTo>
                    <a:lnTo>
                      <a:pt x="0" y="9680"/>
                    </a:lnTo>
                    <a:cubicBezTo>
                      <a:pt x="0" y="10475"/>
                      <a:pt x="647" y="11131"/>
                      <a:pt x="1451" y="11131"/>
                    </a:cubicBezTo>
                    <a:lnTo>
                      <a:pt x="17372" y="11131"/>
                    </a:lnTo>
                    <a:cubicBezTo>
                      <a:pt x="18167" y="11131"/>
                      <a:pt x="18813" y="10475"/>
                      <a:pt x="18813" y="9680"/>
                    </a:cubicBezTo>
                    <a:lnTo>
                      <a:pt x="18813" y="1451"/>
                    </a:lnTo>
                    <a:cubicBezTo>
                      <a:pt x="18813" y="656"/>
                      <a:pt x="18167" y="0"/>
                      <a:pt x="17372" y="0"/>
                    </a:cubicBezTo>
                    <a:close/>
                  </a:path>
                </a:pathLst>
              </a:custGeom>
              <a:ln w="28575">
                <a:solidFill>
                  <a:srgbClr val="0A7F2E"/>
                </a:solidFill>
              </a:ln>
            </p:spPr>
            <p:style>
              <a:lnRef idx="2">
                <a:schemeClr val="accent3"/>
              </a:lnRef>
              <a:fillRef idx="1">
                <a:schemeClr val="lt1"/>
              </a:fillRef>
              <a:effectRef idx="0">
                <a:schemeClr val="accent3"/>
              </a:effectRef>
              <a:fontRef idx="minor">
                <a:schemeClr val="dk1"/>
              </a:fontRef>
            </p:style>
            <p:txBody>
              <a:bodyPr spcFirstLastPara="1" wrap="square" lIns="121900" tIns="121900" rIns="121900" bIns="121900" anchor="ctr" anchorCtr="0">
                <a:noAutofit/>
              </a:bodyPr>
              <a:lstStyle/>
              <a:p>
                <a:endParaRPr sz="2400">
                  <a:latin typeface="Gill Sans MT" panose="020B0502020104020203" pitchFamily="34" charset="0"/>
                </a:endParaRPr>
              </a:p>
            </p:txBody>
          </p:sp>
          <p:sp>
            <p:nvSpPr>
              <p:cNvPr id="73" name="Google Shape;1141;p41">
                <a:extLst>
                  <a:ext uri="{FF2B5EF4-FFF2-40B4-BE49-F238E27FC236}">
                    <a16:creationId xmlns:a16="http://schemas.microsoft.com/office/drawing/2014/main" id="{8D97E97E-5CFD-ADBC-56DF-38B7B32F4D05}"/>
                  </a:ext>
                </a:extLst>
              </p:cNvPr>
              <p:cNvSpPr txBox="1"/>
              <p:nvPr/>
            </p:nvSpPr>
            <p:spPr>
              <a:xfrm>
                <a:off x="3243839" y="5472470"/>
                <a:ext cx="1911673" cy="731124"/>
              </a:xfrm>
              <a:prstGeom prst="rect">
                <a:avLst/>
              </a:prstGeom>
              <a:noFill/>
              <a:ln>
                <a:noFill/>
              </a:ln>
            </p:spPr>
            <p:txBody>
              <a:bodyPr spcFirstLastPara="1" wrap="square" lIns="121900" tIns="121900" rIns="121900" bIns="121900" anchor="t" anchorCtr="0">
                <a:noAutofit/>
              </a:bodyPr>
              <a:lstStyle/>
              <a:p>
                <a:pPr algn="ctr"/>
                <a:r>
                  <a:rPr lang="fr-F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rPr>
                  <a:t> Auto- satisfaction JIT </a:t>
                </a:r>
                <a:endParaRP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endParaRPr>
              </a:p>
            </p:txBody>
          </p:sp>
        </p:grpSp>
        <p:grpSp>
          <p:nvGrpSpPr>
            <p:cNvPr id="46" name="Groupe 227">
              <a:extLst>
                <a:ext uri="{FF2B5EF4-FFF2-40B4-BE49-F238E27FC236}">
                  <a16:creationId xmlns:a16="http://schemas.microsoft.com/office/drawing/2014/main" id="{C75DA7E4-4E10-C7BA-F295-62F82C327225}"/>
                </a:ext>
              </a:extLst>
            </p:cNvPr>
            <p:cNvGrpSpPr/>
            <p:nvPr/>
          </p:nvGrpSpPr>
          <p:grpSpPr>
            <a:xfrm>
              <a:off x="4756880" y="1927632"/>
              <a:ext cx="1800000" cy="896615"/>
              <a:chOff x="2999539" y="3774449"/>
              <a:chExt cx="2305531" cy="1364029"/>
            </a:xfrm>
          </p:grpSpPr>
          <p:sp>
            <p:nvSpPr>
              <p:cNvPr id="70" name="Google Shape;1117;p41">
                <a:extLst>
                  <a:ext uri="{FF2B5EF4-FFF2-40B4-BE49-F238E27FC236}">
                    <a16:creationId xmlns:a16="http://schemas.microsoft.com/office/drawing/2014/main" id="{F5C39FFC-CCD8-53AA-4010-847F94CA04C7}"/>
                  </a:ext>
                </a:extLst>
              </p:cNvPr>
              <p:cNvSpPr/>
              <p:nvPr/>
            </p:nvSpPr>
            <p:spPr>
              <a:xfrm>
                <a:off x="2999539" y="3774449"/>
                <a:ext cx="2305531" cy="1364029"/>
              </a:xfrm>
              <a:custGeom>
                <a:avLst/>
                <a:gdLst/>
                <a:ahLst/>
                <a:cxnLst/>
                <a:rect l="l" t="t" r="r" b="b"/>
                <a:pathLst>
                  <a:path w="18814" h="11131" extrusionOk="0">
                    <a:moveTo>
                      <a:pt x="1451" y="0"/>
                    </a:moveTo>
                    <a:cubicBezTo>
                      <a:pt x="647" y="0"/>
                      <a:pt x="0" y="656"/>
                      <a:pt x="0" y="1451"/>
                    </a:cubicBezTo>
                    <a:lnTo>
                      <a:pt x="0" y="9680"/>
                    </a:lnTo>
                    <a:cubicBezTo>
                      <a:pt x="0" y="10475"/>
                      <a:pt x="647" y="11131"/>
                      <a:pt x="1451" y="11131"/>
                    </a:cubicBezTo>
                    <a:lnTo>
                      <a:pt x="17372" y="11131"/>
                    </a:lnTo>
                    <a:cubicBezTo>
                      <a:pt x="18167" y="11131"/>
                      <a:pt x="18813" y="10475"/>
                      <a:pt x="18813" y="9680"/>
                    </a:cubicBezTo>
                    <a:lnTo>
                      <a:pt x="18813" y="1451"/>
                    </a:lnTo>
                    <a:cubicBezTo>
                      <a:pt x="18813" y="656"/>
                      <a:pt x="18167" y="0"/>
                      <a:pt x="17372" y="0"/>
                    </a:cubicBezTo>
                    <a:close/>
                  </a:path>
                </a:pathLst>
              </a:custGeom>
              <a:noFill/>
              <a:ln w="28575">
                <a:solidFill>
                  <a:srgbClr val="73AC13"/>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endParaRPr sz="2400">
                  <a:latin typeface="Gill Sans MT" panose="020B0502020104020203" pitchFamily="34" charset="0"/>
                </a:endParaRPr>
              </a:p>
            </p:txBody>
          </p:sp>
          <p:sp>
            <p:nvSpPr>
              <p:cNvPr id="71" name="Google Shape;1141;p41">
                <a:extLst>
                  <a:ext uri="{FF2B5EF4-FFF2-40B4-BE49-F238E27FC236}">
                    <a16:creationId xmlns:a16="http://schemas.microsoft.com/office/drawing/2014/main" id="{2A1C190D-59F5-015A-FEC8-0B101D03FDEE}"/>
                  </a:ext>
                </a:extLst>
              </p:cNvPr>
              <p:cNvSpPr txBox="1"/>
              <p:nvPr/>
            </p:nvSpPr>
            <p:spPr>
              <a:xfrm>
                <a:off x="3141820" y="4040048"/>
                <a:ext cx="1911673" cy="832830"/>
              </a:xfrm>
              <a:prstGeom prst="rect">
                <a:avLst/>
              </a:prstGeom>
              <a:noFill/>
              <a:ln>
                <a:noFill/>
              </a:ln>
            </p:spPr>
            <p:txBody>
              <a:bodyPr spcFirstLastPara="1" wrap="square" lIns="121900" tIns="121900" rIns="121900" bIns="121900" anchor="t" anchorCtr="0">
                <a:noAutofit/>
              </a:bodyPr>
              <a:lstStyle/>
              <a:p>
                <a:pPr algn="ctr"/>
                <a:r>
                  <a:rPr lang="fr-F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rPr>
                  <a:t>Auto- satisfaction en mode stockage </a:t>
                </a:r>
                <a:endParaRP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endParaRPr>
              </a:p>
            </p:txBody>
          </p:sp>
        </p:grpSp>
        <p:grpSp>
          <p:nvGrpSpPr>
            <p:cNvPr id="47" name="Groupe 228">
              <a:extLst>
                <a:ext uri="{FF2B5EF4-FFF2-40B4-BE49-F238E27FC236}">
                  <a16:creationId xmlns:a16="http://schemas.microsoft.com/office/drawing/2014/main" id="{481E7E2A-2C9D-6E24-7103-76273484DCE5}"/>
                </a:ext>
              </a:extLst>
            </p:cNvPr>
            <p:cNvGrpSpPr/>
            <p:nvPr/>
          </p:nvGrpSpPr>
          <p:grpSpPr>
            <a:xfrm>
              <a:off x="6671305" y="1925940"/>
              <a:ext cx="1800000" cy="900000"/>
              <a:chOff x="3040022" y="2321853"/>
              <a:chExt cx="2305531" cy="1364030"/>
            </a:xfrm>
          </p:grpSpPr>
          <p:sp>
            <p:nvSpPr>
              <p:cNvPr id="68" name="Google Shape;1117;p41">
                <a:extLst>
                  <a:ext uri="{FF2B5EF4-FFF2-40B4-BE49-F238E27FC236}">
                    <a16:creationId xmlns:a16="http://schemas.microsoft.com/office/drawing/2014/main" id="{A8CD92C1-69A0-418B-9C3B-B707615D0A0E}"/>
                  </a:ext>
                </a:extLst>
              </p:cNvPr>
              <p:cNvSpPr/>
              <p:nvPr/>
            </p:nvSpPr>
            <p:spPr>
              <a:xfrm>
                <a:off x="3040022" y="2321853"/>
                <a:ext cx="2305531" cy="1364030"/>
              </a:xfrm>
              <a:custGeom>
                <a:avLst/>
                <a:gdLst/>
                <a:ahLst/>
                <a:cxnLst/>
                <a:rect l="l" t="t" r="r" b="b"/>
                <a:pathLst>
                  <a:path w="18814" h="11131" extrusionOk="0">
                    <a:moveTo>
                      <a:pt x="1451" y="0"/>
                    </a:moveTo>
                    <a:cubicBezTo>
                      <a:pt x="647" y="0"/>
                      <a:pt x="0" y="656"/>
                      <a:pt x="0" y="1451"/>
                    </a:cubicBezTo>
                    <a:lnTo>
                      <a:pt x="0" y="9680"/>
                    </a:lnTo>
                    <a:cubicBezTo>
                      <a:pt x="0" y="10475"/>
                      <a:pt x="647" y="11131"/>
                      <a:pt x="1451" y="11131"/>
                    </a:cubicBezTo>
                    <a:lnTo>
                      <a:pt x="17372" y="11131"/>
                    </a:lnTo>
                    <a:cubicBezTo>
                      <a:pt x="18167" y="11131"/>
                      <a:pt x="18813" y="10475"/>
                      <a:pt x="18813" y="9680"/>
                    </a:cubicBezTo>
                    <a:lnTo>
                      <a:pt x="18813" y="1451"/>
                    </a:lnTo>
                    <a:cubicBezTo>
                      <a:pt x="18813" y="656"/>
                      <a:pt x="18167" y="0"/>
                      <a:pt x="17372" y="0"/>
                    </a:cubicBezTo>
                    <a:close/>
                  </a:path>
                </a:pathLst>
              </a:custGeom>
              <a:ln w="28575">
                <a:solidFill>
                  <a:srgbClr val="C0CD03"/>
                </a:solidFill>
              </a:ln>
            </p:spPr>
            <p:style>
              <a:lnRef idx="2">
                <a:schemeClr val="accent3"/>
              </a:lnRef>
              <a:fillRef idx="1">
                <a:schemeClr val="lt1"/>
              </a:fillRef>
              <a:effectRef idx="0">
                <a:schemeClr val="accent3"/>
              </a:effectRef>
              <a:fontRef idx="minor">
                <a:schemeClr val="dk1"/>
              </a:fontRef>
            </p:style>
            <p:txBody>
              <a:bodyPr spcFirstLastPara="1" wrap="square" lIns="121900" tIns="121900" rIns="121900" bIns="121900" anchor="ctr" anchorCtr="0">
                <a:noAutofit/>
              </a:bodyPr>
              <a:lstStyle/>
              <a:p>
                <a:endParaRPr sz="2400">
                  <a:latin typeface="Gill Sans MT" panose="020B0502020104020203" pitchFamily="34" charset="0"/>
                </a:endParaRPr>
              </a:p>
            </p:txBody>
          </p:sp>
          <p:sp>
            <p:nvSpPr>
              <p:cNvPr id="69" name="Google Shape;1141;p41">
                <a:extLst>
                  <a:ext uri="{FF2B5EF4-FFF2-40B4-BE49-F238E27FC236}">
                    <a16:creationId xmlns:a16="http://schemas.microsoft.com/office/drawing/2014/main" id="{EEC45D7E-1F26-F94C-09E0-CEDEC17F7176}"/>
                  </a:ext>
                </a:extLst>
              </p:cNvPr>
              <p:cNvSpPr txBox="1"/>
              <p:nvPr/>
            </p:nvSpPr>
            <p:spPr>
              <a:xfrm>
                <a:off x="3236950" y="2544358"/>
                <a:ext cx="1911675" cy="919019"/>
              </a:xfrm>
              <a:prstGeom prst="rect">
                <a:avLst/>
              </a:prstGeom>
              <a:noFill/>
              <a:ln>
                <a:noFill/>
              </a:ln>
            </p:spPr>
            <p:txBody>
              <a:bodyPr spcFirstLastPara="1" wrap="square" lIns="121900" tIns="121900" rIns="121900" bIns="121900" anchor="t" anchorCtr="0">
                <a:noAutofit/>
              </a:bodyPr>
              <a:lstStyle/>
              <a:p>
                <a:pPr algn="ctr"/>
                <a:r>
                  <a:rPr lang="fr-F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rPr>
                  <a:t>Utilisation maximale des capacités internes  </a:t>
                </a:r>
                <a:endParaRP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endParaRPr>
              </a:p>
            </p:txBody>
          </p:sp>
        </p:grpSp>
        <p:grpSp>
          <p:nvGrpSpPr>
            <p:cNvPr id="48" name="Groupe 231">
              <a:extLst>
                <a:ext uri="{FF2B5EF4-FFF2-40B4-BE49-F238E27FC236}">
                  <a16:creationId xmlns:a16="http://schemas.microsoft.com/office/drawing/2014/main" id="{E8175D99-4931-2FD4-B065-0045939713A9}"/>
                </a:ext>
              </a:extLst>
            </p:cNvPr>
            <p:cNvGrpSpPr/>
            <p:nvPr/>
          </p:nvGrpSpPr>
          <p:grpSpPr>
            <a:xfrm>
              <a:off x="6651734" y="2930264"/>
              <a:ext cx="1800000" cy="841184"/>
              <a:chOff x="5493288" y="2321785"/>
              <a:chExt cx="2305531" cy="1364029"/>
            </a:xfrm>
          </p:grpSpPr>
          <p:sp>
            <p:nvSpPr>
              <p:cNvPr id="66" name="Google Shape;1117;p41">
                <a:extLst>
                  <a:ext uri="{FF2B5EF4-FFF2-40B4-BE49-F238E27FC236}">
                    <a16:creationId xmlns:a16="http://schemas.microsoft.com/office/drawing/2014/main" id="{55912067-96D6-4805-85CD-1D6A1004A328}"/>
                  </a:ext>
                </a:extLst>
              </p:cNvPr>
              <p:cNvSpPr/>
              <p:nvPr/>
            </p:nvSpPr>
            <p:spPr>
              <a:xfrm>
                <a:off x="5493288" y="2321785"/>
                <a:ext cx="2305531" cy="1364029"/>
              </a:xfrm>
              <a:custGeom>
                <a:avLst/>
                <a:gdLst/>
                <a:ahLst/>
                <a:cxnLst/>
                <a:rect l="l" t="t" r="r" b="b"/>
                <a:pathLst>
                  <a:path w="18814" h="11131" extrusionOk="0">
                    <a:moveTo>
                      <a:pt x="1451" y="0"/>
                    </a:moveTo>
                    <a:cubicBezTo>
                      <a:pt x="647" y="0"/>
                      <a:pt x="0" y="656"/>
                      <a:pt x="0" y="1451"/>
                    </a:cubicBezTo>
                    <a:lnTo>
                      <a:pt x="0" y="9680"/>
                    </a:lnTo>
                    <a:cubicBezTo>
                      <a:pt x="0" y="10475"/>
                      <a:pt x="647" y="11131"/>
                      <a:pt x="1451" y="11131"/>
                    </a:cubicBezTo>
                    <a:lnTo>
                      <a:pt x="17372" y="11131"/>
                    </a:lnTo>
                    <a:cubicBezTo>
                      <a:pt x="18167" y="11131"/>
                      <a:pt x="18813" y="10475"/>
                      <a:pt x="18813" y="9680"/>
                    </a:cubicBezTo>
                    <a:lnTo>
                      <a:pt x="18813" y="1451"/>
                    </a:lnTo>
                    <a:cubicBezTo>
                      <a:pt x="18813" y="656"/>
                      <a:pt x="18167" y="0"/>
                      <a:pt x="17372" y="0"/>
                    </a:cubicBezTo>
                    <a:close/>
                  </a:path>
                </a:pathLst>
              </a:custGeom>
              <a:ln w="28575">
                <a:solidFill>
                  <a:srgbClr val="C0CD03"/>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endParaRPr sz="2400">
                  <a:latin typeface="Gill Sans MT" panose="020B0502020104020203" pitchFamily="34" charset="0"/>
                </a:endParaRPr>
              </a:p>
            </p:txBody>
          </p:sp>
          <p:sp>
            <p:nvSpPr>
              <p:cNvPr id="67" name="Google Shape;1141;p41">
                <a:extLst>
                  <a:ext uri="{FF2B5EF4-FFF2-40B4-BE49-F238E27FC236}">
                    <a16:creationId xmlns:a16="http://schemas.microsoft.com/office/drawing/2014/main" id="{77888183-D8C8-8227-7637-5CB55939E200}"/>
                  </a:ext>
                </a:extLst>
              </p:cNvPr>
              <p:cNvSpPr txBox="1"/>
              <p:nvPr/>
            </p:nvSpPr>
            <p:spPr>
              <a:xfrm>
                <a:off x="5715285" y="2451083"/>
                <a:ext cx="1911673" cy="1096497"/>
              </a:xfrm>
              <a:prstGeom prst="rect">
                <a:avLst/>
              </a:prstGeom>
              <a:noFill/>
              <a:ln>
                <a:noFill/>
              </a:ln>
            </p:spPr>
            <p:txBody>
              <a:bodyPr spcFirstLastPara="1" wrap="square" lIns="121900" tIns="121900" rIns="121900" bIns="121900" anchor="t" anchorCtr="0">
                <a:noAutofit/>
              </a:bodyPr>
              <a:lstStyle/>
              <a:p>
                <a:pPr algn="ctr"/>
                <a:r>
                  <a:rPr lang="fr-F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rPr>
                  <a:t>Maximiser sa production propre avec un Supply externe </a:t>
                </a:r>
                <a:endParaRP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endParaRPr>
              </a:p>
            </p:txBody>
          </p:sp>
        </p:grpSp>
        <p:grpSp>
          <p:nvGrpSpPr>
            <p:cNvPr id="49" name="Groupe 229">
              <a:extLst>
                <a:ext uri="{FF2B5EF4-FFF2-40B4-BE49-F238E27FC236}">
                  <a16:creationId xmlns:a16="http://schemas.microsoft.com/office/drawing/2014/main" id="{C338DACB-091E-A84B-FA62-7C937089F124}"/>
                </a:ext>
              </a:extLst>
            </p:cNvPr>
            <p:cNvGrpSpPr/>
            <p:nvPr/>
          </p:nvGrpSpPr>
          <p:grpSpPr>
            <a:xfrm>
              <a:off x="2846509" y="2906041"/>
              <a:ext cx="1800000" cy="884123"/>
              <a:chOff x="5510931" y="5172693"/>
              <a:chExt cx="2305531" cy="1364029"/>
            </a:xfrm>
          </p:grpSpPr>
          <p:sp>
            <p:nvSpPr>
              <p:cNvPr id="64" name="Google Shape;1117;p41">
                <a:extLst>
                  <a:ext uri="{FF2B5EF4-FFF2-40B4-BE49-F238E27FC236}">
                    <a16:creationId xmlns:a16="http://schemas.microsoft.com/office/drawing/2014/main" id="{AF25261B-B32F-E537-3064-A932AA4503DC}"/>
                  </a:ext>
                </a:extLst>
              </p:cNvPr>
              <p:cNvSpPr/>
              <p:nvPr/>
            </p:nvSpPr>
            <p:spPr>
              <a:xfrm>
                <a:off x="5510931" y="5172693"/>
                <a:ext cx="2305531" cy="1364029"/>
              </a:xfrm>
              <a:custGeom>
                <a:avLst/>
                <a:gdLst/>
                <a:ahLst/>
                <a:cxnLst/>
                <a:rect l="l" t="t" r="r" b="b"/>
                <a:pathLst>
                  <a:path w="18814" h="11131" extrusionOk="0">
                    <a:moveTo>
                      <a:pt x="1451" y="0"/>
                    </a:moveTo>
                    <a:cubicBezTo>
                      <a:pt x="647" y="0"/>
                      <a:pt x="0" y="656"/>
                      <a:pt x="0" y="1451"/>
                    </a:cubicBezTo>
                    <a:lnTo>
                      <a:pt x="0" y="9680"/>
                    </a:lnTo>
                    <a:cubicBezTo>
                      <a:pt x="0" y="10475"/>
                      <a:pt x="647" y="11131"/>
                      <a:pt x="1451" y="11131"/>
                    </a:cubicBezTo>
                    <a:lnTo>
                      <a:pt x="17372" y="11131"/>
                    </a:lnTo>
                    <a:cubicBezTo>
                      <a:pt x="18167" y="11131"/>
                      <a:pt x="18813" y="10475"/>
                      <a:pt x="18813" y="9680"/>
                    </a:cubicBezTo>
                    <a:lnTo>
                      <a:pt x="18813" y="1451"/>
                    </a:lnTo>
                    <a:cubicBezTo>
                      <a:pt x="18813" y="656"/>
                      <a:pt x="18167" y="0"/>
                      <a:pt x="17372" y="0"/>
                    </a:cubicBezTo>
                    <a:close/>
                  </a:path>
                </a:pathLst>
              </a:custGeom>
              <a:noFill/>
              <a:ln w="28575">
                <a:solidFill>
                  <a:srgbClr val="0A7F2E"/>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endParaRPr sz="2400">
                  <a:latin typeface="Gill Sans MT" panose="020B0502020104020203" pitchFamily="34" charset="0"/>
                </a:endParaRPr>
              </a:p>
            </p:txBody>
          </p:sp>
          <p:sp>
            <p:nvSpPr>
              <p:cNvPr id="65" name="Google Shape;1141;p41">
                <a:extLst>
                  <a:ext uri="{FF2B5EF4-FFF2-40B4-BE49-F238E27FC236}">
                    <a16:creationId xmlns:a16="http://schemas.microsoft.com/office/drawing/2014/main" id="{F39D6718-BEB5-576F-1D2E-CA80E36EAB1C}"/>
                  </a:ext>
                </a:extLst>
              </p:cNvPr>
              <p:cNvSpPr txBox="1"/>
              <p:nvPr/>
            </p:nvSpPr>
            <p:spPr>
              <a:xfrm>
                <a:off x="5701834" y="5354682"/>
                <a:ext cx="1911673" cy="1000050"/>
              </a:xfrm>
              <a:prstGeom prst="rect">
                <a:avLst/>
              </a:prstGeom>
              <a:noFill/>
              <a:ln>
                <a:noFill/>
              </a:ln>
            </p:spPr>
            <p:txBody>
              <a:bodyPr spcFirstLastPara="1" wrap="square" lIns="121900" tIns="121900" rIns="121900" bIns="121900" anchor="t" anchorCtr="0">
                <a:noAutofit/>
              </a:bodyPr>
              <a:lstStyle/>
              <a:p>
                <a:pPr algn="ctr"/>
                <a:r>
                  <a:rPr lang="fr-F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rPr>
                  <a:t> Besoin de Supply pour répondre à la demande </a:t>
                </a:r>
                <a:endParaRP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endParaRPr>
              </a:p>
            </p:txBody>
          </p:sp>
        </p:grpSp>
        <p:grpSp>
          <p:nvGrpSpPr>
            <p:cNvPr id="50" name="Groupe 230">
              <a:extLst>
                <a:ext uri="{FF2B5EF4-FFF2-40B4-BE49-F238E27FC236}">
                  <a16:creationId xmlns:a16="http://schemas.microsoft.com/office/drawing/2014/main" id="{BCE016FB-9FBA-6527-05FE-A66F527CFA41}"/>
                </a:ext>
              </a:extLst>
            </p:cNvPr>
            <p:cNvGrpSpPr/>
            <p:nvPr/>
          </p:nvGrpSpPr>
          <p:grpSpPr>
            <a:xfrm>
              <a:off x="4756880" y="2919815"/>
              <a:ext cx="1800000" cy="856574"/>
              <a:chOff x="5500446" y="3730712"/>
              <a:chExt cx="2315080" cy="1302394"/>
            </a:xfrm>
          </p:grpSpPr>
          <p:sp>
            <p:nvSpPr>
              <p:cNvPr id="62" name="Google Shape;1117;p41">
                <a:extLst>
                  <a:ext uri="{FF2B5EF4-FFF2-40B4-BE49-F238E27FC236}">
                    <a16:creationId xmlns:a16="http://schemas.microsoft.com/office/drawing/2014/main" id="{E2261317-A35A-F222-B104-FC0BF1DA60F0}"/>
                  </a:ext>
                </a:extLst>
              </p:cNvPr>
              <p:cNvSpPr/>
              <p:nvPr/>
            </p:nvSpPr>
            <p:spPr>
              <a:xfrm>
                <a:off x="5500446" y="3730712"/>
                <a:ext cx="2315080" cy="1302394"/>
              </a:xfrm>
              <a:custGeom>
                <a:avLst/>
                <a:gdLst/>
                <a:ahLst/>
                <a:cxnLst/>
                <a:rect l="l" t="t" r="r" b="b"/>
                <a:pathLst>
                  <a:path w="18814" h="11131" extrusionOk="0">
                    <a:moveTo>
                      <a:pt x="1451" y="0"/>
                    </a:moveTo>
                    <a:cubicBezTo>
                      <a:pt x="647" y="0"/>
                      <a:pt x="0" y="656"/>
                      <a:pt x="0" y="1451"/>
                    </a:cubicBezTo>
                    <a:lnTo>
                      <a:pt x="0" y="9680"/>
                    </a:lnTo>
                    <a:cubicBezTo>
                      <a:pt x="0" y="10475"/>
                      <a:pt x="647" y="11131"/>
                      <a:pt x="1451" y="11131"/>
                    </a:cubicBezTo>
                    <a:lnTo>
                      <a:pt x="17372" y="11131"/>
                    </a:lnTo>
                    <a:cubicBezTo>
                      <a:pt x="18167" y="11131"/>
                      <a:pt x="18813" y="10475"/>
                      <a:pt x="18813" y="9680"/>
                    </a:cubicBezTo>
                    <a:lnTo>
                      <a:pt x="18813" y="1451"/>
                    </a:lnTo>
                    <a:cubicBezTo>
                      <a:pt x="18813" y="656"/>
                      <a:pt x="18167" y="0"/>
                      <a:pt x="17372" y="0"/>
                    </a:cubicBezTo>
                    <a:close/>
                  </a:path>
                </a:pathLst>
              </a:custGeom>
              <a:noFill/>
              <a:ln w="28575">
                <a:solidFill>
                  <a:srgbClr val="6BA916"/>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endParaRPr sz="2400">
                  <a:latin typeface="Gill Sans MT" panose="020B0502020104020203" pitchFamily="34" charset="0"/>
                </a:endParaRPr>
              </a:p>
            </p:txBody>
          </p:sp>
          <p:sp>
            <p:nvSpPr>
              <p:cNvPr id="63" name="Google Shape;1141;p41">
                <a:extLst>
                  <a:ext uri="{FF2B5EF4-FFF2-40B4-BE49-F238E27FC236}">
                    <a16:creationId xmlns:a16="http://schemas.microsoft.com/office/drawing/2014/main" id="{BEDC63C2-1E74-6C7B-AE31-8AC114E734AC}"/>
                  </a:ext>
                </a:extLst>
              </p:cNvPr>
              <p:cNvSpPr txBox="1"/>
              <p:nvPr/>
            </p:nvSpPr>
            <p:spPr>
              <a:xfrm>
                <a:off x="5647275" y="3971169"/>
                <a:ext cx="1911673" cy="821479"/>
              </a:xfrm>
              <a:prstGeom prst="rect">
                <a:avLst/>
              </a:prstGeom>
              <a:noFill/>
              <a:ln>
                <a:noFill/>
              </a:ln>
            </p:spPr>
            <p:txBody>
              <a:bodyPr spcFirstLastPara="1" wrap="square" lIns="121900" tIns="121900" rIns="121900" bIns="121900" anchor="t" anchorCtr="0">
                <a:noAutofit/>
              </a:bodyPr>
              <a:lstStyle/>
              <a:p>
                <a:pPr algn="ctr"/>
                <a:r>
                  <a:rPr lang="fr-F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rPr>
                  <a:t> Besoin de Supply externe  pour remplir ses stocks  </a:t>
                </a:r>
                <a:endParaRP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endParaRPr>
              </a:p>
            </p:txBody>
          </p:sp>
        </p:grpSp>
        <p:grpSp>
          <p:nvGrpSpPr>
            <p:cNvPr id="51" name="Groupe 233">
              <a:extLst>
                <a:ext uri="{FF2B5EF4-FFF2-40B4-BE49-F238E27FC236}">
                  <a16:creationId xmlns:a16="http://schemas.microsoft.com/office/drawing/2014/main" id="{60E8315D-432C-53BD-64AD-CA64E16E9084}"/>
                </a:ext>
              </a:extLst>
            </p:cNvPr>
            <p:cNvGrpSpPr/>
            <p:nvPr/>
          </p:nvGrpSpPr>
          <p:grpSpPr>
            <a:xfrm>
              <a:off x="2846509" y="3927747"/>
              <a:ext cx="1800000" cy="900000"/>
              <a:chOff x="7918635" y="5208078"/>
              <a:chExt cx="2305531" cy="1364029"/>
            </a:xfrm>
          </p:grpSpPr>
          <p:sp>
            <p:nvSpPr>
              <p:cNvPr id="60" name="Google Shape;1117;p41">
                <a:extLst>
                  <a:ext uri="{FF2B5EF4-FFF2-40B4-BE49-F238E27FC236}">
                    <a16:creationId xmlns:a16="http://schemas.microsoft.com/office/drawing/2014/main" id="{2F3E02D6-DFD0-583C-3523-8B3C5F17E675}"/>
                  </a:ext>
                </a:extLst>
              </p:cNvPr>
              <p:cNvSpPr/>
              <p:nvPr/>
            </p:nvSpPr>
            <p:spPr>
              <a:xfrm>
                <a:off x="7918635" y="5208078"/>
                <a:ext cx="2305531" cy="1364029"/>
              </a:xfrm>
              <a:custGeom>
                <a:avLst/>
                <a:gdLst/>
                <a:ahLst/>
                <a:cxnLst/>
                <a:rect l="l" t="t" r="r" b="b"/>
                <a:pathLst>
                  <a:path w="18814" h="11131" extrusionOk="0">
                    <a:moveTo>
                      <a:pt x="1451" y="0"/>
                    </a:moveTo>
                    <a:cubicBezTo>
                      <a:pt x="647" y="0"/>
                      <a:pt x="0" y="656"/>
                      <a:pt x="0" y="1451"/>
                    </a:cubicBezTo>
                    <a:lnTo>
                      <a:pt x="0" y="9680"/>
                    </a:lnTo>
                    <a:cubicBezTo>
                      <a:pt x="0" y="10475"/>
                      <a:pt x="647" y="11131"/>
                      <a:pt x="1451" y="11131"/>
                    </a:cubicBezTo>
                    <a:lnTo>
                      <a:pt x="17372" y="11131"/>
                    </a:lnTo>
                    <a:cubicBezTo>
                      <a:pt x="18167" y="11131"/>
                      <a:pt x="18813" y="10475"/>
                      <a:pt x="18813" y="9680"/>
                    </a:cubicBezTo>
                    <a:lnTo>
                      <a:pt x="18813" y="1451"/>
                    </a:lnTo>
                    <a:cubicBezTo>
                      <a:pt x="18813" y="656"/>
                      <a:pt x="18167" y="0"/>
                      <a:pt x="17372" y="0"/>
                    </a:cubicBezTo>
                    <a:close/>
                  </a:path>
                </a:pathLst>
              </a:custGeom>
              <a:noFill/>
              <a:ln w="28575">
                <a:solidFill>
                  <a:srgbClr val="0A7F2E"/>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endParaRPr sz="2400">
                  <a:latin typeface="Gill Sans MT" panose="020B0502020104020203" pitchFamily="34" charset="0"/>
                </a:endParaRPr>
              </a:p>
            </p:txBody>
          </p:sp>
          <p:sp>
            <p:nvSpPr>
              <p:cNvPr id="61" name="Google Shape;1141;p41">
                <a:extLst>
                  <a:ext uri="{FF2B5EF4-FFF2-40B4-BE49-F238E27FC236}">
                    <a16:creationId xmlns:a16="http://schemas.microsoft.com/office/drawing/2014/main" id="{DC7816FD-500A-222D-5D8D-E3399F649952}"/>
                  </a:ext>
                </a:extLst>
              </p:cNvPr>
              <p:cNvSpPr txBox="1"/>
              <p:nvPr/>
            </p:nvSpPr>
            <p:spPr>
              <a:xfrm>
                <a:off x="8014067" y="5478505"/>
                <a:ext cx="2102614" cy="1076295"/>
              </a:xfrm>
              <a:prstGeom prst="rect">
                <a:avLst/>
              </a:prstGeom>
              <a:noFill/>
              <a:ln>
                <a:noFill/>
              </a:ln>
            </p:spPr>
            <p:txBody>
              <a:bodyPr spcFirstLastPara="1" wrap="square" lIns="121900" tIns="121900" rIns="121900" bIns="121900" anchor="t" anchorCtr="0">
                <a:noAutofit/>
              </a:bodyPr>
              <a:lstStyle/>
              <a:p>
                <a:pPr algn="ctr"/>
                <a:r>
                  <a:rPr lang="fr-F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rPr>
                  <a:t>Prestation pour OIJ  après satisfaction de la demande </a:t>
                </a:r>
                <a:endParaRP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endParaRPr>
              </a:p>
            </p:txBody>
          </p:sp>
        </p:grpSp>
        <p:grpSp>
          <p:nvGrpSpPr>
            <p:cNvPr id="52" name="Groupe 1">
              <a:extLst>
                <a:ext uri="{FF2B5EF4-FFF2-40B4-BE49-F238E27FC236}">
                  <a16:creationId xmlns:a16="http://schemas.microsoft.com/office/drawing/2014/main" id="{C5A1CCD4-3BCD-E212-C931-03AC983562B2}"/>
                </a:ext>
              </a:extLst>
            </p:cNvPr>
            <p:cNvGrpSpPr/>
            <p:nvPr/>
          </p:nvGrpSpPr>
          <p:grpSpPr>
            <a:xfrm>
              <a:off x="6665836" y="3949006"/>
              <a:ext cx="1810941" cy="878739"/>
              <a:chOff x="7883485" y="5227950"/>
              <a:chExt cx="2281814" cy="1364029"/>
            </a:xfrm>
          </p:grpSpPr>
          <p:sp>
            <p:nvSpPr>
              <p:cNvPr id="56" name="Google Shape;1117;p41">
                <a:extLst>
                  <a:ext uri="{FF2B5EF4-FFF2-40B4-BE49-F238E27FC236}">
                    <a16:creationId xmlns:a16="http://schemas.microsoft.com/office/drawing/2014/main" id="{6DB76241-8D39-E3DF-8D2E-22D56AC291FA}"/>
                  </a:ext>
                </a:extLst>
              </p:cNvPr>
              <p:cNvSpPr/>
              <p:nvPr/>
            </p:nvSpPr>
            <p:spPr>
              <a:xfrm>
                <a:off x="7890376" y="5227950"/>
                <a:ext cx="2268028" cy="1364029"/>
              </a:xfrm>
              <a:custGeom>
                <a:avLst/>
                <a:gdLst/>
                <a:ahLst/>
                <a:cxnLst/>
                <a:rect l="l" t="t" r="r" b="b"/>
                <a:pathLst>
                  <a:path w="18814" h="11131" extrusionOk="0">
                    <a:moveTo>
                      <a:pt x="1451" y="0"/>
                    </a:moveTo>
                    <a:cubicBezTo>
                      <a:pt x="647" y="0"/>
                      <a:pt x="0" y="656"/>
                      <a:pt x="0" y="1451"/>
                    </a:cubicBezTo>
                    <a:lnTo>
                      <a:pt x="0" y="9680"/>
                    </a:lnTo>
                    <a:cubicBezTo>
                      <a:pt x="0" y="10475"/>
                      <a:pt x="647" y="11131"/>
                      <a:pt x="1451" y="11131"/>
                    </a:cubicBezTo>
                    <a:lnTo>
                      <a:pt x="17372" y="11131"/>
                    </a:lnTo>
                    <a:cubicBezTo>
                      <a:pt x="18167" y="11131"/>
                      <a:pt x="18813" y="10475"/>
                      <a:pt x="18813" y="9680"/>
                    </a:cubicBezTo>
                    <a:lnTo>
                      <a:pt x="18813" y="1451"/>
                    </a:lnTo>
                    <a:cubicBezTo>
                      <a:pt x="18813" y="656"/>
                      <a:pt x="18167" y="0"/>
                      <a:pt x="17372" y="0"/>
                    </a:cubicBezTo>
                    <a:close/>
                  </a:path>
                </a:pathLst>
              </a:custGeom>
              <a:noFill/>
              <a:ln w="28575">
                <a:solidFill>
                  <a:srgbClr val="C0CD03"/>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endParaRPr sz="2400">
                  <a:latin typeface="Gill Sans MT" panose="020B0502020104020203" pitchFamily="34" charset="0"/>
                </a:endParaRPr>
              </a:p>
            </p:txBody>
          </p:sp>
          <p:grpSp>
            <p:nvGrpSpPr>
              <p:cNvPr id="57" name="Groupe 232">
                <a:extLst>
                  <a:ext uri="{FF2B5EF4-FFF2-40B4-BE49-F238E27FC236}">
                    <a16:creationId xmlns:a16="http://schemas.microsoft.com/office/drawing/2014/main" id="{56B60562-B0AF-2A5A-8A81-A35F500A7AF3}"/>
                  </a:ext>
                </a:extLst>
              </p:cNvPr>
              <p:cNvGrpSpPr/>
              <p:nvPr/>
            </p:nvGrpSpPr>
            <p:grpSpPr>
              <a:xfrm>
                <a:off x="7883485" y="5451682"/>
                <a:ext cx="2281814" cy="1122576"/>
                <a:chOff x="7876756" y="2421405"/>
                <a:chExt cx="2281814" cy="1122576"/>
              </a:xfrm>
            </p:grpSpPr>
            <p:sp>
              <p:nvSpPr>
                <p:cNvPr id="58" name="Google Shape;1142;p41">
                  <a:extLst>
                    <a:ext uri="{FF2B5EF4-FFF2-40B4-BE49-F238E27FC236}">
                      <a16:creationId xmlns:a16="http://schemas.microsoft.com/office/drawing/2014/main" id="{ED667931-D54B-C49E-434E-23558A293494}"/>
                    </a:ext>
                  </a:extLst>
                </p:cNvPr>
                <p:cNvSpPr txBox="1"/>
                <p:nvPr/>
              </p:nvSpPr>
              <p:spPr>
                <a:xfrm>
                  <a:off x="7954661" y="2877959"/>
                  <a:ext cx="2126536" cy="666022"/>
                </a:xfrm>
                <a:prstGeom prst="rect">
                  <a:avLst/>
                </a:prstGeom>
                <a:noFill/>
                <a:ln>
                  <a:noFill/>
                </a:ln>
              </p:spPr>
              <p:txBody>
                <a:bodyPr spcFirstLastPara="1" wrap="square" lIns="121900" tIns="121900" rIns="121900" bIns="121900" anchor="t" anchorCtr="0">
                  <a:noAutofit/>
                </a:bodyPr>
                <a:lstStyle/>
                <a:p>
                  <a:pPr algn="ctr"/>
                  <a:endParaRPr sz="900" i="1">
                    <a:ln w="0"/>
                    <a:effectLst>
                      <a:outerShdw blurRad="38100" dist="19050" dir="2700000" algn="tl" rotWithShape="0">
                        <a:schemeClr val="dk1">
                          <a:alpha val="40000"/>
                        </a:schemeClr>
                      </a:outerShdw>
                    </a:effectLst>
                    <a:latin typeface="Gill Sans MT" panose="020B0502020104020203" pitchFamily="34" charset="0"/>
                    <a:ea typeface="Roboto"/>
                    <a:cs typeface="Roboto"/>
                    <a:sym typeface="Roboto"/>
                  </a:endParaRPr>
                </a:p>
              </p:txBody>
            </p:sp>
            <p:sp>
              <p:nvSpPr>
                <p:cNvPr id="59" name="Google Shape;1141;p41">
                  <a:extLst>
                    <a:ext uri="{FF2B5EF4-FFF2-40B4-BE49-F238E27FC236}">
                      <a16:creationId xmlns:a16="http://schemas.microsoft.com/office/drawing/2014/main" id="{66B04D5D-9B58-0251-B819-19D248707352}"/>
                    </a:ext>
                  </a:extLst>
                </p:cNvPr>
                <p:cNvSpPr txBox="1"/>
                <p:nvPr/>
              </p:nvSpPr>
              <p:spPr>
                <a:xfrm>
                  <a:off x="7876756" y="2421405"/>
                  <a:ext cx="2281814" cy="983174"/>
                </a:xfrm>
                <a:prstGeom prst="rect">
                  <a:avLst/>
                </a:prstGeom>
                <a:noFill/>
                <a:ln>
                  <a:noFill/>
                </a:ln>
              </p:spPr>
              <p:txBody>
                <a:bodyPr spcFirstLastPara="1" wrap="square" lIns="121900" tIns="121900" rIns="121900" bIns="121900" anchor="t" anchorCtr="0">
                  <a:noAutofit/>
                </a:bodyPr>
                <a:lstStyle/>
                <a:p>
                  <a:pPr algn="ctr"/>
                  <a:r>
                    <a:rPr lang="fr-F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rPr>
                    <a:t>Tolling pour maximiser l’utilisation des capacités </a:t>
                  </a:r>
                  <a:endParaRP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endParaRPr>
                </a:p>
              </p:txBody>
            </p:sp>
          </p:grpSp>
        </p:grpSp>
        <p:grpSp>
          <p:nvGrpSpPr>
            <p:cNvPr id="53" name="Groupe 5">
              <a:extLst>
                <a:ext uri="{FF2B5EF4-FFF2-40B4-BE49-F238E27FC236}">
                  <a16:creationId xmlns:a16="http://schemas.microsoft.com/office/drawing/2014/main" id="{A764FEEE-18C3-5919-3AC9-2103FCF73295}"/>
                </a:ext>
              </a:extLst>
            </p:cNvPr>
            <p:cNvGrpSpPr/>
            <p:nvPr/>
          </p:nvGrpSpPr>
          <p:grpSpPr>
            <a:xfrm>
              <a:off x="4756880" y="3965091"/>
              <a:ext cx="1800000" cy="862657"/>
              <a:chOff x="7911165" y="3682566"/>
              <a:chExt cx="2315080" cy="1434394"/>
            </a:xfrm>
          </p:grpSpPr>
          <p:sp>
            <p:nvSpPr>
              <p:cNvPr id="54" name="Google Shape;1117;p41">
                <a:extLst>
                  <a:ext uri="{FF2B5EF4-FFF2-40B4-BE49-F238E27FC236}">
                    <a16:creationId xmlns:a16="http://schemas.microsoft.com/office/drawing/2014/main" id="{3494DEC9-A11D-E14F-77F7-03DA0FD3BB55}"/>
                  </a:ext>
                </a:extLst>
              </p:cNvPr>
              <p:cNvSpPr/>
              <p:nvPr/>
            </p:nvSpPr>
            <p:spPr>
              <a:xfrm>
                <a:off x="7911165" y="3682566"/>
                <a:ext cx="2315080" cy="1434394"/>
              </a:xfrm>
              <a:custGeom>
                <a:avLst/>
                <a:gdLst/>
                <a:ahLst/>
                <a:cxnLst/>
                <a:rect l="l" t="t" r="r" b="b"/>
                <a:pathLst>
                  <a:path w="18814" h="11131" extrusionOk="0">
                    <a:moveTo>
                      <a:pt x="1451" y="0"/>
                    </a:moveTo>
                    <a:cubicBezTo>
                      <a:pt x="647" y="0"/>
                      <a:pt x="0" y="656"/>
                      <a:pt x="0" y="1451"/>
                    </a:cubicBezTo>
                    <a:lnTo>
                      <a:pt x="0" y="9680"/>
                    </a:lnTo>
                    <a:cubicBezTo>
                      <a:pt x="0" y="10475"/>
                      <a:pt x="647" y="11131"/>
                      <a:pt x="1451" y="11131"/>
                    </a:cubicBezTo>
                    <a:lnTo>
                      <a:pt x="17372" y="11131"/>
                    </a:lnTo>
                    <a:cubicBezTo>
                      <a:pt x="18167" y="11131"/>
                      <a:pt x="18813" y="10475"/>
                      <a:pt x="18813" y="9680"/>
                    </a:cubicBezTo>
                    <a:lnTo>
                      <a:pt x="18813" y="1451"/>
                    </a:lnTo>
                    <a:cubicBezTo>
                      <a:pt x="18813" y="656"/>
                      <a:pt x="18167" y="0"/>
                      <a:pt x="17372" y="0"/>
                    </a:cubicBezTo>
                    <a:close/>
                  </a:path>
                </a:pathLst>
              </a:custGeom>
              <a:noFill/>
              <a:ln w="28575">
                <a:solidFill>
                  <a:srgbClr val="6BA916"/>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endParaRPr sz="2400">
                  <a:latin typeface="Gill Sans MT" panose="020B0502020104020203" pitchFamily="34" charset="0"/>
                </a:endParaRPr>
              </a:p>
            </p:txBody>
          </p:sp>
          <p:sp>
            <p:nvSpPr>
              <p:cNvPr id="55" name="Google Shape;1141;p41">
                <a:extLst>
                  <a:ext uri="{FF2B5EF4-FFF2-40B4-BE49-F238E27FC236}">
                    <a16:creationId xmlns:a16="http://schemas.microsoft.com/office/drawing/2014/main" id="{0DF583F2-FD10-6827-9FDB-B2C10491268C}"/>
                  </a:ext>
                </a:extLst>
              </p:cNvPr>
              <p:cNvSpPr txBox="1"/>
              <p:nvPr/>
            </p:nvSpPr>
            <p:spPr>
              <a:xfrm>
                <a:off x="7932610" y="3939728"/>
                <a:ext cx="2162439" cy="1016797"/>
              </a:xfrm>
              <a:prstGeom prst="rect">
                <a:avLst/>
              </a:prstGeom>
              <a:noFill/>
              <a:ln>
                <a:noFill/>
              </a:ln>
            </p:spPr>
            <p:txBody>
              <a:bodyPr spcFirstLastPara="1" wrap="square" lIns="121900" tIns="121900" rIns="121900" bIns="121900" anchor="t" anchorCtr="0">
                <a:noAutofit/>
              </a:bodyPr>
              <a:lstStyle/>
              <a:p>
                <a:pPr algn="ctr"/>
                <a:r>
                  <a:rPr lang="fr-F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rPr>
                  <a:t>Tolling après maximisation de  la demande et le stock </a:t>
                </a:r>
                <a:endParaRPr sz="1100" b="1">
                  <a:ln w="0"/>
                  <a:effectLst>
                    <a:outerShdw blurRad="38100" dist="19050" dir="2700000" algn="tl" rotWithShape="0">
                      <a:schemeClr val="dk1">
                        <a:alpha val="40000"/>
                      </a:schemeClr>
                    </a:outerShdw>
                  </a:effectLst>
                  <a:latin typeface="Gill Sans MT" panose="020B0502020104020203" pitchFamily="34" charset="0"/>
                  <a:ea typeface="Fira Sans Extra Condensed"/>
                  <a:cs typeface="Fira Sans Extra Condensed"/>
                  <a:sym typeface="Fira Sans Extra Condensed"/>
                </a:endParaRPr>
              </a:p>
            </p:txBody>
          </p:sp>
        </p:grpSp>
      </p:grpSp>
      <p:sp>
        <p:nvSpPr>
          <p:cNvPr id="74" name="Google Shape;1121;p41">
            <a:extLst>
              <a:ext uri="{FF2B5EF4-FFF2-40B4-BE49-F238E27FC236}">
                <a16:creationId xmlns:a16="http://schemas.microsoft.com/office/drawing/2014/main" id="{231DCFA2-39F4-FEA0-1CBA-BD00BB60EAEE}"/>
              </a:ext>
            </a:extLst>
          </p:cNvPr>
          <p:cNvSpPr/>
          <p:nvPr/>
        </p:nvSpPr>
        <p:spPr>
          <a:xfrm>
            <a:off x="339851" y="5061980"/>
            <a:ext cx="2520000" cy="900000"/>
          </a:xfrm>
          <a:prstGeom prst="flowChartOffpageConnector">
            <a:avLst/>
          </a:prstGeom>
          <a:noFill/>
          <a:ln>
            <a:noFill/>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285750" indent="-285750">
              <a:buFont typeface="Wingdings" panose="05000000000000000000" pitchFamily="2" charset="2"/>
              <a:buChar char="§"/>
            </a:pPr>
            <a:r>
              <a:rPr lang="fr-FR" sz="1200" b="1">
                <a:ln w="0"/>
                <a:solidFill>
                  <a:schemeClr val="tx1"/>
                </a:solidFill>
                <a:effectLst>
                  <a:outerShdw blurRad="38100" dist="19050" dir="2700000" algn="tl" rotWithShape="0">
                    <a:schemeClr val="dk1">
                      <a:alpha val="40000"/>
                    </a:schemeClr>
                  </a:outerShdw>
                </a:effectLst>
                <a:latin typeface="Gill Sans MT" panose="020B0502020104020203" pitchFamily="34" charset="0"/>
              </a:rPr>
              <a:t>Mode Flexibilité 2: Orienter la SPARE capacité vers des opérations de Tolling</a:t>
            </a:r>
          </a:p>
        </p:txBody>
      </p:sp>
      <p:sp>
        <p:nvSpPr>
          <p:cNvPr id="75" name="Rectangle 74">
            <a:extLst>
              <a:ext uri="{FF2B5EF4-FFF2-40B4-BE49-F238E27FC236}">
                <a16:creationId xmlns:a16="http://schemas.microsoft.com/office/drawing/2014/main" id="{D393800D-09BD-0A1B-BFED-91FB8F28C5F5}"/>
              </a:ext>
            </a:extLst>
          </p:cNvPr>
          <p:cNvSpPr/>
          <p:nvPr/>
        </p:nvSpPr>
        <p:spPr>
          <a:xfrm>
            <a:off x="9607313" y="5356034"/>
            <a:ext cx="1850271" cy="368105"/>
          </a:xfrm>
          <a:prstGeom prst="rect">
            <a:avLst/>
          </a:prstGeom>
          <a:noFill/>
          <a:ln>
            <a:solidFill>
              <a:srgbClr val="A3A3AA"/>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400" b="1">
                <a:solidFill>
                  <a:schemeClr val="accent5">
                    <a:lumMod val="50000"/>
                  </a:schemeClr>
                </a:solidFill>
                <a:latin typeface="Gill Sans MT" panose="020B0502020104020203" pitchFamily="34" charset="0"/>
              </a:rPr>
              <a:t>Paramétrable  </a:t>
            </a:r>
          </a:p>
        </p:txBody>
      </p:sp>
      <p:sp>
        <p:nvSpPr>
          <p:cNvPr id="76" name="Rectangle 75">
            <a:extLst>
              <a:ext uri="{FF2B5EF4-FFF2-40B4-BE49-F238E27FC236}">
                <a16:creationId xmlns:a16="http://schemas.microsoft.com/office/drawing/2014/main" id="{71766A5F-AC72-34C2-17B9-00AEC6061FAF}"/>
              </a:ext>
            </a:extLst>
          </p:cNvPr>
          <p:cNvSpPr/>
          <p:nvPr/>
        </p:nvSpPr>
        <p:spPr>
          <a:xfrm>
            <a:off x="9607313" y="4065979"/>
            <a:ext cx="1850271" cy="368105"/>
          </a:xfrm>
          <a:prstGeom prst="rect">
            <a:avLst/>
          </a:prstGeom>
          <a:noFill/>
          <a:ln>
            <a:solidFill>
              <a:srgbClr val="A3A3AA"/>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400" b="1">
                <a:solidFill>
                  <a:schemeClr val="accent5">
                    <a:lumMod val="50000"/>
                  </a:schemeClr>
                </a:solidFill>
                <a:latin typeface="Gill Sans MT" panose="020B0502020104020203" pitchFamily="34" charset="0"/>
              </a:rPr>
              <a:t>Automatisé  </a:t>
            </a:r>
          </a:p>
        </p:txBody>
      </p:sp>
      <p:sp>
        <p:nvSpPr>
          <p:cNvPr id="77" name="Rectangle 76">
            <a:extLst>
              <a:ext uri="{FF2B5EF4-FFF2-40B4-BE49-F238E27FC236}">
                <a16:creationId xmlns:a16="http://schemas.microsoft.com/office/drawing/2014/main" id="{5F5EE25E-0F69-5EE7-5E32-76611CBAA6D6}"/>
              </a:ext>
            </a:extLst>
          </p:cNvPr>
          <p:cNvSpPr/>
          <p:nvPr/>
        </p:nvSpPr>
        <p:spPr>
          <a:xfrm>
            <a:off x="9607313" y="4752955"/>
            <a:ext cx="1850271" cy="368105"/>
          </a:xfrm>
          <a:prstGeom prst="rect">
            <a:avLst/>
          </a:prstGeom>
          <a:noFill/>
          <a:ln>
            <a:solidFill>
              <a:srgbClr val="A3A3AA"/>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400" b="1">
                <a:solidFill>
                  <a:schemeClr val="accent5">
                    <a:lumMod val="50000"/>
                  </a:schemeClr>
                </a:solidFill>
                <a:latin typeface="Gill Sans MT" panose="020B0502020104020203" pitchFamily="34" charset="0"/>
              </a:rPr>
              <a:t>Interactif   </a:t>
            </a:r>
          </a:p>
        </p:txBody>
      </p:sp>
      <p:sp>
        <p:nvSpPr>
          <p:cNvPr id="78" name="Google Shape;1108;p41">
            <a:extLst>
              <a:ext uri="{FF2B5EF4-FFF2-40B4-BE49-F238E27FC236}">
                <a16:creationId xmlns:a16="http://schemas.microsoft.com/office/drawing/2014/main" id="{4EF9D873-66E0-DED0-B978-4B30AB0A5CAE}"/>
              </a:ext>
            </a:extLst>
          </p:cNvPr>
          <p:cNvSpPr/>
          <p:nvPr/>
        </p:nvSpPr>
        <p:spPr>
          <a:xfrm rot="5400000">
            <a:off x="7331035" y="797078"/>
            <a:ext cx="541369" cy="1800000"/>
          </a:xfrm>
          <a:custGeom>
            <a:avLst/>
            <a:gdLst/>
            <a:ahLst/>
            <a:cxnLst/>
            <a:rect l="l" t="t" r="r" b="b"/>
            <a:pathLst>
              <a:path w="4135" h="11122" extrusionOk="0">
                <a:moveTo>
                  <a:pt x="0" y="0"/>
                </a:moveTo>
                <a:lnTo>
                  <a:pt x="0" y="11121"/>
                </a:lnTo>
                <a:lnTo>
                  <a:pt x="2952" y="11121"/>
                </a:lnTo>
                <a:lnTo>
                  <a:pt x="4134" y="6142"/>
                </a:lnTo>
                <a:lnTo>
                  <a:pt x="2952" y="0"/>
                </a:lnTo>
                <a:close/>
              </a:path>
            </a:pathLst>
          </a:custGeom>
          <a:solidFill>
            <a:srgbClr val="C1CE02"/>
          </a:solidFill>
          <a:ln/>
        </p:spPr>
        <p:style>
          <a:lnRef idx="0">
            <a:schemeClr val="accent2"/>
          </a:lnRef>
          <a:fillRef idx="3">
            <a:schemeClr val="accent2"/>
          </a:fillRef>
          <a:effectRef idx="3">
            <a:schemeClr val="accent2"/>
          </a:effectRef>
          <a:fontRef idx="minor">
            <a:schemeClr val="lt1"/>
          </a:fontRef>
        </p:style>
        <p:txBody>
          <a:bodyPr spcFirstLastPara="1" vert="vert270" wrap="square" lIns="121900" tIns="121900" rIns="121900" bIns="121900" anchor="ctr" anchorCtr="0">
            <a:noAutofit/>
          </a:bodyPr>
          <a:lstStyle/>
          <a:p>
            <a:pPr algn="ctr"/>
            <a:r>
              <a:rPr lang="fr-FR" sz="1400" b="1">
                <a:solidFill>
                  <a:schemeClr val="bg1"/>
                </a:solidFill>
                <a:latin typeface="Gill Sans MT" panose="020B0502020104020203" pitchFamily="34" charset="0"/>
              </a:rPr>
              <a:t>FC  </a:t>
            </a:r>
            <a:endParaRPr sz="1400" b="1">
              <a:solidFill>
                <a:schemeClr val="bg1"/>
              </a:solidFill>
              <a:latin typeface="Gill Sans MT" panose="020B0502020104020203" pitchFamily="34" charset="0"/>
            </a:endParaRPr>
          </a:p>
        </p:txBody>
      </p:sp>
      <p:sp>
        <p:nvSpPr>
          <p:cNvPr id="79" name="Google Shape;1118;p41">
            <a:extLst>
              <a:ext uri="{FF2B5EF4-FFF2-40B4-BE49-F238E27FC236}">
                <a16:creationId xmlns:a16="http://schemas.microsoft.com/office/drawing/2014/main" id="{378C484A-17C1-1D62-49F5-2E69A75479EB}"/>
              </a:ext>
            </a:extLst>
          </p:cNvPr>
          <p:cNvSpPr/>
          <p:nvPr/>
        </p:nvSpPr>
        <p:spPr>
          <a:xfrm rot="5400000">
            <a:off x="3547956" y="796253"/>
            <a:ext cx="539717" cy="1800000"/>
          </a:xfrm>
          <a:custGeom>
            <a:avLst/>
            <a:gdLst/>
            <a:ahLst/>
            <a:cxnLst/>
            <a:rect l="l" t="t" r="r" b="b"/>
            <a:pathLst>
              <a:path w="4135" h="11121" extrusionOk="0">
                <a:moveTo>
                  <a:pt x="0" y="0"/>
                </a:moveTo>
                <a:lnTo>
                  <a:pt x="0" y="11120"/>
                </a:lnTo>
                <a:lnTo>
                  <a:pt x="2952" y="11120"/>
                </a:lnTo>
                <a:lnTo>
                  <a:pt x="4134" y="6151"/>
                </a:lnTo>
                <a:lnTo>
                  <a:pt x="2952" y="0"/>
                </a:lnTo>
                <a:close/>
              </a:path>
            </a:pathLst>
          </a:custGeom>
          <a:solidFill>
            <a:srgbClr val="0A7F2E"/>
          </a:solidFill>
          <a:ln/>
        </p:spPr>
        <p:style>
          <a:lnRef idx="1">
            <a:schemeClr val="accent5"/>
          </a:lnRef>
          <a:fillRef idx="3">
            <a:schemeClr val="accent5"/>
          </a:fillRef>
          <a:effectRef idx="2">
            <a:schemeClr val="accent5"/>
          </a:effectRef>
          <a:fontRef idx="minor">
            <a:schemeClr val="lt1"/>
          </a:fontRef>
        </p:style>
        <p:txBody>
          <a:bodyPr spcFirstLastPara="1" vert="vert270" wrap="square" lIns="121900" tIns="121900" rIns="121900" bIns="121900" anchor="ctr" anchorCtr="0">
            <a:noAutofit/>
          </a:bodyPr>
          <a:lstStyle/>
          <a:p>
            <a:pPr algn="ctr"/>
            <a:r>
              <a:rPr lang="fr-FR" sz="1400" b="1">
                <a:solidFill>
                  <a:schemeClr val="bg1"/>
                </a:solidFill>
                <a:latin typeface="Gill Sans MT" panose="020B0502020104020203" pitchFamily="34" charset="0"/>
              </a:rPr>
              <a:t>MTO</a:t>
            </a:r>
            <a:endParaRPr sz="1400" b="1">
              <a:solidFill>
                <a:schemeClr val="bg1"/>
              </a:solidFill>
              <a:latin typeface="Gill Sans MT" panose="020B0502020104020203" pitchFamily="34" charset="0"/>
            </a:endParaRPr>
          </a:p>
        </p:txBody>
      </p:sp>
      <p:sp>
        <p:nvSpPr>
          <p:cNvPr id="80" name="Google Shape;1108;p41">
            <a:extLst>
              <a:ext uri="{FF2B5EF4-FFF2-40B4-BE49-F238E27FC236}">
                <a16:creationId xmlns:a16="http://schemas.microsoft.com/office/drawing/2014/main" id="{94612AC3-D0C4-ECD9-580C-F52BE11CFC5D}"/>
              </a:ext>
            </a:extLst>
          </p:cNvPr>
          <p:cNvSpPr/>
          <p:nvPr/>
        </p:nvSpPr>
        <p:spPr>
          <a:xfrm rot="5400000">
            <a:off x="5436180" y="797077"/>
            <a:ext cx="541370" cy="1800000"/>
          </a:xfrm>
          <a:custGeom>
            <a:avLst/>
            <a:gdLst/>
            <a:ahLst/>
            <a:cxnLst/>
            <a:rect l="l" t="t" r="r" b="b"/>
            <a:pathLst>
              <a:path w="4135" h="11122" extrusionOk="0">
                <a:moveTo>
                  <a:pt x="0" y="0"/>
                </a:moveTo>
                <a:lnTo>
                  <a:pt x="0" y="11121"/>
                </a:lnTo>
                <a:lnTo>
                  <a:pt x="2952" y="11121"/>
                </a:lnTo>
                <a:lnTo>
                  <a:pt x="4134" y="6142"/>
                </a:lnTo>
                <a:lnTo>
                  <a:pt x="2952" y="0"/>
                </a:lnTo>
                <a:close/>
              </a:path>
            </a:pathLst>
          </a:custGeom>
          <a:solidFill>
            <a:srgbClr val="73AC13"/>
          </a:solidFill>
          <a:ln/>
        </p:spPr>
        <p:style>
          <a:lnRef idx="0">
            <a:schemeClr val="accent3"/>
          </a:lnRef>
          <a:fillRef idx="3">
            <a:schemeClr val="accent3"/>
          </a:fillRef>
          <a:effectRef idx="3">
            <a:schemeClr val="accent3"/>
          </a:effectRef>
          <a:fontRef idx="minor">
            <a:schemeClr val="lt1"/>
          </a:fontRef>
        </p:style>
        <p:txBody>
          <a:bodyPr spcFirstLastPara="1" vert="vert270" wrap="square" lIns="121900" tIns="121900" rIns="121900" bIns="121900" anchor="ctr" anchorCtr="0">
            <a:noAutofit/>
          </a:bodyPr>
          <a:lstStyle/>
          <a:p>
            <a:pPr algn="ctr"/>
            <a:r>
              <a:rPr lang="fr-FR" sz="1400" b="1">
                <a:solidFill>
                  <a:schemeClr val="bg1"/>
                </a:solidFill>
                <a:latin typeface="Gill Sans MT" panose="020B0502020104020203" pitchFamily="34" charset="0"/>
              </a:rPr>
              <a:t>MTS </a:t>
            </a:r>
            <a:endParaRPr sz="1400" b="1">
              <a:solidFill>
                <a:schemeClr val="bg1"/>
              </a:solidFill>
              <a:latin typeface="Gill Sans MT" panose="020B0502020104020203" pitchFamily="34" charset="0"/>
            </a:endParaRPr>
          </a:p>
        </p:txBody>
      </p:sp>
      <p:grpSp>
        <p:nvGrpSpPr>
          <p:cNvPr id="12" name="Group 11">
            <a:extLst>
              <a:ext uri="{FF2B5EF4-FFF2-40B4-BE49-F238E27FC236}">
                <a16:creationId xmlns:a16="http://schemas.microsoft.com/office/drawing/2014/main" id="{E4FC4810-5E1B-BAA7-BC82-DD85D2AC1535}"/>
              </a:ext>
            </a:extLst>
          </p:cNvPr>
          <p:cNvGrpSpPr/>
          <p:nvPr/>
        </p:nvGrpSpPr>
        <p:grpSpPr>
          <a:xfrm>
            <a:off x="-89" y="-2496"/>
            <a:ext cx="12195097" cy="379528"/>
            <a:chOff x="-89" y="-2496"/>
            <a:chExt cx="12195097" cy="379528"/>
          </a:xfrm>
        </p:grpSpPr>
        <p:grpSp>
          <p:nvGrpSpPr>
            <p:cNvPr id="13" name="Group 12">
              <a:extLst>
                <a:ext uri="{FF2B5EF4-FFF2-40B4-BE49-F238E27FC236}">
                  <a16:creationId xmlns:a16="http://schemas.microsoft.com/office/drawing/2014/main" id="{5428838B-FA8E-BDE1-D5BA-88065C82CB8E}"/>
                </a:ext>
              </a:extLst>
            </p:cNvPr>
            <p:cNvGrpSpPr/>
            <p:nvPr/>
          </p:nvGrpSpPr>
          <p:grpSpPr>
            <a:xfrm>
              <a:off x="-89" y="-2496"/>
              <a:ext cx="9523346" cy="379528"/>
              <a:chOff x="-89" y="-2496"/>
              <a:chExt cx="9523346" cy="379528"/>
            </a:xfrm>
          </p:grpSpPr>
          <p:sp>
            <p:nvSpPr>
              <p:cNvPr id="16" name="Rectangle 15">
                <a:extLst>
                  <a:ext uri="{FF2B5EF4-FFF2-40B4-BE49-F238E27FC236}">
                    <a16:creationId xmlns:a16="http://schemas.microsoft.com/office/drawing/2014/main" id="{1192148D-5547-4396-9442-4E4DA4934FB9}"/>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7" name="Rectangle 16">
                <a:extLst>
                  <a:ext uri="{FF2B5EF4-FFF2-40B4-BE49-F238E27FC236}">
                    <a16:creationId xmlns:a16="http://schemas.microsoft.com/office/drawing/2014/main" id="{33E8B063-9A34-53A8-0A75-2801F917DEEB}"/>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19" name="Rectangle 18">
                <a:extLst>
                  <a:ext uri="{FF2B5EF4-FFF2-40B4-BE49-F238E27FC236}">
                    <a16:creationId xmlns:a16="http://schemas.microsoft.com/office/drawing/2014/main" id="{6AA8AC13-D269-D9EC-F985-801980C32544}"/>
                  </a:ext>
                </a:extLst>
              </p:cNvPr>
              <p:cNvSpPr/>
              <p:nvPr/>
            </p:nvSpPr>
            <p:spPr>
              <a:xfrm>
                <a:off x="4115450" y="-2496"/>
                <a:ext cx="171687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 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supply</a:t>
                </a:r>
              </a:p>
            </p:txBody>
          </p:sp>
          <p:sp>
            <p:nvSpPr>
              <p:cNvPr id="22" name="Rectangle 21">
                <a:extLst>
                  <a:ext uri="{FF2B5EF4-FFF2-40B4-BE49-F238E27FC236}">
                    <a16:creationId xmlns:a16="http://schemas.microsoft.com/office/drawing/2014/main" id="{55AF2B02-134E-8FFE-DDF2-0DA1B47F262E}"/>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  Tests &amp; résultats</a:t>
                </a:r>
              </a:p>
            </p:txBody>
          </p:sp>
          <p:sp>
            <p:nvSpPr>
              <p:cNvPr id="23" name="Rectangle 22">
                <a:extLst>
                  <a:ext uri="{FF2B5EF4-FFF2-40B4-BE49-F238E27FC236}">
                    <a16:creationId xmlns:a16="http://schemas.microsoft.com/office/drawing/2014/main" id="{48FFE2B8-6CCD-B2B7-2624-511D7501841F}"/>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14" name="Rectangle 13">
              <a:extLst>
                <a:ext uri="{FF2B5EF4-FFF2-40B4-BE49-F238E27FC236}">
                  <a16:creationId xmlns:a16="http://schemas.microsoft.com/office/drawing/2014/main" id="{7273A503-E900-FE35-DE82-0570D86D02F9}"/>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grpSp>
        <p:nvGrpSpPr>
          <p:cNvPr id="2" name="Groupe 78">
            <a:extLst>
              <a:ext uri="{FF2B5EF4-FFF2-40B4-BE49-F238E27FC236}">
                <a16:creationId xmlns:a16="http://schemas.microsoft.com/office/drawing/2014/main" id="{151FF73A-E37C-0AA9-3902-CEF30CB1DC46}"/>
              </a:ext>
            </a:extLst>
          </p:cNvPr>
          <p:cNvGrpSpPr/>
          <p:nvPr/>
        </p:nvGrpSpPr>
        <p:grpSpPr>
          <a:xfrm>
            <a:off x="3260618" y="359481"/>
            <a:ext cx="5670765" cy="704824"/>
            <a:chOff x="4511017" y="359481"/>
            <a:chExt cx="5036108" cy="704824"/>
          </a:xfrm>
        </p:grpSpPr>
        <p:grpSp>
          <p:nvGrpSpPr>
            <p:cNvPr id="3" name="Groupe 84">
              <a:extLst>
                <a:ext uri="{FF2B5EF4-FFF2-40B4-BE49-F238E27FC236}">
                  <a16:creationId xmlns:a16="http://schemas.microsoft.com/office/drawing/2014/main" id="{471E10F6-6357-2949-6DA6-5AD048965EF5}"/>
                </a:ext>
              </a:extLst>
            </p:cNvPr>
            <p:cNvGrpSpPr/>
            <p:nvPr/>
          </p:nvGrpSpPr>
          <p:grpSpPr>
            <a:xfrm>
              <a:off x="4511017" y="373059"/>
              <a:ext cx="4483055" cy="691246"/>
              <a:chOff x="4511017" y="373059"/>
              <a:chExt cx="4483055" cy="691246"/>
            </a:xfrm>
          </p:grpSpPr>
          <p:grpSp>
            <p:nvGrpSpPr>
              <p:cNvPr id="6" name="Groupe 87">
                <a:extLst>
                  <a:ext uri="{FF2B5EF4-FFF2-40B4-BE49-F238E27FC236}">
                    <a16:creationId xmlns:a16="http://schemas.microsoft.com/office/drawing/2014/main" id="{82BFC7C9-FB90-032C-43DD-145DBD66B5E3}"/>
                  </a:ext>
                </a:extLst>
              </p:cNvPr>
              <p:cNvGrpSpPr/>
              <p:nvPr/>
            </p:nvGrpSpPr>
            <p:grpSpPr>
              <a:xfrm>
                <a:off x="4902826" y="728752"/>
                <a:ext cx="4091246" cy="335553"/>
                <a:chOff x="4309184" y="722435"/>
                <a:chExt cx="4091246" cy="335553"/>
              </a:xfrm>
            </p:grpSpPr>
            <p:sp>
              <p:nvSpPr>
                <p:cNvPr id="9" name="Ellipse 101">
                  <a:extLst>
                    <a:ext uri="{FF2B5EF4-FFF2-40B4-BE49-F238E27FC236}">
                      <a16:creationId xmlns:a16="http://schemas.microsoft.com/office/drawing/2014/main" id="{C86543C3-5A6A-AC3A-9038-F9B66996254B}"/>
                    </a:ext>
                  </a:extLst>
                </p:cNvPr>
                <p:cNvSpPr>
                  <a:spLocks noChangeAspect="1"/>
                </p:cNvSpPr>
                <p:nvPr/>
              </p:nvSpPr>
              <p:spPr>
                <a:xfrm>
                  <a:off x="4309184" y="728751"/>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CB479"/>
                    </a:solidFill>
                    <a:latin typeface="Gill Sans MT" panose="020B0502020104020203" pitchFamily="34" charset="0"/>
                  </a:endParaRPr>
                </a:p>
              </p:txBody>
            </p:sp>
            <p:sp>
              <p:nvSpPr>
                <p:cNvPr id="10" name="Ellipse 134">
                  <a:extLst>
                    <a:ext uri="{FF2B5EF4-FFF2-40B4-BE49-F238E27FC236}">
                      <a16:creationId xmlns:a16="http://schemas.microsoft.com/office/drawing/2014/main" id="{DDD14487-AB88-93AC-4D3A-248D21EB6290}"/>
                    </a:ext>
                  </a:extLst>
                </p:cNvPr>
                <p:cNvSpPr>
                  <a:spLocks noChangeAspect="1"/>
                </p:cNvSpPr>
                <p:nvPr/>
              </p:nvSpPr>
              <p:spPr>
                <a:xfrm>
                  <a:off x="6165807" y="728750"/>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11" name="Ellipse 135">
                  <a:extLst>
                    <a:ext uri="{FF2B5EF4-FFF2-40B4-BE49-F238E27FC236}">
                      <a16:creationId xmlns:a16="http://schemas.microsoft.com/office/drawing/2014/main" id="{FBEEE512-433D-17DF-6959-17FDBE16747A}"/>
                    </a:ext>
                  </a:extLst>
                </p:cNvPr>
                <p:cNvSpPr>
                  <a:spLocks noChangeAspect="1"/>
                </p:cNvSpPr>
                <p:nvPr/>
              </p:nvSpPr>
              <p:spPr>
                <a:xfrm>
                  <a:off x="8022430" y="722435"/>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cxnSp>
              <p:nvCxnSpPr>
                <p:cNvPr id="30" name="Connecteur droit 137">
                  <a:extLst>
                    <a:ext uri="{FF2B5EF4-FFF2-40B4-BE49-F238E27FC236}">
                      <a16:creationId xmlns:a16="http://schemas.microsoft.com/office/drawing/2014/main" id="{088DEBD8-86FC-D388-FB84-F66D0BDB425A}"/>
                    </a:ext>
                  </a:extLst>
                </p:cNvPr>
                <p:cNvCxnSpPr>
                  <a:cxnSpLocks/>
                </p:cNvCxnSpPr>
                <p:nvPr/>
              </p:nvCxnSpPr>
              <p:spPr>
                <a:xfrm flipV="1">
                  <a:off x="4687184" y="893369"/>
                  <a:ext cx="1478623" cy="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Connecteur droit 138">
                  <a:extLst>
                    <a:ext uri="{FF2B5EF4-FFF2-40B4-BE49-F238E27FC236}">
                      <a16:creationId xmlns:a16="http://schemas.microsoft.com/office/drawing/2014/main" id="{48485747-6033-F014-2271-D18A5477EDF6}"/>
                    </a:ext>
                  </a:extLst>
                </p:cNvPr>
                <p:cNvCxnSpPr>
                  <a:cxnSpLocks/>
                </p:cNvCxnSpPr>
                <p:nvPr/>
              </p:nvCxnSpPr>
              <p:spPr>
                <a:xfrm flipV="1">
                  <a:off x="6543807" y="887054"/>
                  <a:ext cx="1478623" cy="6315"/>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7" name="ZoneTexte 94">
                <a:extLst>
                  <a:ext uri="{FF2B5EF4-FFF2-40B4-BE49-F238E27FC236}">
                    <a16:creationId xmlns:a16="http://schemas.microsoft.com/office/drawing/2014/main" id="{CFFDF086-5DAB-D137-665D-4B3C1C235DD4}"/>
                  </a:ext>
                </a:extLst>
              </p:cNvPr>
              <p:cNvSpPr txBox="1"/>
              <p:nvPr/>
            </p:nvSpPr>
            <p:spPr>
              <a:xfrm>
                <a:off x="4511017" y="373059"/>
                <a:ext cx="1113540" cy="307777"/>
              </a:xfrm>
              <a:prstGeom prst="rect">
                <a:avLst/>
              </a:prstGeom>
              <a:noFill/>
            </p:spPr>
            <p:txBody>
              <a:bodyPr wrap="none" lIns="91440" tIns="45720" rIns="91440" bIns="45720" rtlCol="0" anchor="t">
                <a:spAutoFit/>
              </a:bodyPr>
              <a:lstStyle/>
              <a:p>
                <a:pPr algn="ctr"/>
                <a:r>
                  <a:rPr lang="fr-FR" sz="1400" b="1">
                    <a:solidFill>
                      <a:srgbClr val="4CB479"/>
                    </a:solidFill>
                    <a:latin typeface="Gill Sans MT" panose="020B0502020104020203" pitchFamily="34" charset="0"/>
                  </a:rPr>
                  <a:t>Modélisation</a:t>
                </a:r>
              </a:p>
            </p:txBody>
          </p:sp>
          <p:sp>
            <p:nvSpPr>
              <p:cNvPr id="8" name="ZoneTexte 97">
                <a:extLst>
                  <a:ext uri="{FF2B5EF4-FFF2-40B4-BE49-F238E27FC236}">
                    <a16:creationId xmlns:a16="http://schemas.microsoft.com/office/drawing/2014/main" id="{A6C67300-32B5-549A-36A5-F553C9582299}"/>
                  </a:ext>
                </a:extLst>
              </p:cNvPr>
              <p:cNvSpPr txBox="1"/>
              <p:nvPr/>
            </p:nvSpPr>
            <p:spPr>
              <a:xfrm>
                <a:off x="6186976" y="373059"/>
                <a:ext cx="1487604"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Evaluation</a:t>
                </a:r>
                <a:r>
                  <a:rPr lang="fr-FR" sz="1400" b="1">
                    <a:solidFill>
                      <a:srgbClr val="58B14F"/>
                    </a:solidFill>
                    <a:latin typeface="Gill Sans MT" panose="020B0502020104020203" pitchFamily="34" charset="0"/>
                  </a:rPr>
                  <a:t> </a:t>
                </a:r>
                <a:r>
                  <a:rPr lang="fr-FR" sz="1400">
                    <a:solidFill>
                      <a:srgbClr val="A3A3AA"/>
                    </a:solidFill>
                    <a:latin typeface="Gill Sans MT" panose="020B0502020104020203" pitchFamily="34" charset="0"/>
                  </a:rPr>
                  <a:t>financière</a:t>
                </a:r>
              </a:p>
            </p:txBody>
          </p:sp>
        </p:grpSp>
        <p:sp>
          <p:nvSpPr>
            <p:cNvPr id="5" name="ZoneTexte 86">
              <a:extLst>
                <a:ext uri="{FF2B5EF4-FFF2-40B4-BE49-F238E27FC236}">
                  <a16:creationId xmlns:a16="http://schemas.microsoft.com/office/drawing/2014/main" id="{6961AE2B-6204-0AE3-7394-6CC0AB102844}"/>
                </a:ext>
              </a:extLst>
            </p:cNvPr>
            <p:cNvSpPr txBox="1"/>
            <p:nvPr/>
          </p:nvSpPr>
          <p:spPr>
            <a:xfrm>
              <a:off x="8096306" y="359481"/>
              <a:ext cx="1450819"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KPIs &amp; performance</a:t>
              </a:r>
            </a:p>
          </p:txBody>
        </p:sp>
      </p:grpSp>
    </p:spTree>
    <p:extLst>
      <p:ext uri="{BB962C8B-B14F-4D97-AF65-F5344CB8AC3E}">
        <p14:creationId xmlns:p14="http://schemas.microsoft.com/office/powerpoint/2010/main" val="383762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32</a:t>
            </a:r>
          </a:p>
        </p:txBody>
      </p:sp>
      <p:sp>
        <p:nvSpPr>
          <p:cNvPr id="35" name="ZoneTexte 9">
            <a:extLst>
              <a:ext uri="{FF2B5EF4-FFF2-40B4-BE49-F238E27FC236}">
                <a16:creationId xmlns:a16="http://schemas.microsoft.com/office/drawing/2014/main" id="{26975ECC-6B86-A3C0-1362-675DAB27041A}"/>
              </a:ext>
            </a:extLst>
          </p:cNvPr>
          <p:cNvSpPr txBox="1"/>
          <p:nvPr/>
        </p:nvSpPr>
        <p:spPr>
          <a:xfrm>
            <a:off x="4052764" y="1353352"/>
            <a:ext cx="4438459" cy="461665"/>
          </a:xfrm>
          <a:prstGeom prst="rect">
            <a:avLst/>
          </a:prstGeom>
          <a:noFill/>
        </p:spPr>
        <p:txBody>
          <a:bodyPr wrap="none" rtlCol="0">
            <a:spAutoFit/>
          </a:bodyPr>
          <a:lstStyle>
            <a:defPPr>
              <a:defRPr lang="fr-FR"/>
            </a:defPPr>
            <a:lvl1pPr algn="ctr">
              <a:defRPr sz="2800" b="1">
                <a:solidFill>
                  <a:schemeClr val="accent5">
                    <a:lumMod val="50000"/>
                  </a:schemeClr>
                </a:solidFill>
                <a:latin typeface="Gill Sans MT" panose="020B0502020104020203" pitchFamily="34" charset="77"/>
              </a:defRPr>
            </a:lvl1pPr>
          </a:lstStyle>
          <a:p>
            <a:r>
              <a:rPr lang="en-US" sz="2400" err="1"/>
              <a:t>Revenus</a:t>
            </a:r>
            <a:r>
              <a:rPr lang="en-US" sz="2400"/>
              <a:t> </a:t>
            </a:r>
            <a:r>
              <a:rPr lang="fr-FR" sz="2400"/>
              <a:t>&amp;</a:t>
            </a:r>
            <a:r>
              <a:rPr lang="en-US" sz="2400"/>
              <a:t> </a:t>
            </a:r>
            <a:r>
              <a:rPr lang="en-US" sz="2400" err="1"/>
              <a:t>Coûts</a:t>
            </a:r>
            <a:r>
              <a:rPr lang="en-US" sz="2400"/>
              <a:t> de KOFERT</a:t>
            </a:r>
          </a:p>
        </p:txBody>
      </p:sp>
      <p:grpSp>
        <p:nvGrpSpPr>
          <p:cNvPr id="127" name="Group 126">
            <a:extLst>
              <a:ext uri="{FF2B5EF4-FFF2-40B4-BE49-F238E27FC236}">
                <a16:creationId xmlns:a16="http://schemas.microsoft.com/office/drawing/2014/main" id="{01146098-EC33-0A82-FAD8-63EA3F06169B}"/>
              </a:ext>
            </a:extLst>
          </p:cNvPr>
          <p:cNvGrpSpPr/>
          <p:nvPr/>
        </p:nvGrpSpPr>
        <p:grpSpPr>
          <a:xfrm>
            <a:off x="209040" y="2050225"/>
            <a:ext cx="2883329" cy="3945736"/>
            <a:chOff x="209040" y="2050225"/>
            <a:chExt cx="2883329" cy="3945736"/>
          </a:xfrm>
        </p:grpSpPr>
        <p:grpSp>
          <p:nvGrpSpPr>
            <p:cNvPr id="36" name="Groupe 5">
              <a:extLst>
                <a:ext uri="{FF2B5EF4-FFF2-40B4-BE49-F238E27FC236}">
                  <a16:creationId xmlns:a16="http://schemas.microsoft.com/office/drawing/2014/main" id="{91223D1A-E223-14EA-8B28-F3B2AA08B524}"/>
                </a:ext>
              </a:extLst>
            </p:cNvPr>
            <p:cNvGrpSpPr/>
            <p:nvPr/>
          </p:nvGrpSpPr>
          <p:grpSpPr>
            <a:xfrm>
              <a:off x="209040" y="2050225"/>
              <a:ext cx="2883329" cy="3945736"/>
              <a:chOff x="304290" y="2050225"/>
              <a:chExt cx="2883329" cy="3945736"/>
            </a:xfrm>
          </p:grpSpPr>
          <p:grpSp>
            <p:nvGrpSpPr>
              <p:cNvPr id="37" name="Groupe 81">
                <a:extLst>
                  <a:ext uri="{FF2B5EF4-FFF2-40B4-BE49-F238E27FC236}">
                    <a16:creationId xmlns:a16="http://schemas.microsoft.com/office/drawing/2014/main" id="{00D91905-700B-3049-6EC6-8E44CCE798BF}"/>
                  </a:ext>
                </a:extLst>
              </p:cNvPr>
              <p:cNvGrpSpPr/>
              <p:nvPr/>
            </p:nvGrpSpPr>
            <p:grpSpPr>
              <a:xfrm>
                <a:off x="304290" y="2050225"/>
                <a:ext cx="2737571" cy="3945736"/>
                <a:chOff x="970876" y="1610397"/>
                <a:chExt cx="3154558" cy="4173715"/>
              </a:xfrm>
            </p:grpSpPr>
            <p:grpSp>
              <p:nvGrpSpPr>
                <p:cNvPr id="40" name="Groupe 82">
                  <a:extLst>
                    <a:ext uri="{FF2B5EF4-FFF2-40B4-BE49-F238E27FC236}">
                      <a16:creationId xmlns:a16="http://schemas.microsoft.com/office/drawing/2014/main" id="{6010F701-B1E2-E149-5CD4-2E824D5B293F}"/>
                    </a:ext>
                  </a:extLst>
                </p:cNvPr>
                <p:cNvGrpSpPr/>
                <p:nvPr/>
              </p:nvGrpSpPr>
              <p:grpSpPr>
                <a:xfrm>
                  <a:off x="970876" y="1610397"/>
                  <a:ext cx="3154558" cy="4173715"/>
                  <a:chOff x="970876" y="1610397"/>
                  <a:chExt cx="3154558" cy="4173715"/>
                </a:xfrm>
              </p:grpSpPr>
              <p:sp>
                <p:nvSpPr>
                  <p:cNvPr id="42" name="Rectangle : coins arrondis 86">
                    <a:extLst>
                      <a:ext uri="{FF2B5EF4-FFF2-40B4-BE49-F238E27FC236}">
                        <a16:creationId xmlns:a16="http://schemas.microsoft.com/office/drawing/2014/main" id="{91949916-4533-0267-3CB4-8658ED2D5AFE}"/>
                      </a:ext>
                    </a:extLst>
                  </p:cNvPr>
                  <p:cNvSpPr>
                    <a:spLocks noChangeAspect="1"/>
                  </p:cNvSpPr>
                  <p:nvPr/>
                </p:nvSpPr>
                <p:spPr>
                  <a:xfrm>
                    <a:off x="970876" y="2240222"/>
                    <a:ext cx="3154558" cy="3543890"/>
                  </a:xfrm>
                  <a:prstGeom prst="roundRect">
                    <a:avLst/>
                  </a:prstGeom>
                  <a:noFill/>
                  <a:ln w="38100">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solidFill>
                        <a:schemeClr val="accent5">
                          <a:lumMod val="50000"/>
                        </a:schemeClr>
                      </a:solidFill>
                      <a:latin typeface="Gill Sans MT" panose="020B0502020104020203" pitchFamily="34" charset="77"/>
                    </a:endParaRPr>
                  </a:p>
                </p:txBody>
              </p:sp>
              <p:sp>
                <p:nvSpPr>
                  <p:cNvPr id="43" name="Ellipse 87">
                    <a:extLst>
                      <a:ext uri="{FF2B5EF4-FFF2-40B4-BE49-F238E27FC236}">
                        <a16:creationId xmlns:a16="http://schemas.microsoft.com/office/drawing/2014/main" id="{A73139C9-4D58-E287-276F-E159CF98F291}"/>
                      </a:ext>
                    </a:extLst>
                  </p:cNvPr>
                  <p:cNvSpPr>
                    <a:spLocks noChangeAspect="1"/>
                  </p:cNvSpPr>
                  <p:nvPr/>
                </p:nvSpPr>
                <p:spPr>
                  <a:xfrm>
                    <a:off x="1937038" y="1610397"/>
                    <a:ext cx="1259957" cy="125964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ZoneTexte 85">
                  <a:extLst>
                    <a:ext uri="{FF2B5EF4-FFF2-40B4-BE49-F238E27FC236}">
                      <a16:creationId xmlns:a16="http://schemas.microsoft.com/office/drawing/2014/main" id="{2E2DBAE6-45E2-4030-356F-07690D57ED7F}"/>
                    </a:ext>
                  </a:extLst>
                </p:cNvPr>
                <p:cNvSpPr txBox="1"/>
                <p:nvPr/>
              </p:nvSpPr>
              <p:spPr>
                <a:xfrm>
                  <a:off x="1782195" y="3014246"/>
                  <a:ext cx="1569654" cy="488339"/>
                </a:xfrm>
                <a:prstGeom prst="rect">
                  <a:avLst/>
                </a:prstGeom>
                <a:noFill/>
              </p:spPr>
              <p:txBody>
                <a:bodyPr wrap="none" rtlCol="0">
                  <a:spAutoFit/>
                </a:bodyPr>
                <a:lstStyle>
                  <a:defPPr>
                    <a:defRPr lang="fr-FR"/>
                  </a:defPPr>
                  <a:lvl1pPr algn="ctr">
                    <a:defRPr sz="2400" b="1">
                      <a:solidFill>
                        <a:schemeClr val="accent5">
                          <a:lumMod val="50000"/>
                        </a:schemeClr>
                      </a:solidFill>
                      <a:latin typeface="Gill Sans MT" panose="020B0502020104020203" pitchFamily="34" charset="77"/>
                    </a:defRPr>
                  </a:lvl1pPr>
                </a:lstStyle>
                <a:p>
                  <a:r>
                    <a:rPr lang="fr-FR"/>
                    <a:t>Revenus</a:t>
                  </a:r>
                </a:p>
              </p:txBody>
            </p:sp>
          </p:grpSp>
          <p:sp>
            <p:nvSpPr>
              <p:cNvPr id="38" name="ZoneTexte 73">
                <a:extLst>
                  <a:ext uri="{FF2B5EF4-FFF2-40B4-BE49-F238E27FC236}">
                    <a16:creationId xmlns:a16="http://schemas.microsoft.com/office/drawing/2014/main" id="{1D992C5E-EF06-8C7E-50B7-0E3013686DA7}"/>
                  </a:ext>
                </a:extLst>
              </p:cNvPr>
              <p:cNvSpPr txBox="1"/>
              <p:nvPr/>
            </p:nvSpPr>
            <p:spPr>
              <a:xfrm>
                <a:off x="470057" y="3929349"/>
                <a:ext cx="2717562" cy="1705532"/>
              </a:xfrm>
              <a:prstGeom prst="rect">
                <a:avLst/>
              </a:prstGeom>
              <a:noFill/>
            </p:spPr>
            <p:txBody>
              <a:bodyPr wrap="square" rtlCol="0">
                <a:spAutoFit/>
              </a:bodyPr>
              <a:lstStyle/>
              <a:p>
                <a:pPr>
                  <a:lnSpc>
                    <a:spcPct val="150000"/>
                  </a:lnSpc>
                </a:pPr>
                <a:r>
                  <a:rPr lang="fr-FR">
                    <a:solidFill>
                      <a:schemeClr val="accent5">
                        <a:lumMod val="50000"/>
                      </a:schemeClr>
                    </a:solidFill>
                    <a:latin typeface="Gill Sans MT" panose="020B0502020104020203" pitchFamily="34" charset="77"/>
                  </a:rPr>
                  <a:t>- Ventes des engrais</a:t>
                </a:r>
              </a:p>
              <a:p>
                <a:pPr>
                  <a:lnSpc>
                    <a:spcPct val="150000"/>
                  </a:lnSpc>
                </a:pPr>
                <a:r>
                  <a:rPr lang="fr-FR">
                    <a:solidFill>
                      <a:schemeClr val="accent5">
                        <a:lumMod val="50000"/>
                      </a:schemeClr>
                    </a:solidFill>
                    <a:latin typeface="Gill Sans MT" panose="020B0502020104020203" pitchFamily="34" charset="77"/>
                  </a:rPr>
                  <a:t>- Ventes excédant d’électricité produite</a:t>
                </a:r>
              </a:p>
              <a:p>
                <a:pPr>
                  <a:lnSpc>
                    <a:spcPct val="150000"/>
                  </a:lnSpc>
                </a:pPr>
                <a:r>
                  <a:rPr lang="fr-FR">
                    <a:solidFill>
                      <a:schemeClr val="accent5">
                        <a:lumMod val="50000"/>
                      </a:schemeClr>
                    </a:solidFill>
                    <a:latin typeface="Gill Sans MT" panose="020B0502020104020203" pitchFamily="34" charset="77"/>
                  </a:rPr>
                  <a:t>- Gain Tolling </a:t>
                </a:r>
              </a:p>
            </p:txBody>
          </p:sp>
        </p:grpSp>
        <p:pic>
          <p:nvPicPr>
            <p:cNvPr id="45" name="Graphique 56" descr="Pièces contour">
              <a:extLst>
                <a:ext uri="{FF2B5EF4-FFF2-40B4-BE49-F238E27FC236}">
                  <a16:creationId xmlns:a16="http://schemas.microsoft.com/office/drawing/2014/main" id="{D5E13E78-2155-A27A-836A-937072C12C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802" y="2219864"/>
              <a:ext cx="847242" cy="850193"/>
            </a:xfrm>
            <a:prstGeom prst="rect">
              <a:avLst/>
            </a:prstGeom>
          </p:spPr>
        </p:pic>
      </p:grpSp>
      <p:grpSp>
        <p:nvGrpSpPr>
          <p:cNvPr id="128" name="Group 127">
            <a:extLst>
              <a:ext uri="{FF2B5EF4-FFF2-40B4-BE49-F238E27FC236}">
                <a16:creationId xmlns:a16="http://schemas.microsoft.com/office/drawing/2014/main" id="{4BB1BCB0-0E47-CF59-625D-C50C10D6212A}"/>
              </a:ext>
            </a:extLst>
          </p:cNvPr>
          <p:cNvGrpSpPr/>
          <p:nvPr/>
        </p:nvGrpSpPr>
        <p:grpSpPr>
          <a:xfrm>
            <a:off x="3206528" y="2111402"/>
            <a:ext cx="2828982" cy="3925597"/>
            <a:chOff x="3206528" y="2111402"/>
            <a:chExt cx="2828982" cy="3925597"/>
          </a:xfrm>
        </p:grpSpPr>
        <p:grpSp>
          <p:nvGrpSpPr>
            <p:cNvPr id="2" name="Groupe 10">
              <a:extLst>
                <a:ext uri="{FF2B5EF4-FFF2-40B4-BE49-F238E27FC236}">
                  <a16:creationId xmlns:a16="http://schemas.microsoft.com/office/drawing/2014/main" id="{ED406CA0-4763-8309-0640-CC2C7546158F}"/>
                </a:ext>
              </a:extLst>
            </p:cNvPr>
            <p:cNvGrpSpPr/>
            <p:nvPr/>
          </p:nvGrpSpPr>
          <p:grpSpPr>
            <a:xfrm>
              <a:off x="3206528" y="2111402"/>
              <a:ext cx="2828982" cy="3925597"/>
              <a:chOff x="970876" y="1610397"/>
              <a:chExt cx="3283895" cy="4173715"/>
            </a:xfrm>
          </p:grpSpPr>
          <p:grpSp>
            <p:nvGrpSpPr>
              <p:cNvPr id="3" name="Groupe 4">
                <a:extLst>
                  <a:ext uri="{FF2B5EF4-FFF2-40B4-BE49-F238E27FC236}">
                    <a16:creationId xmlns:a16="http://schemas.microsoft.com/office/drawing/2014/main" id="{203206C0-456B-1C52-3923-B66F2F747C6A}"/>
                  </a:ext>
                </a:extLst>
              </p:cNvPr>
              <p:cNvGrpSpPr/>
              <p:nvPr/>
            </p:nvGrpSpPr>
            <p:grpSpPr>
              <a:xfrm>
                <a:off x="970876" y="1610397"/>
                <a:ext cx="3154558" cy="4173715"/>
                <a:chOff x="970876" y="1610397"/>
                <a:chExt cx="3154558" cy="4173715"/>
              </a:xfrm>
            </p:grpSpPr>
            <p:sp>
              <p:nvSpPr>
                <p:cNvPr id="8" name="Rectangle : coins arrondis 49">
                  <a:extLst>
                    <a:ext uri="{FF2B5EF4-FFF2-40B4-BE49-F238E27FC236}">
                      <a16:creationId xmlns:a16="http://schemas.microsoft.com/office/drawing/2014/main" id="{B7509F89-1F19-C0A5-7560-C97AC13AB3FF}"/>
                    </a:ext>
                  </a:extLst>
                </p:cNvPr>
                <p:cNvSpPr>
                  <a:spLocks noChangeAspect="1"/>
                </p:cNvSpPr>
                <p:nvPr/>
              </p:nvSpPr>
              <p:spPr>
                <a:xfrm>
                  <a:off x="970876" y="2240222"/>
                  <a:ext cx="3154558" cy="3543890"/>
                </a:xfrm>
                <a:prstGeom prst="roundRect">
                  <a:avLst/>
                </a:prstGeom>
                <a:noFill/>
                <a:ln w="38100">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solidFill>
                      <a:schemeClr val="accent5">
                        <a:lumMod val="50000"/>
                      </a:schemeClr>
                    </a:solidFill>
                    <a:latin typeface="Gill Sans MT" panose="020B0502020104020203" pitchFamily="34" charset="77"/>
                  </a:endParaRPr>
                </a:p>
              </p:txBody>
            </p:sp>
            <p:sp>
              <p:nvSpPr>
                <p:cNvPr id="9" name="Ellipse 54">
                  <a:extLst>
                    <a:ext uri="{FF2B5EF4-FFF2-40B4-BE49-F238E27FC236}">
                      <a16:creationId xmlns:a16="http://schemas.microsoft.com/office/drawing/2014/main" id="{36EAB096-585D-C4FB-5BFF-7BEE4E9AA444}"/>
                    </a:ext>
                  </a:extLst>
                </p:cNvPr>
                <p:cNvSpPr>
                  <a:spLocks noChangeAspect="1"/>
                </p:cNvSpPr>
                <p:nvPr/>
              </p:nvSpPr>
              <p:spPr>
                <a:xfrm>
                  <a:off x="1937038" y="1610397"/>
                  <a:ext cx="1259957" cy="125964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 name="Groupe 2">
                <a:extLst>
                  <a:ext uri="{FF2B5EF4-FFF2-40B4-BE49-F238E27FC236}">
                    <a16:creationId xmlns:a16="http://schemas.microsoft.com/office/drawing/2014/main" id="{DDFC21A9-3FB6-FE9E-491C-5F7007FC7EA9}"/>
                  </a:ext>
                </a:extLst>
              </p:cNvPr>
              <p:cNvGrpSpPr/>
              <p:nvPr/>
            </p:nvGrpSpPr>
            <p:grpSpPr>
              <a:xfrm>
                <a:off x="1096218" y="3014246"/>
                <a:ext cx="3158553" cy="1990091"/>
                <a:chOff x="1096218" y="3014246"/>
                <a:chExt cx="3158553" cy="1990091"/>
              </a:xfrm>
            </p:grpSpPr>
            <p:sp>
              <p:nvSpPr>
                <p:cNvPr id="6" name="ZoneTexte 51">
                  <a:extLst>
                    <a:ext uri="{FF2B5EF4-FFF2-40B4-BE49-F238E27FC236}">
                      <a16:creationId xmlns:a16="http://schemas.microsoft.com/office/drawing/2014/main" id="{0290BEAA-6C4F-7920-A238-47748E921DF2}"/>
                    </a:ext>
                  </a:extLst>
                </p:cNvPr>
                <p:cNvSpPr txBox="1"/>
                <p:nvPr/>
              </p:nvSpPr>
              <p:spPr>
                <a:xfrm>
                  <a:off x="1096218" y="3627928"/>
                  <a:ext cx="3158553" cy="1376409"/>
                </a:xfrm>
                <a:prstGeom prst="rect">
                  <a:avLst/>
                </a:prstGeom>
                <a:noFill/>
              </p:spPr>
              <p:txBody>
                <a:bodyPr wrap="square" lIns="91440" tIns="45720" rIns="91440" bIns="45720" rtlCol="0" anchor="t">
                  <a:spAutoFit/>
                </a:bodyPr>
                <a:lstStyle/>
                <a:p>
                  <a:pPr>
                    <a:lnSpc>
                      <a:spcPct val="150000"/>
                    </a:lnSpc>
                  </a:pPr>
                  <a:r>
                    <a:rPr lang="fr-FR">
                      <a:solidFill>
                        <a:schemeClr val="accent5">
                          <a:lumMod val="50000"/>
                        </a:schemeClr>
                      </a:solidFill>
                      <a:latin typeface="Gill Sans MT"/>
                    </a:rPr>
                    <a:t>- Coûts achat des matières premières </a:t>
                  </a:r>
                </a:p>
                <a:p>
                  <a:pPr>
                    <a:lnSpc>
                      <a:spcPct val="150000"/>
                    </a:lnSpc>
                  </a:pPr>
                  <a:r>
                    <a:rPr lang="fr-FR">
                      <a:solidFill>
                        <a:schemeClr val="accent5">
                          <a:lumMod val="50000"/>
                        </a:schemeClr>
                      </a:solidFill>
                      <a:latin typeface="Gill Sans MT"/>
                    </a:rPr>
                    <a:t>- Coûts achat des additifs </a:t>
                  </a:r>
                  <a:endParaRPr lang="fr-FR">
                    <a:solidFill>
                      <a:schemeClr val="accent5">
                        <a:lumMod val="50000"/>
                      </a:schemeClr>
                    </a:solidFill>
                  </a:endParaRPr>
                </a:p>
              </p:txBody>
            </p:sp>
            <p:sp>
              <p:nvSpPr>
                <p:cNvPr id="7" name="ZoneTexte 1">
                  <a:extLst>
                    <a:ext uri="{FF2B5EF4-FFF2-40B4-BE49-F238E27FC236}">
                      <a16:creationId xmlns:a16="http://schemas.microsoft.com/office/drawing/2014/main" id="{CCFBE834-3E64-7D74-631F-1D9D834A8EFA}"/>
                    </a:ext>
                  </a:extLst>
                </p:cNvPr>
                <p:cNvSpPr txBox="1"/>
                <p:nvPr/>
              </p:nvSpPr>
              <p:spPr>
                <a:xfrm>
                  <a:off x="1310810" y="3014246"/>
                  <a:ext cx="2512417" cy="490844"/>
                </a:xfrm>
                <a:prstGeom prst="rect">
                  <a:avLst/>
                </a:prstGeom>
                <a:noFill/>
              </p:spPr>
              <p:txBody>
                <a:bodyPr wrap="none" rtlCol="0">
                  <a:spAutoFit/>
                </a:bodyPr>
                <a:lstStyle>
                  <a:defPPr>
                    <a:defRPr lang="fr-FR"/>
                  </a:defPPr>
                  <a:lvl1pPr algn="ctr">
                    <a:defRPr sz="2400" b="1">
                      <a:solidFill>
                        <a:schemeClr val="accent5">
                          <a:lumMod val="50000"/>
                        </a:schemeClr>
                      </a:solidFill>
                      <a:latin typeface="Gill Sans MT" panose="020B0502020104020203" pitchFamily="34" charset="77"/>
                    </a:defRPr>
                  </a:lvl1pPr>
                </a:lstStyle>
                <a:p>
                  <a:r>
                    <a:rPr lang="fr-FR">
                      <a:solidFill>
                        <a:schemeClr val="accent5">
                          <a:lumMod val="50000"/>
                        </a:schemeClr>
                      </a:solidFill>
                      <a:latin typeface="Gill Sans MT"/>
                    </a:rPr>
                    <a:t>Coûts</a:t>
                  </a:r>
                  <a:r>
                    <a:rPr lang="fr-FR"/>
                    <a:t> d’achat</a:t>
                  </a:r>
                </a:p>
              </p:txBody>
            </p:sp>
          </p:grpSp>
        </p:grpSp>
        <p:pic>
          <p:nvPicPr>
            <p:cNvPr id="122" name="Picture 121" descr="A blue line art of barrels and a pile of dirt&#10;&#10;Description automatically generated">
              <a:extLst>
                <a:ext uri="{FF2B5EF4-FFF2-40B4-BE49-F238E27FC236}">
                  <a16:creationId xmlns:a16="http://schemas.microsoft.com/office/drawing/2014/main" id="{D015C3DA-3BCF-2F1B-70D5-FFE3DE391D40}"/>
                </a:ext>
              </a:extLst>
            </p:cNvPr>
            <p:cNvPicPr>
              <a:picLocks noChangeAspect="1"/>
            </p:cNvPicPr>
            <p:nvPr/>
          </p:nvPicPr>
          <p:blipFill>
            <a:blip r:embed="rId5"/>
            <a:stretch>
              <a:fillRect/>
            </a:stretch>
          </p:blipFill>
          <p:spPr>
            <a:xfrm>
              <a:off x="4256379" y="2330910"/>
              <a:ext cx="628101" cy="628101"/>
            </a:xfrm>
            <a:prstGeom prst="rect">
              <a:avLst/>
            </a:prstGeom>
          </p:spPr>
        </p:pic>
      </p:grpSp>
      <p:grpSp>
        <p:nvGrpSpPr>
          <p:cNvPr id="129" name="Group 128">
            <a:extLst>
              <a:ext uri="{FF2B5EF4-FFF2-40B4-BE49-F238E27FC236}">
                <a16:creationId xmlns:a16="http://schemas.microsoft.com/office/drawing/2014/main" id="{4B508B85-591F-C9FB-DE15-DB5AF91D8065}"/>
              </a:ext>
            </a:extLst>
          </p:cNvPr>
          <p:cNvGrpSpPr/>
          <p:nvPr/>
        </p:nvGrpSpPr>
        <p:grpSpPr>
          <a:xfrm>
            <a:off x="6116618" y="2123407"/>
            <a:ext cx="2985417" cy="4001417"/>
            <a:chOff x="6116618" y="2123407"/>
            <a:chExt cx="2985417" cy="4001417"/>
          </a:xfrm>
        </p:grpSpPr>
        <p:grpSp>
          <p:nvGrpSpPr>
            <p:cNvPr id="11" name="Groupe 14">
              <a:extLst>
                <a:ext uri="{FF2B5EF4-FFF2-40B4-BE49-F238E27FC236}">
                  <a16:creationId xmlns:a16="http://schemas.microsoft.com/office/drawing/2014/main" id="{FBEB654C-E866-B7C9-6C5F-C96F998F2073}"/>
                </a:ext>
              </a:extLst>
            </p:cNvPr>
            <p:cNvGrpSpPr/>
            <p:nvPr/>
          </p:nvGrpSpPr>
          <p:grpSpPr>
            <a:xfrm>
              <a:off x="6116618" y="2123407"/>
              <a:ext cx="2985417" cy="4001417"/>
              <a:chOff x="4610870" y="1574962"/>
              <a:chExt cx="3222060" cy="4303607"/>
            </a:xfrm>
          </p:grpSpPr>
          <p:grpSp>
            <p:nvGrpSpPr>
              <p:cNvPr id="12" name="Groupe 6">
                <a:extLst>
                  <a:ext uri="{FF2B5EF4-FFF2-40B4-BE49-F238E27FC236}">
                    <a16:creationId xmlns:a16="http://schemas.microsoft.com/office/drawing/2014/main" id="{7CC83C17-7FE2-8ADD-D7A9-736C286653AB}"/>
                  </a:ext>
                </a:extLst>
              </p:cNvPr>
              <p:cNvGrpSpPr/>
              <p:nvPr/>
            </p:nvGrpSpPr>
            <p:grpSpPr>
              <a:xfrm>
                <a:off x="4610870" y="1574962"/>
                <a:ext cx="3154558" cy="4209150"/>
                <a:chOff x="4610870" y="1574962"/>
                <a:chExt cx="3154558" cy="4209150"/>
              </a:xfrm>
            </p:grpSpPr>
            <p:sp>
              <p:nvSpPr>
                <p:cNvPr id="17" name="Rectangle : coins arrondis 52">
                  <a:extLst>
                    <a:ext uri="{FF2B5EF4-FFF2-40B4-BE49-F238E27FC236}">
                      <a16:creationId xmlns:a16="http://schemas.microsoft.com/office/drawing/2014/main" id="{4DDE267A-5ECD-9819-3E04-D889FF7EB3FF}"/>
                    </a:ext>
                  </a:extLst>
                </p:cNvPr>
                <p:cNvSpPr>
                  <a:spLocks noChangeAspect="1"/>
                </p:cNvSpPr>
                <p:nvPr/>
              </p:nvSpPr>
              <p:spPr>
                <a:xfrm>
                  <a:off x="4610870" y="2240222"/>
                  <a:ext cx="3154558" cy="3543890"/>
                </a:xfrm>
                <a:prstGeom prst="roundRect">
                  <a:avLst/>
                </a:prstGeom>
                <a:noFill/>
                <a:ln w="38100">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solidFill>
                      <a:schemeClr val="accent5">
                        <a:lumMod val="50000"/>
                      </a:schemeClr>
                    </a:solidFill>
                    <a:latin typeface="Gill Sans MT" panose="020B0502020104020203" pitchFamily="34" charset="77"/>
                  </a:endParaRPr>
                </a:p>
              </p:txBody>
            </p:sp>
            <p:sp>
              <p:nvSpPr>
                <p:cNvPr id="19" name="Ellipse 55">
                  <a:extLst>
                    <a:ext uri="{FF2B5EF4-FFF2-40B4-BE49-F238E27FC236}">
                      <a16:creationId xmlns:a16="http://schemas.microsoft.com/office/drawing/2014/main" id="{1FFA43B2-3256-63D0-7E90-B3C2239C19C6}"/>
                    </a:ext>
                  </a:extLst>
                </p:cNvPr>
                <p:cNvSpPr>
                  <a:spLocks noChangeAspect="1"/>
                </p:cNvSpPr>
                <p:nvPr/>
              </p:nvSpPr>
              <p:spPr>
                <a:xfrm>
                  <a:off x="5558169" y="1574962"/>
                  <a:ext cx="1298317" cy="125964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39">
                <a:extLst>
                  <a:ext uri="{FF2B5EF4-FFF2-40B4-BE49-F238E27FC236}">
                    <a16:creationId xmlns:a16="http://schemas.microsoft.com/office/drawing/2014/main" id="{AACED663-E3F5-8A54-494B-7114E904944F}"/>
                  </a:ext>
                </a:extLst>
              </p:cNvPr>
              <p:cNvGrpSpPr/>
              <p:nvPr/>
            </p:nvGrpSpPr>
            <p:grpSpPr>
              <a:xfrm>
                <a:off x="4713182" y="3014246"/>
                <a:ext cx="3119748" cy="2864323"/>
                <a:chOff x="1096218" y="3014246"/>
                <a:chExt cx="3119748" cy="2864323"/>
              </a:xfrm>
            </p:grpSpPr>
            <p:sp>
              <p:nvSpPr>
                <p:cNvPr id="14" name="ZoneTexte 40">
                  <a:extLst>
                    <a:ext uri="{FF2B5EF4-FFF2-40B4-BE49-F238E27FC236}">
                      <a16:creationId xmlns:a16="http://schemas.microsoft.com/office/drawing/2014/main" id="{1463254F-A465-A4C1-6306-85555CA96454}"/>
                    </a:ext>
                  </a:extLst>
                </p:cNvPr>
                <p:cNvSpPr txBox="1"/>
                <p:nvPr/>
              </p:nvSpPr>
              <p:spPr>
                <a:xfrm>
                  <a:off x="1096218" y="3597357"/>
                  <a:ext cx="2941593" cy="2281212"/>
                </a:xfrm>
                <a:prstGeom prst="rect">
                  <a:avLst/>
                </a:prstGeom>
                <a:noFill/>
              </p:spPr>
              <p:txBody>
                <a:bodyPr wrap="square" rtlCol="0">
                  <a:spAutoFit/>
                </a:bodyPr>
                <a:lstStyle/>
                <a:p>
                  <a:pPr>
                    <a:lnSpc>
                      <a:spcPct val="150000"/>
                    </a:lnSpc>
                  </a:pPr>
                  <a:r>
                    <a:rPr lang="fr-FR">
                      <a:solidFill>
                        <a:schemeClr val="accent5">
                          <a:lumMod val="50000"/>
                        </a:schemeClr>
                      </a:solidFill>
                      <a:latin typeface="Gill Sans MT" panose="020B0502020104020203" pitchFamily="34" charset="77"/>
                    </a:rPr>
                    <a:t>- </a:t>
                  </a:r>
                  <a:r>
                    <a:rPr lang="fr-FR">
                      <a:solidFill>
                        <a:schemeClr val="accent5">
                          <a:lumMod val="50000"/>
                        </a:schemeClr>
                      </a:solidFill>
                      <a:latin typeface="Gill Sans MT"/>
                    </a:rPr>
                    <a:t>Coûts</a:t>
                  </a:r>
                  <a:r>
                    <a:rPr lang="fr-FR">
                      <a:solidFill>
                        <a:schemeClr val="accent5">
                          <a:lumMod val="50000"/>
                        </a:schemeClr>
                      </a:solidFill>
                      <a:latin typeface="Gill Sans MT" panose="020B0502020104020203" pitchFamily="34" charset="77"/>
                    </a:rPr>
                    <a:t> de transformation par unité</a:t>
                  </a:r>
                </a:p>
                <a:p>
                  <a:pPr>
                    <a:lnSpc>
                      <a:spcPct val="150000"/>
                    </a:lnSpc>
                  </a:pPr>
                  <a:r>
                    <a:rPr lang="fr-FR">
                      <a:solidFill>
                        <a:schemeClr val="accent5">
                          <a:lumMod val="50000"/>
                        </a:schemeClr>
                      </a:solidFill>
                      <a:latin typeface="Gill Sans MT" panose="020B0502020104020203" pitchFamily="34" charset="77"/>
                    </a:rPr>
                    <a:t>- </a:t>
                  </a:r>
                  <a:r>
                    <a:rPr lang="fr-FR">
                      <a:solidFill>
                        <a:schemeClr val="accent5">
                          <a:lumMod val="50000"/>
                        </a:schemeClr>
                      </a:solidFill>
                      <a:latin typeface="Gill Sans MT"/>
                    </a:rPr>
                    <a:t>Coûts</a:t>
                  </a:r>
                  <a:r>
                    <a:rPr lang="fr-FR">
                      <a:solidFill>
                        <a:schemeClr val="accent5">
                          <a:lumMod val="50000"/>
                        </a:schemeClr>
                      </a:solidFill>
                      <a:latin typeface="Gill Sans MT" panose="020B0502020104020203" pitchFamily="34" charset="77"/>
                    </a:rPr>
                    <a:t> production et/ou achat d’électricité</a:t>
                  </a:r>
                </a:p>
                <a:p>
                  <a:pPr>
                    <a:lnSpc>
                      <a:spcPct val="150000"/>
                    </a:lnSpc>
                  </a:pPr>
                  <a:endParaRPr lang="fr-FR">
                    <a:solidFill>
                      <a:schemeClr val="accent5">
                        <a:lumMod val="50000"/>
                      </a:schemeClr>
                    </a:solidFill>
                    <a:latin typeface="Gill Sans MT" panose="020B0502020104020203" pitchFamily="34" charset="77"/>
                  </a:endParaRPr>
                </a:p>
              </p:txBody>
            </p:sp>
            <p:sp>
              <p:nvSpPr>
                <p:cNvPr id="16" name="ZoneTexte 41">
                  <a:extLst>
                    <a:ext uri="{FF2B5EF4-FFF2-40B4-BE49-F238E27FC236}">
                      <a16:creationId xmlns:a16="http://schemas.microsoft.com/office/drawing/2014/main" id="{6855C1CC-2BAE-F942-9418-E3B45775786F}"/>
                    </a:ext>
                  </a:extLst>
                </p:cNvPr>
                <p:cNvSpPr txBox="1"/>
                <p:nvPr/>
              </p:nvSpPr>
              <p:spPr>
                <a:xfrm>
                  <a:off x="1120253" y="3014246"/>
                  <a:ext cx="3095713" cy="496530"/>
                </a:xfrm>
                <a:prstGeom prst="rect">
                  <a:avLst/>
                </a:prstGeom>
                <a:noFill/>
              </p:spPr>
              <p:txBody>
                <a:bodyPr wrap="none" rtlCol="0">
                  <a:spAutoFit/>
                </a:bodyPr>
                <a:lstStyle>
                  <a:defPPr>
                    <a:defRPr lang="fr-FR"/>
                  </a:defPPr>
                  <a:lvl1pPr algn="ctr">
                    <a:defRPr sz="2400" b="1">
                      <a:solidFill>
                        <a:schemeClr val="accent5">
                          <a:lumMod val="50000"/>
                        </a:schemeClr>
                      </a:solidFill>
                      <a:latin typeface="Gill Sans MT" panose="020B0502020104020203" pitchFamily="34" charset="77"/>
                    </a:defRPr>
                  </a:lvl1pPr>
                </a:lstStyle>
                <a:p>
                  <a:r>
                    <a:rPr lang="fr-FR">
                      <a:solidFill>
                        <a:schemeClr val="accent5">
                          <a:lumMod val="50000"/>
                        </a:schemeClr>
                      </a:solidFill>
                      <a:latin typeface="Gill Sans MT"/>
                    </a:rPr>
                    <a:t>Coûts</a:t>
                  </a:r>
                  <a:r>
                    <a:rPr lang="fr-FR"/>
                    <a:t> opératoires </a:t>
                  </a:r>
                </a:p>
              </p:txBody>
            </p:sp>
          </p:grpSp>
        </p:grpSp>
        <p:pic>
          <p:nvPicPr>
            <p:cNvPr id="124" name="Picture 123" descr="A blue and black logo&#10;&#10;Description automatically generated with medium confidence">
              <a:extLst>
                <a:ext uri="{FF2B5EF4-FFF2-40B4-BE49-F238E27FC236}">
                  <a16:creationId xmlns:a16="http://schemas.microsoft.com/office/drawing/2014/main" id="{10D98425-5810-CAAB-730A-EC46F2CB11A1}"/>
                </a:ext>
              </a:extLst>
            </p:cNvPr>
            <p:cNvPicPr>
              <a:picLocks noChangeAspect="1"/>
            </p:cNvPicPr>
            <p:nvPr/>
          </p:nvPicPr>
          <p:blipFill>
            <a:blip r:embed="rId6"/>
            <a:stretch>
              <a:fillRect/>
            </a:stretch>
          </p:blipFill>
          <p:spPr>
            <a:xfrm>
              <a:off x="7250475" y="2321245"/>
              <a:ext cx="647430" cy="647430"/>
            </a:xfrm>
            <a:prstGeom prst="rect">
              <a:avLst/>
            </a:prstGeom>
          </p:spPr>
        </p:pic>
      </p:grpSp>
      <p:grpSp>
        <p:nvGrpSpPr>
          <p:cNvPr id="130" name="Group 129">
            <a:extLst>
              <a:ext uri="{FF2B5EF4-FFF2-40B4-BE49-F238E27FC236}">
                <a16:creationId xmlns:a16="http://schemas.microsoft.com/office/drawing/2014/main" id="{8588E12C-F6FD-3E9D-5319-CD5DD899D372}"/>
              </a:ext>
            </a:extLst>
          </p:cNvPr>
          <p:cNvGrpSpPr/>
          <p:nvPr/>
        </p:nvGrpSpPr>
        <p:grpSpPr>
          <a:xfrm>
            <a:off x="9268537" y="2050255"/>
            <a:ext cx="2663087" cy="3977260"/>
            <a:chOff x="9268537" y="2050255"/>
            <a:chExt cx="2663087" cy="3977260"/>
          </a:xfrm>
        </p:grpSpPr>
        <p:grpSp>
          <p:nvGrpSpPr>
            <p:cNvPr id="23" name="Groupe 21">
              <a:extLst>
                <a:ext uri="{FF2B5EF4-FFF2-40B4-BE49-F238E27FC236}">
                  <a16:creationId xmlns:a16="http://schemas.microsoft.com/office/drawing/2014/main" id="{C807EFF4-4F5D-B392-073A-DC37D68DAC28}"/>
                </a:ext>
              </a:extLst>
            </p:cNvPr>
            <p:cNvGrpSpPr/>
            <p:nvPr/>
          </p:nvGrpSpPr>
          <p:grpSpPr>
            <a:xfrm>
              <a:off x="9268537" y="2050255"/>
              <a:ext cx="2663087" cy="3977260"/>
              <a:chOff x="8249495" y="1574961"/>
              <a:chExt cx="3154558" cy="4209151"/>
            </a:xfrm>
          </p:grpSpPr>
          <p:grpSp>
            <p:nvGrpSpPr>
              <p:cNvPr id="24" name="Groupe 8">
                <a:extLst>
                  <a:ext uri="{FF2B5EF4-FFF2-40B4-BE49-F238E27FC236}">
                    <a16:creationId xmlns:a16="http://schemas.microsoft.com/office/drawing/2014/main" id="{58EA481F-8D66-86F2-315B-71091031A006}"/>
                  </a:ext>
                </a:extLst>
              </p:cNvPr>
              <p:cNvGrpSpPr/>
              <p:nvPr/>
            </p:nvGrpSpPr>
            <p:grpSpPr>
              <a:xfrm>
                <a:off x="8249495" y="1574961"/>
                <a:ext cx="3154558" cy="4209151"/>
                <a:chOff x="8249495" y="1574961"/>
                <a:chExt cx="3154558" cy="4209151"/>
              </a:xfrm>
            </p:grpSpPr>
            <p:sp>
              <p:nvSpPr>
                <p:cNvPr id="28" name="Rectangle : coins arrondis 53">
                  <a:extLst>
                    <a:ext uri="{FF2B5EF4-FFF2-40B4-BE49-F238E27FC236}">
                      <a16:creationId xmlns:a16="http://schemas.microsoft.com/office/drawing/2014/main" id="{BC53B7E5-7764-88D6-D1F6-77D7484D5E88}"/>
                    </a:ext>
                  </a:extLst>
                </p:cNvPr>
                <p:cNvSpPr>
                  <a:spLocks noChangeAspect="1"/>
                </p:cNvSpPr>
                <p:nvPr/>
              </p:nvSpPr>
              <p:spPr>
                <a:xfrm>
                  <a:off x="8249495" y="2240222"/>
                  <a:ext cx="3154558" cy="3543890"/>
                </a:xfrm>
                <a:prstGeom prst="roundRect">
                  <a:avLst/>
                </a:prstGeom>
                <a:noFill/>
                <a:ln w="38100">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solidFill>
                      <a:schemeClr val="accent5">
                        <a:lumMod val="50000"/>
                      </a:schemeClr>
                    </a:solidFill>
                    <a:latin typeface="Gill Sans MT" panose="020B0502020104020203" pitchFamily="34" charset="77"/>
                  </a:endParaRPr>
                </a:p>
              </p:txBody>
            </p:sp>
            <p:sp>
              <p:nvSpPr>
                <p:cNvPr id="30" name="Ellipse 57">
                  <a:extLst>
                    <a:ext uri="{FF2B5EF4-FFF2-40B4-BE49-F238E27FC236}">
                      <a16:creationId xmlns:a16="http://schemas.microsoft.com/office/drawing/2014/main" id="{B795BBFC-71A1-D892-6BA1-85954FFEE342}"/>
                    </a:ext>
                  </a:extLst>
                </p:cNvPr>
                <p:cNvSpPr>
                  <a:spLocks noChangeAspect="1"/>
                </p:cNvSpPr>
                <p:nvPr/>
              </p:nvSpPr>
              <p:spPr>
                <a:xfrm>
                  <a:off x="9198163" y="1574961"/>
                  <a:ext cx="1259957" cy="125964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42">
                <a:extLst>
                  <a:ext uri="{FF2B5EF4-FFF2-40B4-BE49-F238E27FC236}">
                    <a16:creationId xmlns:a16="http://schemas.microsoft.com/office/drawing/2014/main" id="{B4755521-44F3-7D40-7A75-BD0D326B2DD3}"/>
                  </a:ext>
                </a:extLst>
              </p:cNvPr>
              <p:cNvGrpSpPr/>
              <p:nvPr/>
            </p:nvGrpSpPr>
            <p:grpSpPr>
              <a:xfrm>
                <a:off x="8465413" y="3008685"/>
                <a:ext cx="2903929" cy="2267579"/>
                <a:chOff x="1129546" y="3014246"/>
                <a:chExt cx="2903929" cy="2267579"/>
              </a:xfrm>
            </p:grpSpPr>
            <p:sp>
              <p:nvSpPr>
                <p:cNvPr id="26" name="ZoneTexte 43">
                  <a:extLst>
                    <a:ext uri="{FF2B5EF4-FFF2-40B4-BE49-F238E27FC236}">
                      <a16:creationId xmlns:a16="http://schemas.microsoft.com/office/drawing/2014/main" id="{CB822C1F-1D46-54E7-C231-AA75DC6CBD09}"/>
                    </a:ext>
                  </a:extLst>
                </p:cNvPr>
                <p:cNvSpPr txBox="1"/>
                <p:nvPr/>
              </p:nvSpPr>
              <p:spPr>
                <a:xfrm>
                  <a:off x="1129546" y="3476854"/>
                  <a:ext cx="2903929" cy="1804971"/>
                </a:xfrm>
                <a:prstGeom prst="rect">
                  <a:avLst/>
                </a:prstGeom>
                <a:noFill/>
              </p:spPr>
              <p:txBody>
                <a:bodyPr wrap="square" rtlCol="0">
                  <a:spAutoFit/>
                </a:bodyPr>
                <a:lstStyle/>
                <a:p>
                  <a:pPr>
                    <a:lnSpc>
                      <a:spcPct val="150000"/>
                    </a:lnSpc>
                  </a:pPr>
                  <a:r>
                    <a:rPr lang="fr-FR">
                      <a:solidFill>
                        <a:schemeClr val="accent5">
                          <a:lumMod val="50000"/>
                        </a:schemeClr>
                      </a:solidFill>
                      <a:latin typeface="Gill Sans MT" panose="020B0502020104020203" pitchFamily="34" charset="77"/>
                    </a:rPr>
                    <a:t>- </a:t>
                  </a:r>
                  <a:r>
                    <a:rPr lang="fr-FR">
                      <a:solidFill>
                        <a:schemeClr val="accent5">
                          <a:lumMod val="50000"/>
                        </a:schemeClr>
                      </a:solidFill>
                      <a:latin typeface="Gill Sans MT"/>
                    </a:rPr>
                    <a:t>Coûts service tolling par stade</a:t>
                  </a:r>
                  <a:endParaRPr lang="fr-FR">
                    <a:solidFill>
                      <a:schemeClr val="accent5">
                        <a:lumMod val="50000"/>
                      </a:schemeClr>
                    </a:solidFill>
                    <a:latin typeface="Gill Sans MT" panose="020B0502020104020203" pitchFamily="34" charset="77"/>
                  </a:endParaRPr>
                </a:p>
                <a:p>
                  <a:pPr>
                    <a:lnSpc>
                      <a:spcPct val="150000"/>
                    </a:lnSpc>
                  </a:pPr>
                  <a:r>
                    <a:rPr lang="fr-FR">
                      <a:solidFill>
                        <a:schemeClr val="accent5">
                          <a:lumMod val="50000"/>
                        </a:schemeClr>
                      </a:solidFill>
                      <a:latin typeface="Gill Sans MT" panose="020B0502020104020203" pitchFamily="34" charset="77"/>
                    </a:rPr>
                    <a:t>-</a:t>
                  </a:r>
                  <a:r>
                    <a:rPr lang="fr-FR">
                      <a:solidFill>
                        <a:schemeClr val="accent5">
                          <a:lumMod val="50000"/>
                        </a:schemeClr>
                      </a:solidFill>
                      <a:latin typeface="Gill Sans MT"/>
                    </a:rPr>
                    <a:t> Coûts échange </a:t>
                  </a:r>
                  <a:r>
                    <a:rPr lang="fr-FR">
                      <a:solidFill>
                        <a:schemeClr val="accent5">
                          <a:lumMod val="50000"/>
                        </a:schemeClr>
                      </a:solidFill>
                      <a:latin typeface="Gill Sans MT" panose="020B0502020104020203" pitchFamily="34" charset="77"/>
                    </a:rPr>
                    <a:t>d’électricité</a:t>
                  </a:r>
                </a:p>
              </p:txBody>
            </p:sp>
            <p:sp>
              <p:nvSpPr>
                <p:cNvPr id="27" name="ZoneTexte 44">
                  <a:extLst>
                    <a:ext uri="{FF2B5EF4-FFF2-40B4-BE49-F238E27FC236}">
                      <a16:creationId xmlns:a16="http://schemas.microsoft.com/office/drawing/2014/main" id="{5EFF864D-AB10-F6DE-53D6-6254ADEB5675}"/>
                    </a:ext>
                  </a:extLst>
                </p:cNvPr>
                <p:cNvSpPr txBox="1"/>
                <p:nvPr/>
              </p:nvSpPr>
              <p:spPr>
                <a:xfrm>
                  <a:off x="1315003" y="3014246"/>
                  <a:ext cx="2504033" cy="488582"/>
                </a:xfrm>
                <a:prstGeom prst="rect">
                  <a:avLst/>
                </a:prstGeom>
                <a:noFill/>
              </p:spPr>
              <p:txBody>
                <a:bodyPr wrap="none" rtlCol="0">
                  <a:spAutoFit/>
                </a:bodyPr>
                <a:lstStyle>
                  <a:defPPr>
                    <a:defRPr lang="fr-FR"/>
                  </a:defPPr>
                  <a:lvl1pPr algn="ctr">
                    <a:defRPr sz="2400" b="1">
                      <a:solidFill>
                        <a:schemeClr val="accent5">
                          <a:lumMod val="50000"/>
                        </a:schemeClr>
                      </a:solidFill>
                      <a:latin typeface="Gill Sans MT" panose="020B0502020104020203" pitchFamily="34" charset="77"/>
                    </a:defRPr>
                  </a:lvl1pPr>
                </a:lstStyle>
                <a:p>
                  <a:r>
                    <a:rPr lang="fr-FR">
                      <a:solidFill>
                        <a:schemeClr val="accent5">
                          <a:lumMod val="50000"/>
                        </a:schemeClr>
                      </a:solidFill>
                      <a:latin typeface="Gill Sans MT"/>
                    </a:rPr>
                    <a:t>Coûts Tolling</a:t>
                  </a:r>
                  <a:r>
                    <a:rPr lang="fr-FR"/>
                    <a:t> </a:t>
                  </a:r>
                </a:p>
              </p:txBody>
            </p:sp>
          </p:grpSp>
        </p:grpSp>
        <p:pic>
          <p:nvPicPr>
            <p:cNvPr id="126" name="Picture 125" descr="A blue line drawing of boxes and a dollar sign&#10;&#10;Description automatically generated">
              <a:extLst>
                <a:ext uri="{FF2B5EF4-FFF2-40B4-BE49-F238E27FC236}">
                  <a16:creationId xmlns:a16="http://schemas.microsoft.com/office/drawing/2014/main" id="{1C266B3F-3DB7-8952-E8F6-2A271F2070D3}"/>
                </a:ext>
              </a:extLst>
            </p:cNvPr>
            <p:cNvPicPr>
              <a:picLocks noChangeAspect="1"/>
            </p:cNvPicPr>
            <p:nvPr/>
          </p:nvPicPr>
          <p:blipFill>
            <a:blip r:embed="rId7"/>
            <a:stretch>
              <a:fillRect/>
            </a:stretch>
          </p:blipFill>
          <p:spPr>
            <a:xfrm>
              <a:off x="10203531" y="2216489"/>
              <a:ext cx="824520" cy="824520"/>
            </a:xfrm>
            <a:prstGeom prst="rect">
              <a:avLst/>
            </a:prstGeom>
          </p:spPr>
        </p:pic>
      </p:grpSp>
      <p:grpSp>
        <p:nvGrpSpPr>
          <p:cNvPr id="34" name="Group 33">
            <a:extLst>
              <a:ext uri="{FF2B5EF4-FFF2-40B4-BE49-F238E27FC236}">
                <a16:creationId xmlns:a16="http://schemas.microsoft.com/office/drawing/2014/main" id="{55F5FBE8-A27A-86A1-F570-35FBDB918ADC}"/>
              </a:ext>
            </a:extLst>
          </p:cNvPr>
          <p:cNvGrpSpPr/>
          <p:nvPr/>
        </p:nvGrpSpPr>
        <p:grpSpPr>
          <a:xfrm>
            <a:off x="-89" y="-2496"/>
            <a:ext cx="12195097" cy="379528"/>
            <a:chOff x="-89" y="-2496"/>
            <a:chExt cx="12195097" cy="379528"/>
          </a:xfrm>
        </p:grpSpPr>
        <p:grpSp>
          <p:nvGrpSpPr>
            <p:cNvPr id="44" name="Group 43">
              <a:extLst>
                <a:ext uri="{FF2B5EF4-FFF2-40B4-BE49-F238E27FC236}">
                  <a16:creationId xmlns:a16="http://schemas.microsoft.com/office/drawing/2014/main" id="{CEBD8EBC-D411-988A-87AE-A7D7C5B99611}"/>
                </a:ext>
              </a:extLst>
            </p:cNvPr>
            <p:cNvGrpSpPr/>
            <p:nvPr/>
          </p:nvGrpSpPr>
          <p:grpSpPr>
            <a:xfrm>
              <a:off x="-89" y="-2496"/>
              <a:ext cx="9523346" cy="379528"/>
              <a:chOff x="-89" y="-2496"/>
              <a:chExt cx="9523346" cy="379528"/>
            </a:xfrm>
          </p:grpSpPr>
          <p:sp>
            <p:nvSpPr>
              <p:cNvPr id="47" name="Rectangle 46">
                <a:extLst>
                  <a:ext uri="{FF2B5EF4-FFF2-40B4-BE49-F238E27FC236}">
                    <a16:creationId xmlns:a16="http://schemas.microsoft.com/office/drawing/2014/main" id="{9027E63D-3790-7522-1FA4-0AFFE564AE2E}"/>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48" name="Rectangle 47">
                <a:extLst>
                  <a:ext uri="{FF2B5EF4-FFF2-40B4-BE49-F238E27FC236}">
                    <a16:creationId xmlns:a16="http://schemas.microsoft.com/office/drawing/2014/main" id="{8FBE5885-159C-F907-57B4-62D90F1C1937}"/>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49" name="Rectangle 48">
                <a:extLst>
                  <a:ext uri="{FF2B5EF4-FFF2-40B4-BE49-F238E27FC236}">
                    <a16:creationId xmlns:a16="http://schemas.microsoft.com/office/drawing/2014/main" id="{ACC51C61-7EE3-8219-1C6A-1956DDF25B86}"/>
                  </a:ext>
                </a:extLst>
              </p:cNvPr>
              <p:cNvSpPr/>
              <p:nvPr/>
            </p:nvSpPr>
            <p:spPr>
              <a:xfrm>
                <a:off x="4115450" y="-2496"/>
                <a:ext cx="171687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 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supply</a:t>
                </a:r>
              </a:p>
            </p:txBody>
          </p:sp>
          <p:sp>
            <p:nvSpPr>
              <p:cNvPr id="50" name="Rectangle 49">
                <a:extLst>
                  <a:ext uri="{FF2B5EF4-FFF2-40B4-BE49-F238E27FC236}">
                    <a16:creationId xmlns:a16="http://schemas.microsoft.com/office/drawing/2014/main" id="{82D4B317-BE99-D4A5-FE3D-A9E81BAB7016}"/>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  Tests &amp; résultats</a:t>
                </a:r>
              </a:p>
            </p:txBody>
          </p:sp>
          <p:sp>
            <p:nvSpPr>
              <p:cNvPr id="51" name="Rectangle 50">
                <a:extLst>
                  <a:ext uri="{FF2B5EF4-FFF2-40B4-BE49-F238E27FC236}">
                    <a16:creationId xmlns:a16="http://schemas.microsoft.com/office/drawing/2014/main" id="{FDAAD960-D7DA-179F-928A-1E7406BE495C}"/>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46" name="Rectangle 45">
              <a:extLst>
                <a:ext uri="{FF2B5EF4-FFF2-40B4-BE49-F238E27FC236}">
                  <a16:creationId xmlns:a16="http://schemas.microsoft.com/office/drawing/2014/main" id="{85563FE4-D3AA-5779-2F93-8EBF85AC3E4A}"/>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grpSp>
        <p:nvGrpSpPr>
          <p:cNvPr id="52" name="Groupe 70">
            <a:extLst>
              <a:ext uri="{FF2B5EF4-FFF2-40B4-BE49-F238E27FC236}">
                <a16:creationId xmlns:a16="http://schemas.microsoft.com/office/drawing/2014/main" id="{6EBD1CC5-58DD-EA4F-8F91-552FB5D6A1D2}"/>
              </a:ext>
            </a:extLst>
          </p:cNvPr>
          <p:cNvGrpSpPr/>
          <p:nvPr/>
        </p:nvGrpSpPr>
        <p:grpSpPr>
          <a:xfrm>
            <a:off x="3260618" y="359481"/>
            <a:ext cx="5670764" cy="704824"/>
            <a:chOff x="5516857" y="359481"/>
            <a:chExt cx="5036108" cy="704824"/>
          </a:xfrm>
        </p:grpSpPr>
        <p:grpSp>
          <p:nvGrpSpPr>
            <p:cNvPr id="55" name="Groupe 78">
              <a:extLst>
                <a:ext uri="{FF2B5EF4-FFF2-40B4-BE49-F238E27FC236}">
                  <a16:creationId xmlns:a16="http://schemas.microsoft.com/office/drawing/2014/main" id="{E3F9E1CA-82F1-B85B-2C5E-DE59220A1179}"/>
                </a:ext>
              </a:extLst>
            </p:cNvPr>
            <p:cNvGrpSpPr/>
            <p:nvPr/>
          </p:nvGrpSpPr>
          <p:grpSpPr>
            <a:xfrm>
              <a:off x="5516857" y="359481"/>
              <a:ext cx="5036108" cy="704824"/>
              <a:chOff x="4511017" y="359481"/>
              <a:chExt cx="5036108" cy="704824"/>
            </a:xfrm>
          </p:grpSpPr>
          <p:grpSp>
            <p:nvGrpSpPr>
              <p:cNvPr id="59" name="Groupe 84">
                <a:extLst>
                  <a:ext uri="{FF2B5EF4-FFF2-40B4-BE49-F238E27FC236}">
                    <a16:creationId xmlns:a16="http://schemas.microsoft.com/office/drawing/2014/main" id="{2BB8E725-2621-8E08-0F4B-603B35CE7CC5}"/>
                  </a:ext>
                </a:extLst>
              </p:cNvPr>
              <p:cNvGrpSpPr/>
              <p:nvPr/>
            </p:nvGrpSpPr>
            <p:grpSpPr>
              <a:xfrm>
                <a:off x="4511017" y="373059"/>
                <a:ext cx="4483055" cy="691246"/>
                <a:chOff x="4511017" y="373059"/>
                <a:chExt cx="4483055" cy="691246"/>
              </a:xfrm>
            </p:grpSpPr>
            <p:grpSp>
              <p:nvGrpSpPr>
                <p:cNvPr id="61" name="Groupe 87">
                  <a:extLst>
                    <a:ext uri="{FF2B5EF4-FFF2-40B4-BE49-F238E27FC236}">
                      <a16:creationId xmlns:a16="http://schemas.microsoft.com/office/drawing/2014/main" id="{8470A64A-6182-6C8B-5F97-CC0ABE063AFF}"/>
                    </a:ext>
                  </a:extLst>
                </p:cNvPr>
                <p:cNvGrpSpPr/>
                <p:nvPr/>
              </p:nvGrpSpPr>
              <p:grpSpPr>
                <a:xfrm>
                  <a:off x="4902826" y="728752"/>
                  <a:ext cx="4091246" cy="335553"/>
                  <a:chOff x="4309184" y="722435"/>
                  <a:chExt cx="4091246" cy="335553"/>
                </a:xfrm>
              </p:grpSpPr>
              <p:sp>
                <p:nvSpPr>
                  <p:cNvPr id="66" name="Ellipse 101">
                    <a:extLst>
                      <a:ext uri="{FF2B5EF4-FFF2-40B4-BE49-F238E27FC236}">
                        <a16:creationId xmlns:a16="http://schemas.microsoft.com/office/drawing/2014/main" id="{09A7DB80-339B-8566-6FF6-ABD6988CC539}"/>
                      </a:ext>
                    </a:extLst>
                  </p:cNvPr>
                  <p:cNvSpPr>
                    <a:spLocks noChangeAspect="1"/>
                  </p:cNvSpPr>
                  <p:nvPr/>
                </p:nvSpPr>
                <p:spPr>
                  <a:xfrm>
                    <a:off x="4309184" y="728751"/>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CB479"/>
                      </a:solidFill>
                      <a:latin typeface="Gill Sans MT" panose="020B0502020104020203" pitchFamily="34" charset="0"/>
                    </a:endParaRPr>
                  </a:p>
                </p:txBody>
              </p:sp>
              <p:sp>
                <p:nvSpPr>
                  <p:cNvPr id="67" name="Ellipse 134">
                    <a:extLst>
                      <a:ext uri="{FF2B5EF4-FFF2-40B4-BE49-F238E27FC236}">
                        <a16:creationId xmlns:a16="http://schemas.microsoft.com/office/drawing/2014/main" id="{A5D27D55-3B4E-F543-2A17-3A8C7FE6179D}"/>
                      </a:ext>
                    </a:extLst>
                  </p:cNvPr>
                  <p:cNvSpPr>
                    <a:spLocks noChangeAspect="1"/>
                  </p:cNvSpPr>
                  <p:nvPr/>
                </p:nvSpPr>
                <p:spPr>
                  <a:xfrm>
                    <a:off x="6165807" y="728750"/>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68" name="Ellipse 135">
                    <a:extLst>
                      <a:ext uri="{FF2B5EF4-FFF2-40B4-BE49-F238E27FC236}">
                        <a16:creationId xmlns:a16="http://schemas.microsoft.com/office/drawing/2014/main" id="{63E570C4-AE55-B81B-246B-27BD3352B9CA}"/>
                      </a:ext>
                    </a:extLst>
                  </p:cNvPr>
                  <p:cNvSpPr>
                    <a:spLocks noChangeAspect="1"/>
                  </p:cNvSpPr>
                  <p:nvPr/>
                </p:nvSpPr>
                <p:spPr>
                  <a:xfrm>
                    <a:off x="8022430" y="722435"/>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cxnSp>
                <p:nvCxnSpPr>
                  <p:cNvPr id="70" name="Connecteur droit 137">
                    <a:extLst>
                      <a:ext uri="{FF2B5EF4-FFF2-40B4-BE49-F238E27FC236}">
                        <a16:creationId xmlns:a16="http://schemas.microsoft.com/office/drawing/2014/main" id="{561DFDBD-9EC2-FEFF-9D40-1129D3089B8C}"/>
                      </a:ext>
                    </a:extLst>
                  </p:cNvPr>
                  <p:cNvCxnSpPr>
                    <a:cxnSpLocks/>
                  </p:cNvCxnSpPr>
                  <p:nvPr/>
                </p:nvCxnSpPr>
                <p:spPr>
                  <a:xfrm flipV="1">
                    <a:off x="4687184" y="893369"/>
                    <a:ext cx="1478623" cy="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138">
                    <a:extLst>
                      <a:ext uri="{FF2B5EF4-FFF2-40B4-BE49-F238E27FC236}">
                        <a16:creationId xmlns:a16="http://schemas.microsoft.com/office/drawing/2014/main" id="{488631AC-6FB5-DFEE-A851-17D035676134}"/>
                      </a:ext>
                    </a:extLst>
                  </p:cNvPr>
                  <p:cNvCxnSpPr>
                    <a:cxnSpLocks/>
                  </p:cNvCxnSpPr>
                  <p:nvPr/>
                </p:nvCxnSpPr>
                <p:spPr>
                  <a:xfrm flipV="1">
                    <a:off x="6543807" y="887054"/>
                    <a:ext cx="1478623" cy="6315"/>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63" name="ZoneTexte 94">
                  <a:extLst>
                    <a:ext uri="{FF2B5EF4-FFF2-40B4-BE49-F238E27FC236}">
                      <a16:creationId xmlns:a16="http://schemas.microsoft.com/office/drawing/2014/main" id="{BADE7CFA-D078-200C-88A8-8E420F4294E5}"/>
                    </a:ext>
                  </a:extLst>
                </p:cNvPr>
                <p:cNvSpPr txBox="1"/>
                <p:nvPr/>
              </p:nvSpPr>
              <p:spPr>
                <a:xfrm>
                  <a:off x="4511017" y="373059"/>
                  <a:ext cx="1113540" cy="307777"/>
                </a:xfrm>
                <a:prstGeom prst="rect">
                  <a:avLst/>
                </a:prstGeom>
                <a:noFill/>
              </p:spPr>
              <p:txBody>
                <a:bodyPr wrap="none" lIns="91440" tIns="45720" rIns="91440" bIns="45720" rtlCol="0" anchor="t">
                  <a:spAutoFit/>
                </a:bodyPr>
                <a:lstStyle/>
                <a:p>
                  <a:pPr algn="ctr"/>
                  <a:r>
                    <a:rPr lang="fr-FR" sz="1400" b="1">
                      <a:solidFill>
                        <a:srgbClr val="4CB479"/>
                      </a:solidFill>
                      <a:latin typeface="Gill Sans MT" panose="020B0502020104020203" pitchFamily="34" charset="0"/>
                    </a:rPr>
                    <a:t>Modélisation</a:t>
                  </a:r>
                </a:p>
              </p:txBody>
            </p:sp>
            <p:sp>
              <p:nvSpPr>
                <p:cNvPr id="64" name="ZoneTexte 97">
                  <a:extLst>
                    <a:ext uri="{FF2B5EF4-FFF2-40B4-BE49-F238E27FC236}">
                      <a16:creationId xmlns:a16="http://schemas.microsoft.com/office/drawing/2014/main" id="{BF5D3206-1B4B-0DC0-5A2F-02426ACDDAB1}"/>
                    </a:ext>
                  </a:extLst>
                </p:cNvPr>
                <p:cNvSpPr txBox="1"/>
                <p:nvPr/>
              </p:nvSpPr>
              <p:spPr>
                <a:xfrm>
                  <a:off x="6073088" y="373059"/>
                  <a:ext cx="1715380" cy="307777"/>
                </a:xfrm>
                <a:prstGeom prst="rect">
                  <a:avLst/>
                </a:prstGeom>
                <a:noFill/>
              </p:spPr>
              <p:txBody>
                <a:bodyPr wrap="none" rtlCol="0">
                  <a:spAutoFit/>
                </a:bodyPr>
                <a:lstStyle/>
                <a:p>
                  <a:pPr algn="ctr"/>
                  <a:r>
                    <a:rPr lang="fr-FR" sz="1400" b="1">
                      <a:solidFill>
                        <a:srgbClr val="4CB479"/>
                      </a:solidFill>
                      <a:latin typeface="Gill Sans MT" panose="020B0502020104020203" pitchFamily="34" charset="0"/>
                    </a:rPr>
                    <a:t>Evaluation financière</a:t>
                  </a:r>
                </a:p>
              </p:txBody>
            </p:sp>
          </p:grpSp>
          <p:sp>
            <p:nvSpPr>
              <p:cNvPr id="60" name="ZoneTexte 86">
                <a:extLst>
                  <a:ext uri="{FF2B5EF4-FFF2-40B4-BE49-F238E27FC236}">
                    <a16:creationId xmlns:a16="http://schemas.microsoft.com/office/drawing/2014/main" id="{4063797D-BFB6-D5D3-6E85-2CC670E490FB}"/>
                  </a:ext>
                </a:extLst>
              </p:cNvPr>
              <p:cNvSpPr txBox="1"/>
              <p:nvPr/>
            </p:nvSpPr>
            <p:spPr>
              <a:xfrm>
                <a:off x="8096306" y="359481"/>
                <a:ext cx="1450819"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KPIs &amp; performance</a:t>
                </a:r>
              </a:p>
            </p:txBody>
          </p:sp>
        </p:grpSp>
        <p:cxnSp>
          <p:nvCxnSpPr>
            <p:cNvPr id="54" name="Connecteur droit 77">
              <a:extLst>
                <a:ext uri="{FF2B5EF4-FFF2-40B4-BE49-F238E27FC236}">
                  <a16:creationId xmlns:a16="http://schemas.microsoft.com/office/drawing/2014/main" id="{635D1C48-B960-2A16-F4BF-D7F860C104A5}"/>
                </a:ext>
              </a:extLst>
            </p:cNvPr>
            <p:cNvCxnSpPr>
              <a:cxnSpLocks/>
              <a:stCxn id="67" idx="6"/>
              <a:endCxn id="66" idx="6"/>
            </p:cNvCxnSpPr>
            <p:nvPr/>
          </p:nvCxnSpPr>
          <p:spPr>
            <a:xfrm flipH="1">
              <a:off x="6286666" y="899686"/>
              <a:ext cx="1856623" cy="1"/>
            </a:xfrm>
            <a:prstGeom prst="line">
              <a:avLst/>
            </a:prstGeom>
            <a:solidFill>
              <a:srgbClr val="58B14F"/>
            </a:solidFill>
            <a:ln w="28575">
              <a:solidFill>
                <a:srgbClr val="4CB47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9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33</a:t>
            </a:r>
            <a:endParaRPr lang="fr-FR" sz="1600">
              <a:solidFill>
                <a:schemeClr val="bg1"/>
              </a:solidFill>
              <a:latin typeface="Gill Sans MT" panose="020B0502020104020203" pitchFamily="34" charset="0"/>
            </a:endParaRPr>
          </a:p>
        </p:txBody>
      </p:sp>
      <p:sp>
        <p:nvSpPr>
          <p:cNvPr id="58" name="Accolade ouvrante 8">
            <a:extLst>
              <a:ext uri="{FF2B5EF4-FFF2-40B4-BE49-F238E27FC236}">
                <a16:creationId xmlns:a16="http://schemas.microsoft.com/office/drawing/2014/main" id="{9B51D613-7EBB-4783-373F-DB5CB10337A2}"/>
              </a:ext>
            </a:extLst>
          </p:cNvPr>
          <p:cNvSpPr/>
          <p:nvPr/>
        </p:nvSpPr>
        <p:spPr>
          <a:xfrm rot="16200000" flipV="1">
            <a:off x="2648794" y="2927202"/>
            <a:ext cx="165187" cy="3879063"/>
          </a:xfrm>
          <a:prstGeom prst="leftBrace">
            <a:avLst>
              <a:gd name="adj1" fmla="val 8333"/>
              <a:gd name="adj2" fmla="val 50123"/>
            </a:avLst>
          </a:prstGeom>
          <a:ln w="34925">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Gill Sans MT" panose="020B0502020104020203" pitchFamily="34" charset="0"/>
            </a:endParaRPr>
          </a:p>
        </p:txBody>
      </p:sp>
      <p:grpSp>
        <p:nvGrpSpPr>
          <p:cNvPr id="6" name="Group 5">
            <a:extLst>
              <a:ext uri="{FF2B5EF4-FFF2-40B4-BE49-F238E27FC236}">
                <a16:creationId xmlns:a16="http://schemas.microsoft.com/office/drawing/2014/main" id="{B479B093-1DE7-42DE-E581-6540F55C50BF}"/>
              </a:ext>
            </a:extLst>
          </p:cNvPr>
          <p:cNvGrpSpPr/>
          <p:nvPr/>
        </p:nvGrpSpPr>
        <p:grpSpPr>
          <a:xfrm>
            <a:off x="269135" y="1199877"/>
            <a:ext cx="2716772" cy="1138541"/>
            <a:chOff x="339420" y="1235700"/>
            <a:chExt cx="2084049" cy="757771"/>
          </a:xfrm>
        </p:grpSpPr>
        <p:sp>
          <p:nvSpPr>
            <p:cNvPr id="53" name="Rectangle 52">
              <a:extLst>
                <a:ext uri="{FF2B5EF4-FFF2-40B4-BE49-F238E27FC236}">
                  <a16:creationId xmlns:a16="http://schemas.microsoft.com/office/drawing/2014/main" id="{C98A8E18-9BC9-0EED-0B7E-C89F3C7845A0}"/>
                </a:ext>
              </a:extLst>
            </p:cNvPr>
            <p:cNvSpPr/>
            <p:nvPr/>
          </p:nvSpPr>
          <p:spPr>
            <a:xfrm>
              <a:off x="339420" y="1235700"/>
              <a:ext cx="2084049" cy="757771"/>
            </a:xfrm>
            <a:prstGeom prst="rect">
              <a:avLst/>
            </a:prstGeom>
            <a:noFill/>
            <a:ln w="28575">
              <a:solidFill>
                <a:srgbClr val="609EB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a:solidFill>
                  <a:srgbClr val="04284B"/>
                </a:solidFill>
                <a:latin typeface="Gill Sans MT" panose="020B0502020104020203" pitchFamily="34" charset="0"/>
              </a:endParaRPr>
            </a:p>
            <a:p>
              <a:r>
                <a:rPr lang="fr-FR" sz="1600">
                  <a:solidFill>
                    <a:schemeClr val="accent5">
                      <a:lumMod val="50000"/>
                    </a:schemeClr>
                  </a:solidFill>
                  <a:latin typeface="Gill Sans MT" panose="020B0502020104020203" pitchFamily="34" charset="0"/>
                </a:rPr>
                <a:t>Coûts achat MP</a:t>
              </a:r>
            </a:p>
            <a:p>
              <a:endParaRPr lang="fr-FR" sz="1400">
                <a:solidFill>
                  <a:schemeClr val="accent5">
                    <a:lumMod val="50000"/>
                  </a:schemeClr>
                </a:solidFill>
                <a:latin typeface="Gill Sans MT" panose="020B0502020104020203" pitchFamily="34" charset="0"/>
              </a:endParaRPr>
            </a:p>
            <a:p>
              <a:endParaRPr lang="fr-FR" sz="1400">
                <a:solidFill>
                  <a:schemeClr val="accent5">
                    <a:lumMod val="50000"/>
                  </a:schemeClr>
                </a:solidFill>
                <a:latin typeface="Gill Sans MT" panose="020B0502020104020203" pitchFamily="34" charset="0"/>
              </a:endParaRPr>
            </a:p>
            <a:p>
              <a:endParaRPr lang="fr-FR" sz="1400">
                <a:solidFill>
                  <a:schemeClr val="accent5">
                    <a:lumMod val="50000"/>
                  </a:schemeClr>
                </a:solidFill>
                <a:latin typeface="Gill Sans MT" panose="020B0502020104020203" pitchFamily="34" charset="0"/>
              </a:endParaRPr>
            </a:p>
            <a:p>
              <a:endParaRPr lang="fr-FR" sz="1400">
                <a:latin typeface="Gill Sans MT" panose="020B0502020104020203" pitchFamily="34" charset="0"/>
              </a:endParaRPr>
            </a:p>
          </p:txBody>
        </p:sp>
        <p:sp>
          <p:nvSpPr>
            <p:cNvPr id="71" name="Rectangle 70">
              <a:extLst>
                <a:ext uri="{FF2B5EF4-FFF2-40B4-BE49-F238E27FC236}">
                  <a16:creationId xmlns:a16="http://schemas.microsoft.com/office/drawing/2014/main" id="{4CC59534-3DA2-907F-55AD-C853FB25DF0D}"/>
                </a:ext>
              </a:extLst>
            </p:cNvPr>
            <p:cNvSpPr/>
            <p:nvPr/>
          </p:nvSpPr>
          <p:spPr>
            <a:xfrm>
              <a:off x="445112" y="1573096"/>
              <a:ext cx="940548" cy="3333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tIns="90000" bIns="90000" rtlCol="0" anchor="ctr"/>
            <a:lstStyle/>
            <a:p>
              <a:pPr algn="ctr"/>
              <a:r>
                <a:rPr lang="fr-FR" sz="800" b="1">
                  <a:solidFill>
                    <a:schemeClr val="bg1"/>
                  </a:solidFill>
                  <a:latin typeface="Gill Sans MT" panose="020B0502020104020203" pitchFamily="34" charset="0"/>
                </a:rPr>
                <a:t>MP Consommées</a:t>
              </a:r>
            </a:p>
          </p:txBody>
        </p:sp>
        <p:sp>
          <p:nvSpPr>
            <p:cNvPr id="72" name="Rectangle à coins arrondis 72">
              <a:extLst>
                <a:ext uri="{FF2B5EF4-FFF2-40B4-BE49-F238E27FC236}">
                  <a16:creationId xmlns:a16="http://schemas.microsoft.com/office/drawing/2014/main" id="{1B90D7EF-893C-BDD1-3EA0-20876CAA9089}"/>
                </a:ext>
              </a:extLst>
            </p:cNvPr>
            <p:cNvSpPr/>
            <p:nvPr/>
          </p:nvSpPr>
          <p:spPr>
            <a:xfrm>
              <a:off x="1541675" y="1560324"/>
              <a:ext cx="822906" cy="333338"/>
            </a:xfrm>
            <a:prstGeom prst="roundRect">
              <a:avLst/>
            </a:prstGeom>
            <a:ln/>
          </p:spPr>
          <p:style>
            <a:lnRef idx="2">
              <a:schemeClr val="accent6"/>
            </a:lnRef>
            <a:fillRef idx="1">
              <a:schemeClr val="lt1"/>
            </a:fillRef>
            <a:effectRef idx="0">
              <a:schemeClr val="accent6"/>
            </a:effectRef>
            <a:fontRef idx="minor">
              <a:schemeClr val="dk1"/>
            </a:fontRef>
          </p:style>
          <p:txBody>
            <a:bodyPr tIns="90000" bIns="90000" rtlCol="0" anchor="ctr"/>
            <a:lstStyle/>
            <a:p>
              <a:pPr algn="ctr"/>
              <a:r>
                <a:rPr lang="fr-FR" sz="700" b="1">
                  <a:solidFill>
                    <a:schemeClr val="tx1"/>
                  </a:solidFill>
                  <a:latin typeface="Gill Sans MT" panose="020B0502020104020203" pitchFamily="34" charset="0"/>
                </a:rPr>
                <a:t>Prix  achat MP</a:t>
              </a:r>
            </a:p>
            <a:p>
              <a:pPr algn="ctr"/>
              <a:r>
                <a:rPr lang="fr-FR" sz="700" b="1">
                  <a:solidFill>
                    <a:schemeClr val="tx1"/>
                  </a:solidFill>
                  <a:latin typeface="Gill Sans MT" panose="020B0502020104020203" pitchFamily="34" charset="0"/>
                </a:rPr>
                <a:t>(Prix marché)</a:t>
              </a:r>
            </a:p>
          </p:txBody>
        </p:sp>
        <p:sp>
          <p:nvSpPr>
            <p:cNvPr id="73" name="Multiplication 73">
              <a:extLst>
                <a:ext uri="{FF2B5EF4-FFF2-40B4-BE49-F238E27FC236}">
                  <a16:creationId xmlns:a16="http://schemas.microsoft.com/office/drawing/2014/main" id="{40B1CCC9-DA3C-C26B-52F5-0121D9888E8A}"/>
                </a:ext>
              </a:extLst>
            </p:cNvPr>
            <p:cNvSpPr/>
            <p:nvPr/>
          </p:nvSpPr>
          <p:spPr>
            <a:xfrm>
              <a:off x="1392803" y="1625939"/>
              <a:ext cx="131883" cy="209366"/>
            </a:xfrm>
            <a:prstGeom prst="mathMultiply">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400" b="1" err="1">
                <a:solidFill>
                  <a:schemeClr val="tx1"/>
                </a:solidFill>
                <a:latin typeface="Gill Sans MT" panose="020B0502020104020203" pitchFamily="34" charset="0"/>
              </a:endParaRPr>
            </a:p>
          </p:txBody>
        </p:sp>
      </p:grpSp>
      <p:grpSp>
        <p:nvGrpSpPr>
          <p:cNvPr id="28" name="Group 27">
            <a:extLst>
              <a:ext uri="{FF2B5EF4-FFF2-40B4-BE49-F238E27FC236}">
                <a16:creationId xmlns:a16="http://schemas.microsoft.com/office/drawing/2014/main" id="{9011E48E-5727-682D-2CD8-C8F3931CB8FD}"/>
              </a:ext>
            </a:extLst>
          </p:cNvPr>
          <p:cNvGrpSpPr/>
          <p:nvPr/>
        </p:nvGrpSpPr>
        <p:grpSpPr>
          <a:xfrm>
            <a:off x="3209159" y="1203698"/>
            <a:ext cx="6053094" cy="1138542"/>
            <a:chOff x="2722539" y="1235700"/>
            <a:chExt cx="4521224" cy="762855"/>
          </a:xfrm>
        </p:grpSpPr>
        <p:sp>
          <p:nvSpPr>
            <p:cNvPr id="64" name="Rectangle à coins arrondis 123">
              <a:extLst>
                <a:ext uri="{FF2B5EF4-FFF2-40B4-BE49-F238E27FC236}">
                  <a16:creationId xmlns:a16="http://schemas.microsoft.com/office/drawing/2014/main" id="{3476E0D7-762E-BDE5-5C8A-ED0F0C17621E}"/>
                </a:ext>
              </a:extLst>
            </p:cNvPr>
            <p:cNvSpPr/>
            <p:nvPr/>
          </p:nvSpPr>
          <p:spPr>
            <a:xfrm>
              <a:off x="5714216" y="1464898"/>
              <a:ext cx="1461749" cy="304458"/>
            </a:xfrm>
            <a:prstGeom prst="roundRect">
              <a:avLst/>
            </a:prstGeom>
            <a:ln/>
          </p:spPr>
          <p:style>
            <a:lnRef idx="2">
              <a:schemeClr val="accent6"/>
            </a:lnRef>
            <a:fillRef idx="1">
              <a:schemeClr val="lt1"/>
            </a:fillRef>
            <a:effectRef idx="0">
              <a:schemeClr val="accent6"/>
            </a:effectRef>
            <a:fontRef idx="minor">
              <a:schemeClr val="dk1"/>
            </a:fontRef>
          </p:style>
          <p:txBody>
            <a:bodyPr tIns="90000" bIns="90000" rtlCol="0" anchor="ctr"/>
            <a:lstStyle/>
            <a:p>
              <a:pPr algn="ctr"/>
              <a:r>
                <a:rPr lang="fr-FR" sz="900" b="1">
                  <a:solidFill>
                    <a:schemeClr val="tx1"/>
                  </a:solidFill>
                  <a:latin typeface="Gill Sans MT" panose="020B0502020104020203" pitchFamily="34" charset="0"/>
                </a:rPr>
                <a:t>Prix de vente (Prix marché)</a:t>
              </a:r>
            </a:p>
          </p:txBody>
        </p:sp>
        <p:sp>
          <p:nvSpPr>
            <p:cNvPr id="65" name="Rectangle 64">
              <a:extLst>
                <a:ext uri="{FF2B5EF4-FFF2-40B4-BE49-F238E27FC236}">
                  <a16:creationId xmlns:a16="http://schemas.microsoft.com/office/drawing/2014/main" id="{0F2737E1-FF3E-ED4C-8C6B-85CDFCACCD49}"/>
                </a:ext>
              </a:extLst>
            </p:cNvPr>
            <p:cNvSpPr/>
            <p:nvPr/>
          </p:nvSpPr>
          <p:spPr>
            <a:xfrm>
              <a:off x="4050109" y="1287797"/>
              <a:ext cx="1461749" cy="3101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tIns="90000" bIns="90000" rtlCol="0" anchor="ctr"/>
            <a:lstStyle/>
            <a:p>
              <a:pPr algn="ctr"/>
              <a:r>
                <a:rPr lang="fr-FR" sz="900" b="1">
                  <a:solidFill>
                    <a:schemeClr val="bg1"/>
                  </a:solidFill>
                  <a:latin typeface="Gill Sans MT" panose="020B0502020104020203" pitchFamily="34" charset="0"/>
                </a:rPr>
                <a:t>Volume de ventes</a:t>
              </a:r>
            </a:p>
          </p:txBody>
        </p:sp>
        <p:sp>
          <p:nvSpPr>
            <p:cNvPr id="66" name="Multiplication 128">
              <a:extLst>
                <a:ext uri="{FF2B5EF4-FFF2-40B4-BE49-F238E27FC236}">
                  <a16:creationId xmlns:a16="http://schemas.microsoft.com/office/drawing/2014/main" id="{DE0D8A7F-1871-C5D1-4FDA-4A1837A92FC3}"/>
                </a:ext>
              </a:extLst>
            </p:cNvPr>
            <p:cNvSpPr/>
            <p:nvPr/>
          </p:nvSpPr>
          <p:spPr>
            <a:xfrm>
              <a:off x="5560826" y="1511036"/>
              <a:ext cx="131883" cy="212183"/>
            </a:xfrm>
            <a:prstGeom prst="mathMultiply">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400" b="1" err="1">
                <a:solidFill>
                  <a:schemeClr val="tx1"/>
                </a:solidFill>
                <a:latin typeface="Gill Sans MT" panose="020B0502020104020203" pitchFamily="34" charset="0"/>
              </a:endParaRPr>
            </a:p>
          </p:txBody>
        </p:sp>
        <p:sp>
          <p:nvSpPr>
            <p:cNvPr id="67" name="Rectangle 66">
              <a:extLst>
                <a:ext uri="{FF2B5EF4-FFF2-40B4-BE49-F238E27FC236}">
                  <a16:creationId xmlns:a16="http://schemas.microsoft.com/office/drawing/2014/main" id="{2FA08A96-DEF6-41D2-5D14-26F33163E771}"/>
                </a:ext>
              </a:extLst>
            </p:cNvPr>
            <p:cNvSpPr/>
            <p:nvPr/>
          </p:nvSpPr>
          <p:spPr>
            <a:xfrm>
              <a:off x="4930730" y="1636520"/>
              <a:ext cx="581128" cy="321986"/>
            </a:xfrm>
            <a:prstGeom prst="rect">
              <a:avLst/>
            </a:prstGeom>
            <a:ln/>
          </p:spPr>
          <p:style>
            <a:lnRef idx="1">
              <a:schemeClr val="accent4"/>
            </a:lnRef>
            <a:fillRef idx="2">
              <a:schemeClr val="accent4"/>
            </a:fillRef>
            <a:effectRef idx="1">
              <a:schemeClr val="accent4"/>
            </a:effectRef>
            <a:fontRef idx="minor">
              <a:schemeClr val="dk1"/>
            </a:fontRef>
          </p:style>
          <p:txBody>
            <a:bodyPr tIns="90000" bIns="90000" rtlCol="0" anchor="ctr"/>
            <a:lstStyle/>
            <a:p>
              <a:pPr algn="ctr"/>
              <a:r>
                <a:rPr lang="fr-FR" sz="700" b="1">
                  <a:solidFill>
                    <a:schemeClr val="tx1"/>
                  </a:solidFill>
                  <a:latin typeface="Gill Sans MT" panose="020B0502020104020203" pitchFamily="34" charset="0"/>
                </a:rPr>
                <a:t>Stock</a:t>
              </a:r>
            </a:p>
          </p:txBody>
        </p:sp>
        <p:sp>
          <p:nvSpPr>
            <p:cNvPr id="68" name="Rectangle 67">
              <a:extLst>
                <a:ext uri="{FF2B5EF4-FFF2-40B4-BE49-F238E27FC236}">
                  <a16:creationId xmlns:a16="http://schemas.microsoft.com/office/drawing/2014/main" id="{B9C73D86-D7A6-92F2-9E9C-EB9E9662663B}"/>
                </a:ext>
              </a:extLst>
            </p:cNvPr>
            <p:cNvSpPr/>
            <p:nvPr/>
          </p:nvSpPr>
          <p:spPr>
            <a:xfrm>
              <a:off x="4050109" y="1640065"/>
              <a:ext cx="818066" cy="321986"/>
            </a:xfrm>
            <a:prstGeom prst="rect">
              <a:avLst/>
            </a:prstGeom>
            <a:ln/>
          </p:spPr>
          <p:style>
            <a:lnRef idx="1">
              <a:schemeClr val="accent2"/>
            </a:lnRef>
            <a:fillRef idx="2">
              <a:schemeClr val="accent2"/>
            </a:fillRef>
            <a:effectRef idx="1">
              <a:schemeClr val="accent2"/>
            </a:effectRef>
            <a:fontRef idx="minor">
              <a:schemeClr val="dk1"/>
            </a:fontRef>
          </p:style>
          <p:txBody>
            <a:bodyPr tIns="90000" bIns="90000" rtlCol="0" anchor="ctr"/>
            <a:lstStyle/>
            <a:p>
              <a:pPr algn="ctr"/>
              <a:r>
                <a:rPr lang="fr-FR" sz="700" b="1">
                  <a:solidFill>
                    <a:schemeClr val="tx1"/>
                  </a:solidFill>
                  <a:latin typeface="Gill Sans MT" panose="020B0502020104020203" pitchFamily="34" charset="0"/>
                </a:rPr>
                <a:t>Production nette</a:t>
              </a:r>
            </a:p>
          </p:txBody>
        </p:sp>
        <p:sp>
          <p:nvSpPr>
            <p:cNvPr id="8" name="Rectangle 7">
              <a:extLst>
                <a:ext uri="{FF2B5EF4-FFF2-40B4-BE49-F238E27FC236}">
                  <a16:creationId xmlns:a16="http://schemas.microsoft.com/office/drawing/2014/main" id="{31393502-A814-78C1-E02B-098E475A323A}"/>
                </a:ext>
              </a:extLst>
            </p:cNvPr>
            <p:cNvSpPr/>
            <p:nvPr/>
          </p:nvSpPr>
          <p:spPr>
            <a:xfrm>
              <a:off x="2722539" y="1235700"/>
              <a:ext cx="4521224" cy="762855"/>
            </a:xfrm>
            <a:prstGeom prst="rect">
              <a:avLst/>
            </a:prstGeom>
            <a:noFill/>
            <a:ln w="28575">
              <a:solidFill>
                <a:srgbClr val="609EB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a:solidFill>
                  <a:srgbClr val="04284B"/>
                </a:solidFill>
                <a:latin typeface="Gill Sans MT" panose="020B0502020104020203" pitchFamily="34" charset="0"/>
              </a:endParaRPr>
            </a:p>
            <a:p>
              <a:r>
                <a:rPr lang="fr-FR" sz="1600">
                  <a:solidFill>
                    <a:schemeClr val="accent5">
                      <a:lumMod val="50000"/>
                    </a:schemeClr>
                  </a:solidFill>
                  <a:latin typeface="Gill Sans MT" panose="020B0502020104020203" pitchFamily="34" charset="0"/>
                </a:rPr>
                <a:t>Revenus Ventes</a:t>
              </a:r>
            </a:p>
            <a:p>
              <a:endParaRPr lang="fr-FR" sz="1400">
                <a:solidFill>
                  <a:schemeClr val="accent5">
                    <a:lumMod val="50000"/>
                  </a:schemeClr>
                </a:solidFill>
                <a:latin typeface="Gill Sans MT" panose="020B0502020104020203" pitchFamily="34" charset="0"/>
              </a:endParaRPr>
            </a:p>
            <a:p>
              <a:endParaRPr lang="fr-FR" sz="1400">
                <a:solidFill>
                  <a:schemeClr val="accent5">
                    <a:lumMod val="50000"/>
                  </a:schemeClr>
                </a:solidFill>
                <a:latin typeface="Gill Sans MT" panose="020B0502020104020203" pitchFamily="34" charset="0"/>
              </a:endParaRPr>
            </a:p>
            <a:p>
              <a:endParaRPr lang="fr-FR" sz="1400">
                <a:solidFill>
                  <a:schemeClr val="accent5">
                    <a:lumMod val="50000"/>
                  </a:schemeClr>
                </a:solidFill>
                <a:latin typeface="Gill Sans MT" panose="020B0502020104020203" pitchFamily="34" charset="0"/>
              </a:endParaRPr>
            </a:p>
            <a:p>
              <a:endParaRPr lang="fr-FR" sz="1400">
                <a:latin typeface="Gill Sans MT" panose="020B0502020104020203" pitchFamily="34" charset="0"/>
              </a:endParaRPr>
            </a:p>
          </p:txBody>
        </p:sp>
      </p:grpSp>
      <p:grpSp>
        <p:nvGrpSpPr>
          <p:cNvPr id="32" name="Groupe 8">
            <a:extLst>
              <a:ext uri="{FF2B5EF4-FFF2-40B4-BE49-F238E27FC236}">
                <a16:creationId xmlns:a16="http://schemas.microsoft.com/office/drawing/2014/main" id="{A236536B-2C96-D518-253F-0F57BA66970A}"/>
              </a:ext>
            </a:extLst>
          </p:cNvPr>
          <p:cNvGrpSpPr/>
          <p:nvPr/>
        </p:nvGrpSpPr>
        <p:grpSpPr>
          <a:xfrm>
            <a:off x="5126033" y="2556020"/>
            <a:ext cx="4395751" cy="1695392"/>
            <a:chOff x="4897388" y="2988718"/>
            <a:chExt cx="2899346" cy="1180792"/>
          </a:xfrm>
        </p:grpSpPr>
        <p:sp>
          <p:nvSpPr>
            <p:cNvPr id="33" name="Rectangle 32">
              <a:extLst>
                <a:ext uri="{FF2B5EF4-FFF2-40B4-BE49-F238E27FC236}">
                  <a16:creationId xmlns:a16="http://schemas.microsoft.com/office/drawing/2014/main" id="{DBEC0D27-8EA6-8412-18A5-A881819712BA}"/>
                </a:ext>
              </a:extLst>
            </p:cNvPr>
            <p:cNvSpPr/>
            <p:nvPr/>
          </p:nvSpPr>
          <p:spPr>
            <a:xfrm>
              <a:off x="7202498" y="3534658"/>
              <a:ext cx="527116" cy="463796"/>
            </a:xfrm>
            <a:prstGeom prst="rect">
              <a:avLst/>
            </a:prstGeom>
            <a:ln w="6350">
              <a:solidFill>
                <a:schemeClr val="accent3"/>
              </a:solidFill>
            </a:ln>
          </p:spPr>
          <p:style>
            <a:lnRef idx="2">
              <a:schemeClr val="accent2"/>
            </a:lnRef>
            <a:fillRef idx="1">
              <a:schemeClr val="lt1"/>
            </a:fillRef>
            <a:effectRef idx="0">
              <a:schemeClr val="accent2"/>
            </a:effectRef>
            <a:fontRef idx="minor">
              <a:schemeClr val="dk1"/>
            </a:fontRef>
          </p:style>
          <p:txBody>
            <a:bodyPr tIns="90000" bIns="90000" rtlCol="0" anchor="t"/>
            <a:lstStyle/>
            <a:p>
              <a:pPr algn="ctr"/>
              <a:r>
                <a:rPr lang="fr-FR" sz="700" b="1">
                  <a:solidFill>
                    <a:schemeClr val="tx1"/>
                  </a:solidFill>
                  <a:latin typeface="Gill Sans MT" panose="020B0502020104020203" pitchFamily="34" charset="0"/>
                </a:rPr>
                <a:t>VDS  M-1</a:t>
              </a:r>
            </a:p>
          </p:txBody>
        </p:sp>
        <p:sp>
          <p:nvSpPr>
            <p:cNvPr id="34" name="Rectangle à coins arrondis 136">
              <a:extLst>
                <a:ext uri="{FF2B5EF4-FFF2-40B4-BE49-F238E27FC236}">
                  <a16:creationId xmlns:a16="http://schemas.microsoft.com/office/drawing/2014/main" id="{5AD0D5FA-AAEB-22C5-734B-7CC6312AB941}"/>
                </a:ext>
              </a:extLst>
            </p:cNvPr>
            <p:cNvSpPr/>
            <p:nvPr/>
          </p:nvSpPr>
          <p:spPr>
            <a:xfrm>
              <a:off x="4897388" y="2988718"/>
              <a:ext cx="2899346" cy="1180792"/>
            </a:xfrm>
            <a:prstGeom prst="roundRect">
              <a:avLst/>
            </a:prstGeom>
            <a:noFill/>
            <a:ln>
              <a:solidFill>
                <a:schemeClr val="accent4"/>
              </a:solidFill>
            </a:ln>
          </p:spPr>
          <p:style>
            <a:lnRef idx="2">
              <a:schemeClr val="accent2"/>
            </a:lnRef>
            <a:fillRef idx="1">
              <a:schemeClr val="lt1"/>
            </a:fillRef>
            <a:effectRef idx="0">
              <a:schemeClr val="accent2"/>
            </a:effectRef>
            <a:fontRef idx="minor">
              <a:schemeClr val="dk1"/>
            </a:fontRef>
          </p:style>
          <p:txBody>
            <a:bodyPr tIns="90000" bIns="90000" rtlCol="0" anchor="t"/>
            <a:lstStyle/>
            <a:p>
              <a:pPr algn="ctr"/>
              <a:endParaRPr lang="fr-FR" sz="1100" b="1">
                <a:ln w="0"/>
                <a:solidFill>
                  <a:srgbClr val="002060"/>
                </a:solidFill>
                <a:effectLst>
                  <a:outerShdw blurRad="38100" dist="19050" dir="2700000" algn="tl" rotWithShape="0">
                    <a:schemeClr val="dk1">
                      <a:alpha val="40000"/>
                    </a:schemeClr>
                  </a:outerShdw>
                </a:effectLst>
                <a:latin typeface="Gill Sans MT" panose="020B0502020104020203" pitchFamily="34" charset="0"/>
              </a:endParaRPr>
            </a:p>
          </p:txBody>
        </p:sp>
        <p:sp>
          <p:nvSpPr>
            <p:cNvPr id="35" name="Rectangle 34">
              <a:extLst>
                <a:ext uri="{FF2B5EF4-FFF2-40B4-BE49-F238E27FC236}">
                  <a16:creationId xmlns:a16="http://schemas.microsoft.com/office/drawing/2014/main" id="{36E75C5B-FB46-6C88-D373-1E9D14CC5691}"/>
                </a:ext>
              </a:extLst>
            </p:cNvPr>
            <p:cNvSpPr/>
            <p:nvPr/>
          </p:nvSpPr>
          <p:spPr>
            <a:xfrm>
              <a:off x="6569047" y="3551605"/>
              <a:ext cx="499141" cy="463796"/>
            </a:xfrm>
            <a:prstGeom prst="rect">
              <a:avLst/>
            </a:prstGeom>
            <a:ln w="6350">
              <a:solidFill>
                <a:schemeClr val="accent3"/>
              </a:solidFill>
            </a:ln>
          </p:spPr>
          <p:style>
            <a:lnRef idx="2">
              <a:schemeClr val="accent2"/>
            </a:lnRef>
            <a:fillRef idx="1">
              <a:schemeClr val="lt1"/>
            </a:fillRef>
            <a:effectRef idx="0">
              <a:schemeClr val="accent2"/>
            </a:effectRef>
            <a:fontRef idx="minor">
              <a:schemeClr val="dk1"/>
            </a:fontRef>
          </p:style>
          <p:txBody>
            <a:bodyPr tIns="90000" bIns="90000" rtlCol="0" anchor="t"/>
            <a:lstStyle/>
            <a:p>
              <a:pPr algn="ctr"/>
              <a:r>
                <a:rPr lang="fr-FR" sz="700" b="1">
                  <a:solidFill>
                    <a:schemeClr val="tx1"/>
                  </a:solidFill>
                  <a:latin typeface="Gill Sans MT" panose="020B0502020104020203" pitchFamily="34" charset="0"/>
                </a:rPr>
                <a:t>VDS  M</a:t>
              </a:r>
            </a:p>
          </p:txBody>
        </p:sp>
        <p:sp>
          <p:nvSpPr>
            <p:cNvPr id="36" name="Rectangle 35">
              <a:extLst>
                <a:ext uri="{FF2B5EF4-FFF2-40B4-BE49-F238E27FC236}">
                  <a16:creationId xmlns:a16="http://schemas.microsoft.com/office/drawing/2014/main" id="{59A0096B-F4E3-9424-B823-12343765AF44}"/>
                </a:ext>
              </a:extLst>
            </p:cNvPr>
            <p:cNvSpPr/>
            <p:nvPr/>
          </p:nvSpPr>
          <p:spPr>
            <a:xfrm>
              <a:off x="7249334" y="3800710"/>
              <a:ext cx="433443" cy="151026"/>
            </a:xfrm>
            <a:prstGeom prst="rect">
              <a:avLst/>
            </a:prstGeom>
            <a:ln/>
          </p:spPr>
          <p:style>
            <a:lnRef idx="1">
              <a:schemeClr val="accent5"/>
            </a:lnRef>
            <a:fillRef idx="2">
              <a:schemeClr val="accent5"/>
            </a:fillRef>
            <a:effectRef idx="1">
              <a:schemeClr val="accent5"/>
            </a:effectRef>
            <a:fontRef idx="minor">
              <a:schemeClr val="dk1"/>
            </a:fontRef>
          </p:style>
          <p:txBody>
            <a:bodyPr tIns="90000" bIns="90000" rtlCol="0" anchor="ctr"/>
            <a:lstStyle/>
            <a:p>
              <a:pPr algn="ctr"/>
              <a:r>
                <a:rPr lang="fr-FR" sz="500" b="1">
                  <a:solidFill>
                    <a:schemeClr val="tx1"/>
                  </a:solidFill>
                  <a:latin typeface="Gill Sans MT" panose="020B0502020104020203" pitchFamily="34" charset="0"/>
                </a:rPr>
                <a:t>STOCK M-1 </a:t>
              </a:r>
            </a:p>
          </p:txBody>
        </p:sp>
        <p:sp>
          <p:nvSpPr>
            <p:cNvPr id="37" name="Rectangle 36">
              <a:extLst>
                <a:ext uri="{FF2B5EF4-FFF2-40B4-BE49-F238E27FC236}">
                  <a16:creationId xmlns:a16="http://schemas.microsoft.com/office/drawing/2014/main" id="{616FDA05-79DF-8DFF-D400-AC29777B5C30}"/>
                </a:ext>
              </a:extLst>
            </p:cNvPr>
            <p:cNvSpPr/>
            <p:nvPr/>
          </p:nvSpPr>
          <p:spPr>
            <a:xfrm>
              <a:off x="6605539" y="3802527"/>
              <a:ext cx="433443" cy="151026"/>
            </a:xfrm>
            <a:prstGeom prst="rect">
              <a:avLst/>
            </a:prstGeom>
            <a:ln/>
          </p:spPr>
          <p:style>
            <a:lnRef idx="1">
              <a:schemeClr val="accent5"/>
            </a:lnRef>
            <a:fillRef idx="2">
              <a:schemeClr val="accent5"/>
            </a:fillRef>
            <a:effectRef idx="1">
              <a:schemeClr val="accent5"/>
            </a:effectRef>
            <a:fontRef idx="minor">
              <a:schemeClr val="dk1"/>
            </a:fontRef>
          </p:style>
          <p:txBody>
            <a:bodyPr tIns="90000" bIns="90000" rtlCol="0" anchor="ctr"/>
            <a:lstStyle/>
            <a:p>
              <a:pPr algn="ctr"/>
              <a:r>
                <a:rPr lang="fr-FR" sz="500" b="1">
                  <a:solidFill>
                    <a:schemeClr val="tx1"/>
                  </a:solidFill>
                  <a:latin typeface="Gill Sans MT" panose="020B0502020104020203" pitchFamily="34" charset="0"/>
                </a:rPr>
                <a:t>STOCK M </a:t>
              </a:r>
            </a:p>
          </p:txBody>
        </p:sp>
        <p:sp>
          <p:nvSpPr>
            <p:cNvPr id="38" name="Rectangle à coins arrondis 175">
              <a:extLst>
                <a:ext uri="{FF2B5EF4-FFF2-40B4-BE49-F238E27FC236}">
                  <a16:creationId xmlns:a16="http://schemas.microsoft.com/office/drawing/2014/main" id="{160FDB4C-18F6-CA5C-D057-51B4EAC62074}"/>
                </a:ext>
              </a:extLst>
            </p:cNvPr>
            <p:cNvSpPr/>
            <p:nvPr/>
          </p:nvSpPr>
          <p:spPr>
            <a:xfrm>
              <a:off x="6522732" y="3266464"/>
              <a:ext cx="1224959" cy="809367"/>
            </a:xfrm>
            <a:prstGeom prst="roundRect">
              <a:avLst>
                <a:gd name="adj" fmla="val 8634"/>
              </a:avLst>
            </a:prstGeom>
            <a:noFill/>
            <a:ln w="12700"/>
          </p:spPr>
          <p:style>
            <a:lnRef idx="2">
              <a:schemeClr val="accent4"/>
            </a:lnRef>
            <a:fillRef idx="1">
              <a:schemeClr val="lt1"/>
            </a:fillRef>
            <a:effectRef idx="0">
              <a:schemeClr val="accent4"/>
            </a:effectRef>
            <a:fontRef idx="minor">
              <a:schemeClr val="dk1"/>
            </a:fontRef>
          </p:style>
          <p:txBody>
            <a:bodyPr tIns="90000" bIns="90000" rtlCol="0" anchor="t"/>
            <a:lstStyle/>
            <a:p>
              <a:pPr algn="ctr"/>
              <a:r>
                <a:rPr lang="fr-FR" sz="900" b="1">
                  <a:solidFill>
                    <a:srgbClr val="002060"/>
                  </a:solidFill>
                  <a:latin typeface="Gill Sans MT" panose="020B0502020104020203" pitchFamily="34" charset="0"/>
                </a:rPr>
                <a:t>Change en stock</a:t>
              </a:r>
            </a:p>
          </p:txBody>
        </p:sp>
        <p:sp>
          <p:nvSpPr>
            <p:cNvPr id="40" name="Rectangle à coins arrondis 227">
              <a:extLst>
                <a:ext uri="{FF2B5EF4-FFF2-40B4-BE49-F238E27FC236}">
                  <a16:creationId xmlns:a16="http://schemas.microsoft.com/office/drawing/2014/main" id="{A491627C-F279-6EE1-780B-EC28BB53A9EE}"/>
                </a:ext>
              </a:extLst>
            </p:cNvPr>
            <p:cNvSpPr/>
            <p:nvPr/>
          </p:nvSpPr>
          <p:spPr>
            <a:xfrm>
              <a:off x="5791538" y="3596115"/>
              <a:ext cx="633025" cy="297358"/>
            </a:xfrm>
            <a:prstGeom prst="roundRect">
              <a:avLst/>
            </a:prstGeom>
            <a:ln/>
          </p:spPr>
          <p:style>
            <a:lnRef idx="2">
              <a:schemeClr val="accent6"/>
            </a:lnRef>
            <a:fillRef idx="1">
              <a:schemeClr val="lt1"/>
            </a:fillRef>
            <a:effectRef idx="0">
              <a:schemeClr val="accent6"/>
            </a:effectRef>
            <a:fontRef idx="minor">
              <a:schemeClr val="dk1"/>
            </a:fontRef>
          </p:style>
          <p:txBody>
            <a:bodyPr tIns="90000" bIns="90000" rtlCol="0" anchor="ctr"/>
            <a:lstStyle/>
            <a:p>
              <a:pPr algn="ctr"/>
              <a:r>
                <a:rPr lang="fr-FR" sz="700" b="1">
                  <a:solidFill>
                    <a:schemeClr val="tx1"/>
                  </a:solidFill>
                  <a:latin typeface="Gill Sans MT" panose="020B0502020104020203" pitchFamily="34" charset="0"/>
                </a:rPr>
                <a:t>Prix de ventes</a:t>
              </a:r>
            </a:p>
          </p:txBody>
        </p:sp>
        <p:sp>
          <p:nvSpPr>
            <p:cNvPr id="41" name="Rectangle à coins arrondis 228">
              <a:extLst>
                <a:ext uri="{FF2B5EF4-FFF2-40B4-BE49-F238E27FC236}">
                  <a16:creationId xmlns:a16="http://schemas.microsoft.com/office/drawing/2014/main" id="{CA77A744-DE17-37ED-D430-474F4AE9E7A6}"/>
                </a:ext>
              </a:extLst>
            </p:cNvPr>
            <p:cNvSpPr/>
            <p:nvPr/>
          </p:nvSpPr>
          <p:spPr>
            <a:xfrm>
              <a:off x="4974334" y="3274435"/>
              <a:ext cx="1524935" cy="801397"/>
            </a:xfrm>
            <a:prstGeom prst="roundRect">
              <a:avLst>
                <a:gd name="adj" fmla="val 8634"/>
              </a:avLst>
            </a:prstGeom>
            <a:noFill/>
            <a:ln w="12700"/>
          </p:spPr>
          <p:style>
            <a:lnRef idx="2">
              <a:schemeClr val="accent4"/>
            </a:lnRef>
            <a:fillRef idx="1">
              <a:schemeClr val="lt1"/>
            </a:fillRef>
            <a:effectRef idx="0">
              <a:schemeClr val="accent4"/>
            </a:effectRef>
            <a:fontRef idx="minor">
              <a:schemeClr val="dk1"/>
            </a:fontRef>
          </p:style>
          <p:txBody>
            <a:bodyPr tIns="90000" bIns="90000" rtlCol="0" anchor="t"/>
            <a:lstStyle/>
            <a:p>
              <a:pPr algn="ctr"/>
              <a:r>
                <a:rPr lang="fr-FR" sz="800" b="1">
                  <a:solidFill>
                    <a:srgbClr val="002060"/>
                  </a:solidFill>
                  <a:latin typeface="Gill Sans MT" panose="020B0502020104020203" pitchFamily="34" charset="0"/>
                </a:rPr>
                <a:t>Revenue du solde du stock</a:t>
              </a:r>
            </a:p>
          </p:txBody>
        </p:sp>
        <p:sp>
          <p:nvSpPr>
            <p:cNvPr id="42" name="Rectangle 41">
              <a:extLst>
                <a:ext uri="{FF2B5EF4-FFF2-40B4-BE49-F238E27FC236}">
                  <a16:creationId xmlns:a16="http://schemas.microsoft.com/office/drawing/2014/main" id="{55E223D9-FFD0-37CF-0109-CB430D91B8BB}"/>
                </a:ext>
              </a:extLst>
            </p:cNvPr>
            <p:cNvSpPr/>
            <p:nvPr/>
          </p:nvSpPr>
          <p:spPr>
            <a:xfrm>
              <a:off x="5013319" y="3617359"/>
              <a:ext cx="504765" cy="276115"/>
            </a:xfrm>
            <a:prstGeom prst="rect">
              <a:avLst/>
            </a:prstGeom>
            <a:ln/>
          </p:spPr>
          <p:style>
            <a:lnRef idx="1">
              <a:schemeClr val="accent4"/>
            </a:lnRef>
            <a:fillRef idx="2">
              <a:schemeClr val="accent4"/>
            </a:fillRef>
            <a:effectRef idx="1">
              <a:schemeClr val="accent4"/>
            </a:effectRef>
            <a:fontRef idx="minor">
              <a:schemeClr val="dk1"/>
            </a:fontRef>
          </p:style>
          <p:txBody>
            <a:bodyPr tIns="90000" bIns="90000" rtlCol="0" anchor="ctr"/>
            <a:lstStyle/>
            <a:p>
              <a:pPr algn="ctr"/>
              <a:r>
                <a:rPr lang="fr-FR" sz="800" b="1">
                  <a:solidFill>
                    <a:schemeClr val="tx1"/>
                  </a:solidFill>
                  <a:latin typeface="Gill Sans MT" panose="020B0502020104020203" pitchFamily="34" charset="0"/>
                </a:rPr>
                <a:t>Solde </a:t>
              </a:r>
              <a:r>
                <a:rPr lang="fr-FR" sz="800" b="1" err="1">
                  <a:solidFill>
                    <a:schemeClr val="tx1"/>
                  </a:solidFill>
                  <a:latin typeface="Gill Sans MT" panose="020B0502020104020203" pitchFamily="34" charset="0"/>
                </a:rPr>
                <a:t>Inv</a:t>
              </a:r>
              <a:endParaRPr lang="fr-FR" sz="800" b="1">
                <a:solidFill>
                  <a:schemeClr val="tx1"/>
                </a:solidFill>
                <a:latin typeface="Gill Sans MT" panose="020B0502020104020203" pitchFamily="34" charset="0"/>
              </a:endParaRPr>
            </a:p>
          </p:txBody>
        </p:sp>
        <p:sp>
          <p:nvSpPr>
            <p:cNvPr id="43" name="Moins 176">
              <a:extLst>
                <a:ext uri="{FF2B5EF4-FFF2-40B4-BE49-F238E27FC236}">
                  <a16:creationId xmlns:a16="http://schemas.microsoft.com/office/drawing/2014/main" id="{2760254F-7781-1108-DE38-5B4B8FD78BAA}"/>
                </a:ext>
              </a:extLst>
            </p:cNvPr>
            <p:cNvSpPr/>
            <p:nvPr/>
          </p:nvSpPr>
          <p:spPr>
            <a:xfrm>
              <a:off x="7080157" y="3655718"/>
              <a:ext cx="98878" cy="171652"/>
            </a:xfrm>
            <a:prstGeom prst="mathMinus">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400" b="1" err="1">
                <a:solidFill>
                  <a:schemeClr val="tx1"/>
                </a:solidFill>
                <a:latin typeface="Gill Sans MT" panose="020B0502020104020203" pitchFamily="34" charset="0"/>
              </a:endParaRPr>
            </a:p>
          </p:txBody>
        </p:sp>
        <p:sp>
          <p:nvSpPr>
            <p:cNvPr id="44" name="Multiplication 231">
              <a:extLst>
                <a:ext uri="{FF2B5EF4-FFF2-40B4-BE49-F238E27FC236}">
                  <a16:creationId xmlns:a16="http://schemas.microsoft.com/office/drawing/2014/main" id="{2A6A5063-1231-57AE-1A12-AC521505A8AC}"/>
                </a:ext>
              </a:extLst>
            </p:cNvPr>
            <p:cNvSpPr/>
            <p:nvPr/>
          </p:nvSpPr>
          <p:spPr>
            <a:xfrm>
              <a:off x="5579355" y="3661890"/>
              <a:ext cx="131883" cy="135924"/>
            </a:xfrm>
            <a:prstGeom prst="mathMultiply">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400" b="1" err="1">
                <a:solidFill>
                  <a:schemeClr val="tx1"/>
                </a:solidFill>
                <a:latin typeface="Gill Sans MT" panose="020B0502020104020203" pitchFamily="34" charset="0"/>
              </a:endParaRPr>
            </a:p>
          </p:txBody>
        </p:sp>
      </p:grpSp>
      <p:grpSp>
        <p:nvGrpSpPr>
          <p:cNvPr id="45" name="Groupe 7">
            <a:extLst>
              <a:ext uri="{FF2B5EF4-FFF2-40B4-BE49-F238E27FC236}">
                <a16:creationId xmlns:a16="http://schemas.microsoft.com/office/drawing/2014/main" id="{FB26BB39-39E9-AA57-8C16-D8201D1A1ABD}"/>
              </a:ext>
            </a:extLst>
          </p:cNvPr>
          <p:cNvGrpSpPr/>
          <p:nvPr/>
        </p:nvGrpSpPr>
        <p:grpSpPr>
          <a:xfrm>
            <a:off x="9803364" y="2513404"/>
            <a:ext cx="1851464" cy="1780624"/>
            <a:chOff x="248545" y="5705368"/>
            <a:chExt cx="4508288" cy="921216"/>
          </a:xfrm>
        </p:grpSpPr>
        <p:sp>
          <p:nvSpPr>
            <p:cNvPr id="46" name="Rectangle à coins arrondis 51">
              <a:extLst>
                <a:ext uri="{FF2B5EF4-FFF2-40B4-BE49-F238E27FC236}">
                  <a16:creationId xmlns:a16="http://schemas.microsoft.com/office/drawing/2014/main" id="{AF895074-96A5-B7AE-3A35-3A5E318A4A4D}"/>
                </a:ext>
              </a:extLst>
            </p:cNvPr>
            <p:cNvSpPr/>
            <p:nvPr/>
          </p:nvSpPr>
          <p:spPr>
            <a:xfrm>
              <a:off x="248545" y="5705368"/>
              <a:ext cx="4508288" cy="921216"/>
            </a:xfrm>
            <a:prstGeom prst="roundRect">
              <a:avLst/>
            </a:prstGeom>
            <a:ln>
              <a:solidFill>
                <a:schemeClr val="accent3"/>
              </a:solidFill>
              <a:prstDash val="solid"/>
            </a:ln>
          </p:spPr>
          <p:style>
            <a:lnRef idx="2">
              <a:schemeClr val="accent6"/>
            </a:lnRef>
            <a:fillRef idx="1">
              <a:schemeClr val="lt1"/>
            </a:fillRef>
            <a:effectRef idx="0">
              <a:schemeClr val="accent6"/>
            </a:effectRef>
            <a:fontRef idx="minor">
              <a:schemeClr val="dk1"/>
            </a:fontRef>
          </p:style>
          <p:txBody>
            <a:bodyPr tIns="90000" bIns="90000" rtlCol="0" anchor="t"/>
            <a:lstStyle/>
            <a:p>
              <a:pPr algn="ctr"/>
              <a:r>
                <a:rPr lang="fr-FR" sz="1000" b="1">
                  <a:ln w="0"/>
                  <a:solidFill>
                    <a:schemeClr val="tx1"/>
                  </a:solidFill>
                  <a:effectLst>
                    <a:outerShdw blurRad="38100" dist="19050" dir="2700000" algn="tl" rotWithShape="0">
                      <a:schemeClr val="dk1">
                        <a:alpha val="40000"/>
                      </a:schemeClr>
                    </a:outerShdw>
                  </a:effectLst>
                  <a:latin typeface="Gill Sans MT" panose="020B0502020104020203" pitchFamily="34" charset="0"/>
                </a:rPr>
                <a:t> </a:t>
              </a:r>
              <a:r>
                <a:rPr lang="fr-FR" sz="1100" b="1">
                  <a:ln w="0"/>
                  <a:solidFill>
                    <a:srgbClr val="002060"/>
                  </a:solidFill>
                  <a:effectLst>
                    <a:outerShdw blurRad="38100" dist="19050" dir="2700000" algn="tl" rotWithShape="0">
                      <a:schemeClr val="dk1">
                        <a:alpha val="40000"/>
                      </a:schemeClr>
                    </a:outerShdw>
                  </a:effectLst>
                  <a:latin typeface="Gill Sans MT" panose="020B0502020104020203" pitchFamily="34" charset="0"/>
                </a:rPr>
                <a:t>OPEX</a:t>
              </a:r>
            </a:p>
            <a:p>
              <a:pPr algn="ctr"/>
              <a:endParaRPr lang="fr-FR" sz="1100" b="1">
                <a:ln w="0"/>
                <a:solidFill>
                  <a:srgbClr val="002060"/>
                </a:solidFill>
                <a:effectLst>
                  <a:outerShdw blurRad="38100" dist="19050" dir="2700000" algn="tl" rotWithShape="0">
                    <a:schemeClr val="dk1">
                      <a:alpha val="40000"/>
                    </a:schemeClr>
                  </a:outerShdw>
                </a:effectLst>
                <a:latin typeface="Gill Sans MT" panose="020B0502020104020203" pitchFamily="34" charset="0"/>
              </a:endParaRPr>
            </a:p>
            <a:p>
              <a:pPr algn="ctr"/>
              <a:endParaRPr lang="fr-FR" sz="1000" b="1">
                <a:ln w="0"/>
                <a:solidFill>
                  <a:schemeClr val="tx1"/>
                </a:solidFill>
                <a:effectLst>
                  <a:outerShdw blurRad="38100" dist="19050" dir="2700000" algn="tl" rotWithShape="0">
                    <a:schemeClr val="dk1">
                      <a:alpha val="40000"/>
                    </a:schemeClr>
                  </a:outerShdw>
                </a:effectLst>
                <a:latin typeface="Gill Sans MT" panose="020B0502020104020203" pitchFamily="34" charset="0"/>
              </a:endParaRPr>
            </a:p>
          </p:txBody>
        </p:sp>
        <p:sp>
          <p:nvSpPr>
            <p:cNvPr id="47" name="Rectangle 46">
              <a:extLst>
                <a:ext uri="{FF2B5EF4-FFF2-40B4-BE49-F238E27FC236}">
                  <a16:creationId xmlns:a16="http://schemas.microsoft.com/office/drawing/2014/main" id="{3B83BBE6-76AA-FE7C-2E67-3B87CF9B0261}"/>
                </a:ext>
              </a:extLst>
            </p:cNvPr>
            <p:cNvSpPr/>
            <p:nvPr/>
          </p:nvSpPr>
          <p:spPr>
            <a:xfrm>
              <a:off x="753761" y="5963270"/>
              <a:ext cx="3617485" cy="144171"/>
            </a:xfrm>
            <a:prstGeom prst="rect">
              <a:avLst/>
            </a:prstGeom>
            <a:ln>
              <a:solidFill>
                <a:schemeClr val="accent3"/>
              </a:solidFill>
              <a:prstDash val="solid"/>
            </a:ln>
          </p:spPr>
          <p:style>
            <a:lnRef idx="1">
              <a:schemeClr val="accent3"/>
            </a:lnRef>
            <a:fillRef idx="2">
              <a:schemeClr val="accent3"/>
            </a:fillRef>
            <a:effectRef idx="1">
              <a:schemeClr val="accent3"/>
            </a:effectRef>
            <a:fontRef idx="minor">
              <a:schemeClr val="dk1"/>
            </a:fontRef>
          </p:style>
          <p:txBody>
            <a:bodyPr tIns="90000" bIns="90000" rtlCol="0" anchor="ctr"/>
            <a:lstStyle/>
            <a:p>
              <a:pPr algn="ctr"/>
              <a:r>
                <a:rPr lang="fr-FR" sz="800" b="1">
                  <a:solidFill>
                    <a:srgbClr val="002060"/>
                  </a:solidFill>
                  <a:latin typeface="Gill Sans MT" panose="020B0502020104020203" pitchFamily="34" charset="0"/>
                </a:rPr>
                <a:t>Coûts/Revenus Tolling</a:t>
              </a:r>
            </a:p>
          </p:txBody>
        </p:sp>
        <p:sp>
          <p:nvSpPr>
            <p:cNvPr id="48" name="Rectangle 47">
              <a:extLst>
                <a:ext uri="{FF2B5EF4-FFF2-40B4-BE49-F238E27FC236}">
                  <a16:creationId xmlns:a16="http://schemas.microsoft.com/office/drawing/2014/main" id="{18746230-CEBA-FF26-86D2-A5E6B28F3C42}"/>
                </a:ext>
              </a:extLst>
            </p:cNvPr>
            <p:cNvSpPr/>
            <p:nvPr/>
          </p:nvSpPr>
          <p:spPr>
            <a:xfrm>
              <a:off x="753761" y="6147086"/>
              <a:ext cx="3661851" cy="156669"/>
            </a:xfrm>
            <a:prstGeom prst="rect">
              <a:avLst/>
            </a:prstGeom>
            <a:ln/>
          </p:spPr>
          <p:style>
            <a:lnRef idx="1">
              <a:schemeClr val="accent1"/>
            </a:lnRef>
            <a:fillRef idx="2">
              <a:schemeClr val="accent1"/>
            </a:fillRef>
            <a:effectRef idx="1">
              <a:schemeClr val="accent1"/>
            </a:effectRef>
            <a:fontRef idx="minor">
              <a:schemeClr val="dk1"/>
            </a:fontRef>
          </p:style>
          <p:txBody>
            <a:bodyPr tIns="90000" bIns="90000" rtlCol="0" anchor="ctr"/>
            <a:lstStyle/>
            <a:p>
              <a:pPr algn="ctr"/>
              <a:r>
                <a:rPr lang="fr-FR" sz="800" b="1">
                  <a:solidFill>
                    <a:srgbClr val="002060"/>
                  </a:solidFill>
                  <a:latin typeface="Gill Sans MT" panose="020B0502020104020203" pitchFamily="34" charset="0"/>
                </a:rPr>
                <a:t>Coûts/Revenus Energie</a:t>
              </a:r>
            </a:p>
          </p:txBody>
        </p:sp>
        <p:sp>
          <p:nvSpPr>
            <p:cNvPr id="49" name="Rectangle 48">
              <a:extLst>
                <a:ext uri="{FF2B5EF4-FFF2-40B4-BE49-F238E27FC236}">
                  <a16:creationId xmlns:a16="http://schemas.microsoft.com/office/drawing/2014/main" id="{DA02C87F-35EA-80ED-AD00-FEAD69C05217}"/>
                </a:ext>
              </a:extLst>
            </p:cNvPr>
            <p:cNvSpPr/>
            <p:nvPr/>
          </p:nvSpPr>
          <p:spPr>
            <a:xfrm>
              <a:off x="798129" y="6356854"/>
              <a:ext cx="3617483" cy="132731"/>
            </a:xfrm>
            <a:prstGeom prst="rect">
              <a:avLst/>
            </a:prstGeom>
            <a:ln/>
          </p:spPr>
          <p:style>
            <a:lnRef idx="1">
              <a:schemeClr val="accent1"/>
            </a:lnRef>
            <a:fillRef idx="2">
              <a:schemeClr val="accent1"/>
            </a:fillRef>
            <a:effectRef idx="1">
              <a:schemeClr val="accent1"/>
            </a:effectRef>
            <a:fontRef idx="minor">
              <a:schemeClr val="dk1"/>
            </a:fontRef>
          </p:style>
          <p:txBody>
            <a:bodyPr tIns="90000" bIns="90000" rtlCol="0" anchor="ctr"/>
            <a:lstStyle/>
            <a:p>
              <a:pPr algn="ctr"/>
              <a:r>
                <a:rPr lang="fr-FR" sz="800" b="1">
                  <a:solidFill>
                    <a:srgbClr val="002060"/>
                  </a:solidFill>
                  <a:latin typeface="Gill Sans MT" panose="020B0502020104020203" pitchFamily="34" charset="0"/>
                </a:rPr>
                <a:t>D’autres Coûts</a:t>
              </a:r>
            </a:p>
          </p:txBody>
        </p:sp>
      </p:grpSp>
      <p:grpSp>
        <p:nvGrpSpPr>
          <p:cNvPr id="62" name="Group 61">
            <a:extLst>
              <a:ext uri="{FF2B5EF4-FFF2-40B4-BE49-F238E27FC236}">
                <a16:creationId xmlns:a16="http://schemas.microsoft.com/office/drawing/2014/main" id="{9C112778-C561-E9DE-2FED-AD5C28AB3259}"/>
              </a:ext>
            </a:extLst>
          </p:cNvPr>
          <p:cNvGrpSpPr/>
          <p:nvPr/>
        </p:nvGrpSpPr>
        <p:grpSpPr>
          <a:xfrm>
            <a:off x="791856" y="2513404"/>
            <a:ext cx="10406369" cy="2136142"/>
            <a:chOff x="960779" y="3351724"/>
            <a:chExt cx="10406369" cy="2543028"/>
          </a:xfrm>
        </p:grpSpPr>
        <p:cxnSp>
          <p:nvCxnSpPr>
            <p:cNvPr id="20" name="Connecteur droit 6">
              <a:extLst>
                <a:ext uri="{FF2B5EF4-FFF2-40B4-BE49-F238E27FC236}">
                  <a16:creationId xmlns:a16="http://schemas.microsoft.com/office/drawing/2014/main" id="{AF1659BF-2197-D54D-B362-26C5EFAF86A9}"/>
                </a:ext>
              </a:extLst>
            </p:cNvPr>
            <p:cNvCxnSpPr>
              <a:cxnSpLocks/>
            </p:cNvCxnSpPr>
            <p:nvPr/>
          </p:nvCxnSpPr>
          <p:spPr>
            <a:xfrm>
              <a:off x="962328" y="5886948"/>
              <a:ext cx="10404820" cy="7804"/>
            </a:xfrm>
            <a:prstGeom prst="line">
              <a:avLst/>
            </a:prstGeom>
            <a:ln w="381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97">
              <a:extLst>
                <a:ext uri="{FF2B5EF4-FFF2-40B4-BE49-F238E27FC236}">
                  <a16:creationId xmlns:a16="http://schemas.microsoft.com/office/drawing/2014/main" id="{CC22C2DF-CC7B-9370-87C0-1158C6C38B92}"/>
                </a:ext>
              </a:extLst>
            </p:cNvPr>
            <p:cNvCxnSpPr>
              <a:cxnSpLocks/>
            </p:cNvCxnSpPr>
            <p:nvPr/>
          </p:nvCxnSpPr>
          <p:spPr>
            <a:xfrm flipV="1">
              <a:off x="8025106" y="5530292"/>
              <a:ext cx="0" cy="349098"/>
            </a:xfrm>
            <a:prstGeom prst="line">
              <a:avLst/>
            </a:prstGeom>
            <a:ln w="381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Connecteur droit 97">
              <a:extLst>
                <a:ext uri="{FF2B5EF4-FFF2-40B4-BE49-F238E27FC236}">
                  <a16:creationId xmlns:a16="http://schemas.microsoft.com/office/drawing/2014/main" id="{2BECAA0C-B16D-289D-B2F2-06E8F91F92BE}"/>
                </a:ext>
              </a:extLst>
            </p:cNvPr>
            <p:cNvCxnSpPr>
              <a:cxnSpLocks/>
            </p:cNvCxnSpPr>
            <p:nvPr/>
          </p:nvCxnSpPr>
          <p:spPr>
            <a:xfrm flipV="1">
              <a:off x="960779" y="3351724"/>
              <a:ext cx="0" cy="2535224"/>
            </a:xfrm>
            <a:prstGeom prst="line">
              <a:avLst/>
            </a:prstGeom>
            <a:ln w="381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Connecteur droit 92">
              <a:extLst>
                <a:ext uri="{FF2B5EF4-FFF2-40B4-BE49-F238E27FC236}">
                  <a16:creationId xmlns:a16="http://schemas.microsoft.com/office/drawing/2014/main" id="{9B28C14F-F3A2-D9D0-35D4-93CB94CC09ED}"/>
                </a:ext>
              </a:extLst>
            </p:cNvPr>
            <p:cNvCxnSpPr>
              <a:cxnSpLocks/>
            </p:cNvCxnSpPr>
            <p:nvPr/>
          </p:nvCxnSpPr>
          <p:spPr>
            <a:xfrm flipV="1">
              <a:off x="4839842" y="3394340"/>
              <a:ext cx="0" cy="2492608"/>
            </a:xfrm>
            <a:prstGeom prst="line">
              <a:avLst/>
            </a:prstGeom>
            <a:ln w="381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Connecteur droit 97">
              <a:extLst>
                <a:ext uri="{FF2B5EF4-FFF2-40B4-BE49-F238E27FC236}">
                  <a16:creationId xmlns:a16="http://schemas.microsoft.com/office/drawing/2014/main" id="{71959C65-34F0-1E70-1B00-A7D55253245C}"/>
                </a:ext>
              </a:extLst>
            </p:cNvPr>
            <p:cNvCxnSpPr>
              <a:cxnSpLocks/>
            </p:cNvCxnSpPr>
            <p:nvPr/>
          </p:nvCxnSpPr>
          <p:spPr>
            <a:xfrm flipV="1">
              <a:off x="11367146" y="5617224"/>
              <a:ext cx="2" cy="265943"/>
            </a:xfrm>
            <a:prstGeom prst="line">
              <a:avLst/>
            </a:prstGeom>
            <a:ln w="381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70" name="Accolade ouvrante 8">
            <a:extLst>
              <a:ext uri="{FF2B5EF4-FFF2-40B4-BE49-F238E27FC236}">
                <a16:creationId xmlns:a16="http://schemas.microsoft.com/office/drawing/2014/main" id="{2CEA1134-295D-765C-CC2A-C6386B230F88}"/>
              </a:ext>
            </a:extLst>
          </p:cNvPr>
          <p:cNvSpPr/>
          <p:nvPr/>
        </p:nvSpPr>
        <p:spPr>
          <a:xfrm rot="16200000" flipV="1">
            <a:off x="6260968" y="3369074"/>
            <a:ext cx="165187" cy="3025242"/>
          </a:xfrm>
          <a:prstGeom prst="leftBrace">
            <a:avLst>
              <a:gd name="adj1" fmla="val 8333"/>
              <a:gd name="adj2" fmla="val 50123"/>
            </a:avLst>
          </a:prstGeom>
          <a:ln w="34925">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Gill Sans MT" panose="020B0502020104020203" pitchFamily="34" charset="0"/>
            </a:endParaRPr>
          </a:p>
        </p:txBody>
      </p:sp>
      <p:sp>
        <p:nvSpPr>
          <p:cNvPr id="74" name="Triangle 137">
            <a:extLst>
              <a:ext uri="{FF2B5EF4-FFF2-40B4-BE49-F238E27FC236}">
                <a16:creationId xmlns:a16="http://schemas.microsoft.com/office/drawing/2014/main" id="{946F61AA-8CE0-4FF8-C79D-6B4AD1E1A0AB}"/>
              </a:ext>
            </a:extLst>
          </p:cNvPr>
          <p:cNvSpPr/>
          <p:nvPr/>
        </p:nvSpPr>
        <p:spPr>
          <a:xfrm rot="18122470">
            <a:off x="11547310" y="4833430"/>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extBox 76">
            <a:extLst>
              <a:ext uri="{FF2B5EF4-FFF2-40B4-BE49-F238E27FC236}">
                <a16:creationId xmlns:a16="http://schemas.microsoft.com/office/drawing/2014/main" id="{72FAC090-11AF-E2B2-DA67-C5F8D0F7927F}"/>
              </a:ext>
            </a:extLst>
          </p:cNvPr>
          <p:cNvSpPr txBox="1"/>
          <p:nvPr/>
        </p:nvSpPr>
        <p:spPr>
          <a:xfrm>
            <a:off x="766129" y="5079334"/>
            <a:ext cx="3930516" cy="307777"/>
          </a:xfrm>
          <a:prstGeom prst="rect">
            <a:avLst/>
          </a:prstGeom>
          <a:noFill/>
        </p:spPr>
        <p:txBody>
          <a:bodyPr wrap="square">
            <a:spAutoFit/>
          </a:bodyPr>
          <a:lstStyle/>
          <a:p>
            <a:pPr algn="ctr"/>
            <a:r>
              <a:rPr lang="fr-FR" sz="1400" b="1" i="0">
                <a:solidFill>
                  <a:srgbClr val="002060"/>
                </a:solidFill>
                <a:effectLst/>
                <a:latin typeface="Gill Sans MT" panose="020B0502020104020203" pitchFamily="34" charset="0"/>
              </a:rPr>
              <a:t>Bénéfice Avant Intérêts et Impôts</a:t>
            </a:r>
            <a:endParaRPr lang="fr-FR" sz="1400" b="1">
              <a:solidFill>
                <a:srgbClr val="002060"/>
              </a:solidFill>
              <a:latin typeface="Gill Sans MT" panose="020B0502020104020203" pitchFamily="34" charset="0"/>
            </a:endParaRPr>
          </a:p>
        </p:txBody>
      </p:sp>
      <p:sp>
        <p:nvSpPr>
          <p:cNvPr id="124" name="TextBox 123">
            <a:extLst>
              <a:ext uri="{FF2B5EF4-FFF2-40B4-BE49-F238E27FC236}">
                <a16:creationId xmlns:a16="http://schemas.microsoft.com/office/drawing/2014/main" id="{D051AADC-5E4C-E8E6-E680-397A090D93E5}"/>
              </a:ext>
            </a:extLst>
          </p:cNvPr>
          <p:cNvSpPr txBox="1"/>
          <p:nvPr/>
        </p:nvSpPr>
        <p:spPr>
          <a:xfrm>
            <a:off x="4433425" y="5079334"/>
            <a:ext cx="3930516" cy="307777"/>
          </a:xfrm>
          <a:prstGeom prst="rect">
            <a:avLst/>
          </a:prstGeom>
          <a:noFill/>
        </p:spPr>
        <p:txBody>
          <a:bodyPr wrap="square">
            <a:spAutoFit/>
          </a:bodyPr>
          <a:lstStyle/>
          <a:p>
            <a:pPr algn="ctr"/>
            <a:r>
              <a:rPr lang="fr-FR" sz="1400" b="1">
                <a:solidFill>
                  <a:srgbClr val="002060"/>
                </a:solidFill>
                <a:latin typeface="Gill Sans MT" panose="020B0502020104020203" pitchFamily="34" charset="0"/>
              </a:rPr>
              <a:t>D</a:t>
            </a:r>
            <a:r>
              <a:rPr lang="fr-FR" sz="1400" b="1" i="0">
                <a:solidFill>
                  <a:srgbClr val="002060"/>
                </a:solidFill>
                <a:effectLst/>
                <a:latin typeface="Gill Sans MT" panose="020B0502020104020203" pitchFamily="34" charset="0"/>
              </a:rPr>
              <a:t>épréciation des stocks </a:t>
            </a:r>
            <a:endParaRPr lang="fr-FR" sz="1400" b="1">
              <a:solidFill>
                <a:srgbClr val="002060"/>
              </a:solidFill>
              <a:latin typeface="Gill Sans MT" panose="020B0502020104020203" pitchFamily="34" charset="0"/>
            </a:endParaRPr>
          </a:p>
        </p:txBody>
      </p:sp>
      <p:sp>
        <p:nvSpPr>
          <p:cNvPr id="129" name="TextBox 128">
            <a:extLst>
              <a:ext uri="{FF2B5EF4-FFF2-40B4-BE49-F238E27FC236}">
                <a16:creationId xmlns:a16="http://schemas.microsoft.com/office/drawing/2014/main" id="{579C6427-68E5-5F0E-399C-36072FDFCAFB}"/>
              </a:ext>
            </a:extLst>
          </p:cNvPr>
          <p:cNvSpPr txBox="1"/>
          <p:nvPr/>
        </p:nvSpPr>
        <p:spPr>
          <a:xfrm>
            <a:off x="4030557" y="6385023"/>
            <a:ext cx="3930516" cy="307777"/>
          </a:xfrm>
          <a:prstGeom prst="rect">
            <a:avLst/>
          </a:prstGeom>
          <a:noFill/>
        </p:spPr>
        <p:txBody>
          <a:bodyPr wrap="square">
            <a:spAutoFit/>
          </a:bodyPr>
          <a:lstStyle/>
          <a:p>
            <a:pPr algn="ctr"/>
            <a:r>
              <a:rPr lang="fr-FR" sz="1400" b="1">
                <a:solidFill>
                  <a:srgbClr val="002060"/>
                </a:solidFill>
                <a:latin typeface="Gill Sans MT" panose="020B0502020104020203" pitchFamily="34" charset="0"/>
              </a:rPr>
              <a:t>EBIDTA</a:t>
            </a:r>
          </a:p>
        </p:txBody>
      </p:sp>
      <p:sp>
        <p:nvSpPr>
          <p:cNvPr id="130" name="Accolade ouvrante 8">
            <a:extLst>
              <a:ext uri="{FF2B5EF4-FFF2-40B4-BE49-F238E27FC236}">
                <a16:creationId xmlns:a16="http://schemas.microsoft.com/office/drawing/2014/main" id="{0A1B6550-355B-0D0A-6F8E-DDD3B4464363}"/>
              </a:ext>
            </a:extLst>
          </p:cNvPr>
          <p:cNvSpPr/>
          <p:nvPr/>
        </p:nvSpPr>
        <p:spPr>
          <a:xfrm rot="16200000" flipV="1">
            <a:off x="1515215" y="4703206"/>
            <a:ext cx="165187" cy="1616592"/>
          </a:xfrm>
          <a:prstGeom prst="leftBrace">
            <a:avLst>
              <a:gd name="adj1" fmla="val 8333"/>
              <a:gd name="adj2" fmla="val 50123"/>
            </a:avLst>
          </a:prstGeom>
          <a:ln w="34925">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Gill Sans MT" panose="020B0502020104020203" pitchFamily="34" charset="0"/>
            </a:endParaRPr>
          </a:p>
        </p:txBody>
      </p:sp>
      <p:sp>
        <p:nvSpPr>
          <p:cNvPr id="131" name="Accolade ouvrante 8">
            <a:extLst>
              <a:ext uri="{FF2B5EF4-FFF2-40B4-BE49-F238E27FC236}">
                <a16:creationId xmlns:a16="http://schemas.microsoft.com/office/drawing/2014/main" id="{498FDCE3-1B53-BBF0-9593-266576A831D1}"/>
              </a:ext>
            </a:extLst>
          </p:cNvPr>
          <p:cNvSpPr/>
          <p:nvPr/>
        </p:nvSpPr>
        <p:spPr>
          <a:xfrm rot="16200000" flipV="1">
            <a:off x="3529827" y="4453004"/>
            <a:ext cx="165187" cy="2116996"/>
          </a:xfrm>
          <a:prstGeom prst="leftBrace">
            <a:avLst>
              <a:gd name="adj1" fmla="val 8333"/>
              <a:gd name="adj2" fmla="val 50123"/>
            </a:avLst>
          </a:prstGeom>
          <a:ln w="34925">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Gill Sans MT" panose="020B0502020104020203" pitchFamily="34" charset="0"/>
            </a:endParaRPr>
          </a:p>
        </p:txBody>
      </p:sp>
      <p:sp>
        <p:nvSpPr>
          <p:cNvPr id="132" name="TextBox 131">
            <a:extLst>
              <a:ext uri="{FF2B5EF4-FFF2-40B4-BE49-F238E27FC236}">
                <a16:creationId xmlns:a16="http://schemas.microsoft.com/office/drawing/2014/main" id="{A6C67BC3-3B64-9A90-02E6-FAA04F5CB808}"/>
              </a:ext>
            </a:extLst>
          </p:cNvPr>
          <p:cNvSpPr txBox="1"/>
          <p:nvPr/>
        </p:nvSpPr>
        <p:spPr>
          <a:xfrm>
            <a:off x="811953" y="5716460"/>
            <a:ext cx="1571710" cy="307777"/>
          </a:xfrm>
          <a:prstGeom prst="rect">
            <a:avLst/>
          </a:prstGeom>
          <a:noFill/>
          <a:ln w="19050">
            <a:solidFill>
              <a:srgbClr val="00B050"/>
            </a:solidFill>
            <a:prstDash val="sysDot"/>
          </a:ln>
        </p:spPr>
        <p:txBody>
          <a:bodyPr wrap="square">
            <a:spAutoFit/>
          </a:bodyPr>
          <a:lstStyle/>
          <a:p>
            <a:pPr algn="ctr"/>
            <a:r>
              <a:rPr lang="fr-FR" sz="1400" b="1">
                <a:solidFill>
                  <a:srgbClr val="002060"/>
                </a:solidFill>
                <a:latin typeface="Gill Sans MT" panose="020B0502020104020203" pitchFamily="34" charset="0"/>
              </a:rPr>
              <a:t>Revenus</a:t>
            </a:r>
          </a:p>
        </p:txBody>
      </p:sp>
      <p:sp>
        <p:nvSpPr>
          <p:cNvPr id="133" name="TextBox 132">
            <a:extLst>
              <a:ext uri="{FF2B5EF4-FFF2-40B4-BE49-F238E27FC236}">
                <a16:creationId xmlns:a16="http://schemas.microsoft.com/office/drawing/2014/main" id="{3338E501-6B36-C202-F0FD-968F7473453D}"/>
              </a:ext>
            </a:extLst>
          </p:cNvPr>
          <p:cNvSpPr txBox="1"/>
          <p:nvPr/>
        </p:nvSpPr>
        <p:spPr>
          <a:xfrm>
            <a:off x="1553952" y="5712555"/>
            <a:ext cx="3930516" cy="307777"/>
          </a:xfrm>
          <a:prstGeom prst="rect">
            <a:avLst/>
          </a:prstGeom>
          <a:noFill/>
        </p:spPr>
        <p:txBody>
          <a:bodyPr wrap="square">
            <a:spAutoFit/>
          </a:bodyPr>
          <a:lstStyle/>
          <a:p>
            <a:pPr algn="ctr"/>
            <a:r>
              <a:rPr lang="fr-FR" sz="1400" b="1">
                <a:solidFill>
                  <a:srgbClr val="002060"/>
                </a:solidFill>
                <a:latin typeface="Gill Sans MT" panose="020B0502020104020203" pitchFamily="34" charset="0"/>
              </a:rPr>
              <a:t>Charges financières</a:t>
            </a:r>
          </a:p>
        </p:txBody>
      </p:sp>
      <p:sp>
        <p:nvSpPr>
          <p:cNvPr id="134" name="Accolade ouvrante 8">
            <a:extLst>
              <a:ext uri="{FF2B5EF4-FFF2-40B4-BE49-F238E27FC236}">
                <a16:creationId xmlns:a16="http://schemas.microsoft.com/office/drawing/2014/main" id="{D4A4ACE8-6D81-21EF-7080-2677B01F89A9}"/>
              </a:ext>
            </a:extLst>
          </p:cNvPr>
          <p:cNvSpPr/>
          <p:nvPr/>
        </p:nvSpPr>
        <p:spPr>
          <a:xfrm rot="16200000" flipV="1">
            <a:off x="5925123" y="1072098"/>
            <a:ext cx="165187" cy="10381011"/>
          </a:xfrm>
          <a:prstGeom prst="leftBrace">
            <a:avLst>
              <a:gd name="adj1" fmla="val 8333"/>
              <a:gd name="adj2" fmla="val 50123"/>
            </a:avLst>
          </a:prstGeom>
          <a:ln w="34925">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Gill Sans MT" panose="020B0502020104020203" pitchFamily="34" charset="0"/>
            </a:endParaRPr>
          </a:p>
        </p:txBody>
      </p:sp>
      <p:grpSp>
        <p:nvGrpSpPr>
          <p:cNvPr id="14" name="Group 13">
            <a:extLst>
              <a:ext uri="{FF2B5EF4-FFF2-40B4-BE49-F238E27FC236}">
                <a16:creationId xmlns:a16="http://schemas.microsoft.com/office/drawing/2014/main" id="{376740DF-270B-B669-6AD1-34412B216EFF}"/>
              </a:ext>
            </a:extLst>
          </p:cNvPr>
          <p:cNvGrpSpPr/>
          <p:nvPr/>
        </p:nvGrpSpPr>
        <p:grpSpPr>
          <a:xfrm>
            <a:off x="-89" y="-2496"/>
            <a:ext cx="12195097" cy="379528"/>
            <a:chOff x="-89" y="-2496"/>
            <a:chExt cx="12195097" cy="379528"/>
          </a:xfrm>
        </p:grpSpPr>
        <p:grpSp>
          <p:nvGrpSpPr>
            <p:cNvPr id="16" name="Group 15">
              <a:extLst>
                <a:ext uri="{FF2B5EF4-FFF2-40B4-BE49-F238E27FC236}">
                  <a16:creationId xmlns:a16="http://schemas.microsoft.com/office/drawing/2014/main" id="{2ED5FDE6-D706-78C5-D731-D9FE649B1C8E}"/>
                </a:ext>
              </a:extLst>
            </p:cNvPr>
            <p:cNvGrpSpPr/>
            <p:nvPr/>
          </p:nvGrpSpPr>
          <p:grpSpPr>
            <a:xfrm>
              <a:off x="-89" y="-2496"/>
              <a:ext cx="9523346" cy="379528"/>
              <a:chOff x="-89" y="-2496"/>
              <a:chExt cx="9523346" cy="379528"/>
            </a:xfrm>
          </p:grpSpPr>
          <p:sp>
            <p:nvSpPr>
              <p:cNvPr id="18" name="Rectangle 17">
                <a:extLst>
                  <a:ext uri="{FF2B5EF4-FFF2-40B4-BE49-F238E27FC236}">
                    <a16:creationId xmlns:a16="http://schemas.microsoft.com/office/drawing/2014/main" id="{551BF154-B371-4CFA-AFCE-260ADEA2BD87}"/>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9" name="Rectangle 18">
                <a:extLst>
                  <a:ext uri="{FF2B5EF4-FFF2-40B4-BE49-F238E27FC236}">
                    <a16:creationId xmlns:a16="http://schemas.microsoft.com/office/drawing/2014/main" id="{8665A353-9DF6-B8AD-A9FE-05A4AFE7F746}"/>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22" name="Rectangle 21">
                <a:extLst>
                  <a:ext uri="{FF2B5EF4-FFF2-40B4-BE49-F238E27FC236}">
                    <a16:creationId xmlns:a16="http://schemas.microsoft.com/office/drawing/2014/main" id="{9A1A8302-E8DE-DACC-2200-703CE7D2185D}"/>
                  </a:ext>
                </a:extLst>
              </p:cNvPr>
              <p:cNvSpPr/>
              <p:nvPr/>
            </p:nvSpPr>
            <p:spPr>
              <a:xfrm>
                <a:off x="4115450" y="-2496"/>
                <a:ext cx="171687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 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supply</a:t>
                </a:r>
              </a:p>
            </p:txBody>
          </p:sp>
          <p:sp>
            <p:nvSpPr>
              <p:cNvPr id="23" name="Rectangle 22">
                <a:extLst>
                  <a:ext uri="{FF2B5EF4-FFF2-40B4-BE49-F238E27FC236}">
                    <a16:creationId xmlns:a16="http://schemas.microsoft.com/office/drawing/2014/main" id="{5D575BB3-CE53-7672-8EB9-60161C038C1A}"/>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  Tests &amp; résultats</a:t>
                </a:r>
              </a:p>
            </p:txBody>
          </p:sp>
          <p:sp>
            <p:nvSpPr>
              <p:cNvPr id="24" name="Rectangle 23">
                <a:extLst>
                  <a:ext uri="{FF2B5EF4-FFF2-40B4-BE49-F238E27FC236}">
                    <a16:creationId xmlns:a16="http://schemas.microsoft.com/office/drawing/2014/main" id="{41C71080-782A-82B3-B83C-2D6371573415}"/>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17" name="Rectangle 16">
              <a:extLst>
                <a:ext uri="{FF2B5EF4-FFF2-40B4-BE49-F238E27FC236}">
                  <a16:creationId xmlns:a16="http://schemas.microsoft.com/office/drawing/2014/main" id="{AD80B342-6A2B-1B9F-8952-099084D411D7}"/>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grpSp>
        <p:nvGrpSpPr>
          <p:cNvPr id="2" name="Groupe 70">
            <a:extLst>
              <a:ext uri="{FF2B5EF4-FFF2-40B4-BE49-F238E27FC236}">
                <a16:creationId xmlns:a16="http://schemas.microsoft.com/office/drawing/2014/main" id="{1368A13E-8887-2695-A926-669E7FC8315C}"/>
              </a:ext>
            </a:extLst>
          </p:cNvPr>
          <p:cNvGrpSpPr/>
          <p:nvPr/>
        </p:nvGrpSpPr>
        <p:grpSpPr>
          <a:xfrm>
            <a:off x="3260618" y="359481"/>
            <a:ext cx="5670764" cy="704824"/>
            <a:chOff x="5516857" y="359481"/>
            <a:chExt cx="5036108" cy="704824"/>
          </a:xfrm>
        </p:grpSpPr>
        <p:grpSp>
          <p:nvGrpSpPr>
            <p:cNvPr id="3" name="Groupe 78">
              <a:extLst>
                <a:ext uri="{FF2B5EF4-FFF2-40B4-BE49-F238E27FC236}">
                  <a16:creationId xmlns:a16="http://schemas.microsoft.com/office/drawing/2014/main" id="{430F378B-C47A-B9F7-A37E-6DF2740E5F31}"/>
                </a:ext>
              </a:extLst>
            </p:cNvPr>
            <p:cNvGrpSpPr/>
            <p:nvPr/>
          </p:nvGrpSpPr>
          <p:grpSpPr>
            <a:xfrm>
              <a:off x="5516857" y="359481"/>
              <a:ext cx="5036108" cy="704824"/>
              <a:chOff x="4511017" y="359481"/>
              <a:chExt cx="5036108" cy="704824"/>
            </a:xfrm>
          </p:grpSpPr>
          <p:grpSp>
            <p:nvGrpSpPr>
              <p:cNvPr id="7" name="Groupe 84">
                <a:extLst>
                  <a:ext uri="{FF2B5EF4-FFF2-40B4-BE49-F238E27FC236}">
                    <a16:creationId xmlns:a16="http://schemas.microsoft.com/office/drawing/2014/main" id="{C0D44698-F360-4F6A-612A-ACC598FF7386}"/>
                  </a:ext>
                </a:extLst>
              </p:cNvPr>
              <p:cNvGrpSpPr/>
              <p:nvPr/>
            </p:nvGrpSpPr>
            <p:grpSpPr>
              <a:xfrm>
                <a:off x="4511017" y="373059"/>
                <a:ext cx="4483055" cy="691246"/>
                <a:chOff x="4511017" y="373059"/>
                <a:chExt cx="4483055" cy="691246"/>
              </a:xfrm>
            </p:grpSpPr>
            <p:grpSp>
              <p:nvGrpSpPr>
                <p:cNvPr id="10" name="Groupe 87">
                  <a:extLst>
                    <a:ext uri="{FF2B5EF4-FFF2-40B4-BE49-F238E27FC236}">
                      <a16:creationId xmlns:a16="http://schemas.microsoft.com/office/drawing/2014/main" id="{CE42328C-3DA2-6D85-0861-9A6444F41B8E}"/>
                    </a:ext>
                  </a:extLst>
                </p:cNvPr>
                <p:cNvGrpSpPr/>
                <p:nvPr/>
              </p:nvGrpSpPr>
              <p:grpSpPr>
                <a:xfrm>
                  <a:off x="4902826" y="728752"/>
                  <a:ext cx="4091246" cy="335553"/>
                  <a:chOff x="4309184" y="722435"/>
                  <a:chExt cx="4091246" cy="335553"/>
                </a:xfrm>
              </p:grpSpPr>
              <p:sp>
                <p:nvSpPr>
                  <p:cNvPr id="13" name="Ellipse 101">
                    <a:extLst>
                      <a:ext uri="{FF2B5EF4-FFF2-40B4-BE49-F238E27FC236}">
                        <a16:creationId xmlns:a16="http://schemas.microsoft.com/office/drawing/2014/main" id="{EF3B4B67-E81A-B90F-CC1D-4ED5330CCD88}"/>
                      </a:ext>
                    </a:extLst>
                  </p:cNvPr>
                  <p:cNvSpPr>
                    <a:spLocks noChangeAspect="1"/>
                  </p:cNvSpPr>
                  <p:nvPr/>
                </p:nvSpPr>
                <p:spPr>
                  <a:xfrm>
                    <a:off x="4309184" y="728751"/>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CB479"/>
                      </a:solidFill>
                      <a:latin typeface="Gill Sans MT" panose="020B0502020104020203" pitchFamily="34" charset="0"/>
                    </a:endParaRPr>
                  </a:p>
                </p:txBody>
              </p:sp>
              <p:sp>
                <p:nvSpPr>
                  <p:cNvPr id="80" name="Ellipse 134">
                    <a:extLst>
                      <a:ext uri="{FF2B5EF4-FFF2-40B4-BE49-F238E27FC236}">
                        <a16:creationId xmlns:a16="http://schemas.microsoft.com/office/drawing/2014/main" id="{B015559B-3B5B-2629-29AE-C6C4CB31E309}"/>
                      </a:ext>
                    </a:extLst>
                  </p:cNvPr>
                  <p:cNvSpPr>
                    <a:spLocks noChangeAspect="1"/>
                  </p:cNvSpPr>
                  <p:nvPr/>
                </p:nvSpPr>
                <p:spPr>
                  <a:xfrm>
                    <a:off x="6165807" y="728750"/>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1" name="Ellipse 135">
                    <a:extLst>
                      <a:ext uri="{FF2B5EF4-FFF2-40B4-BE49-F238E27FC236}">
                        <a16:creationId xmlns:a16="http://schemas.microsoft.com/office/drawing/2014/main" id="{11AAF447-888F-4187-B561-71E0AEFB0B25}"/>
                      </a:ext>
                    </a:extLst>
                  </p:cNvPr>
                  <p:cNvSpPr>
                    <a:spLocks noChangeAspect="1"/>
                  </p:cNvSpPr>
                  <p:nvPr/>
                </p:nvSpPr>
                <p:spPr>
                  <a:xfrm>
                    <a:off x="8022430" y="722435"/>
                    <a:ext cx="378000" cy="32923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cxnSp>
                <p:nvCxnSpPr>
                  <p:cNvPr id="82" name="Connecteur droit 137">
                    <a:extLst>
                      <a:ext uri="{FF2B5EF4-FFF2-40B4-BE49-F238E27FC236}">
                        <a16:creationId xmlns:a16="http://schemas.microsoft.com/office/drawing/2014/main" id="{2E2B0A39-E325-856A-9D37-878182E94BF0}"/>
                      </a:ext>
                    </a:extLst>
                  </p:cNvPr>
                  <p:cNvCxnSpPr>
                    <a:cxnSpLocks/>
                  </p:cNvCxnSpPr>
                  <p:nvPr/>
                </p:nvCxnSpPr>
                <p:spPr>
                  <a:xfrm flipV="1">
                    <a:off x="4687184" y="893369"/>
                    <a:ext cx="1478623" cy="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3" name="Connecteur droit 138">
                    <a:extLst>
                      <a:ext uri="{FF2B5EF4-FFF2-40B4-BE49-F238E27FC236}">
                        <a16:creationId xmlns:a16="http://schemas.microsoft.com/office/drawing/2014/main" id="{602F58A1-9CCD-D2BF-3AC7-AA17C545F628}"/>
                      </a:ext>
                    </a:extLst>
                  </p:cNvPr>
                  <p:cNvCxnSpPr>
                    <a:cxnSpLocks/>
                  </p:cNvCxnSpPr>
                  <p:nvPr/>
                </p:nvCxnSpPr>
                <p:spPr>
                  <a:xfrm flipV="1">
                    <a:off x="6543807" y="887054"/>
                    <a:ext cx="1478623" cy="6315"/>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1" name="ZoneTexte 94">
                  <a:extLst>
                    <a:ext uri="{FF2B5EF4-FFF2-40B4-BE49-F238E27FC236}">
                      <a16:creationId xmlns:a16="http://schemas.microsoft.com/office/drawing/2014/main" id="{B858A49A-2843-1CDB-0D9C-BBBF5693A676}"/>
                    </a:ext>
                  </a:extLst>
                </p:cNvPr>
                <p:cNvSpPr txBox="1"/>
                <p:nvPr/>
              </p:nvSpPr>
              <p:spPr>
                <a:xfrm>
                  <a:off x="4511017" y="373059"/>
                  <a:ext cx="1113540" cy="307777"/>
                </a:xfrm>
                <a:prstGeom prst="rect">
                  <a:avLst/>
                </a:prstGeom>
                <a:noFill/>
              </p:spPr>
              <p:txBody>
                <a:bodyPr wrap="none" lIns="91440" tIns="45720" rIns="91440" bIns="45720" rtlCol="0" anchor="t">
                  <a:spAutoFit/>
                </a:bodyPr>
                <a:lstStyle/>
                <a:p>
                  <a:pPr algn="ctr"/>
                  <a:r>
                    <a:rPr lang="fr-FR" sz="1400" b="1">
                      <a:solidFill>
                        <a:srgbClr val="4CB479"/>
                      </a:solidFill>
                      <a:latin typeface="Gill Sans MT" panose="020B0502020104020203" pitchFamily="34" charset="0"/>
                    </a:rPr>
                    <a:t>Modélisation</a:t>
                  </a:r>
                </a:p>
              </p:txBody>
            </p:sp>
            <p:sp>
              <p:nvSpPr>
                <p:cNvPr id="12" name="ZoneTexte 97">
                  <a:extLst>
                    <a:ext uri="{FF2B5EF4-FFF2-40B4-BE49-F238E27FC236}">
                      <a16:creationId xmlns:a16="http://schemas.microsoft.com/office/drawing/2014/main" id="{8B092763-45DF-A68C-1DF1-DC6A4DEB7BE8}"/>
                    </a:ext>
                  </a:extLst>
                </p:cNvPr>
                <p:cNvSpPr txBox="1"/>
                <p:nvPr/>
              </p:nvSpPr>
              <p:spPr>
                <a:xfrm>
                  <a:off x="6073088" y="373059"/>
                  <a:ext cx="1715380" cy="307777"/>
                </a:xfrm>
                <a:prstGeom prst="rect">
                  <a:avLst/>
                </a:prstGeom>
                <a:noFill/>
              </p:spPr>
              <p:txBody>
                <a:bodyPr wrap="none" rtlCol="0">
                  <a:spAutoFit/>
                </a:bodyPr>
                <a:lstStyle/>
                <a:p>
                  <a:pPr algn="ctr"/>
                  <a:r>
                    <a:rPr lang="fr-FR" sz="1400" b="1">
                      <a:solidFill>
                        <a:srgbClr val="4CB479"/>
                      </a:solidFill>
                      <a:latin typeface="Gill Sans MT" panose="020B0502020104020203" pitchFamily="34" charset="0"/>
                    </a:rPr>
                    <a:t>Evaluation financière</a:t>
                  </a:r>
                </a:p>
              </p:txBody>
            </p:sp>
          </p:grpSp>
          <p:sp>
            <p:nvSpPr>
              <p:cNvPr id="9" name="ZoneTexte 86">
                <a:extLst>
                  <a:ext uri="{FF2B5EF4-FFF2-40B4-BE49-F238E27FC236}">
                    <a16:creationId xmlns:a16="http://schemas.microsoft.com/office/drawing/2014/main" id="{E859DA1C-048A-97AF-6102-C54A3E50985B}"/>
                  </a:ext>
                </a:extLst>
              </p:cNvPr>
              <p:cNvSpPr txBox="1"/>
              <p:nvPr/>
            </p:nvSpPr>
            <p:spPr>
              <a:xfrm>
                <a:off x="8096306" y="359481"/>
                <a:ext cx="1450819" cy="307777"/>
              </a:xfrm>
              <a:prstGeom prst="rect">
                <a:avLst/>
              </a:prstGeom>
              <a:noFill/>
            </p:spPr>
            <p:txBody>
              <a:bodyPr wrap="none" rtlCol="0">
                <a:spAutoFit/>
              </a:bodyPr>
              <a:lstStyle/>
              <a:p>
                <a:pPr algn="ctr"/>
                <a:r>
                  <a:rPr lang="fr-FR" sz="1400">
                    <a:solidFill>
                      <a:srgbClr val="A3A3AA"/>
                    </a:solidFill>
                    <a:latin typeface="Gill Sans MT" panose="020B0502020104020203" pitchFamily="34" charset="0"/>
                  </a:rPr>
                  <a:t>KPIs &amp; performance</a:t>
                </a:r>
              </a:p>
            </p:txBody>
          </p:sp>
        </p:grpSp>
        <p:cxnSp>
          <p:nvCxnSpPr>
            <p:cNvPr id="5" name="Connecteur droit 77">
              <a:extLst>
                <a:ext uri="{FF2B5EF4-FFF2-40B4-BE49-F238E27FC236}">
                  <a16:creationId xmlns:a16="http://schemas.microsoft.com/office/drawing/2014/main" id="{FB63CE5D-A048-F741-7327-513188561D71}"/>
                </a:ext>
              </a:extLst>
            </p:cNvPr>
            <p:cNvCxnSpPr>
              <a:cxnSpLocks/>
              <a:stCxn id="80" idx="6"/>
              <a:endCxn id="13" idx="6"/>
            </p:cNvCxnSpPr>
            <p:nvPr/>
          </p:nvCxnSpPr>
          <p:spPr>
            <a:xfrm flipH="1">
              <a:off x="6286666" y="899686"/>
              <a:ext cx="1856623" cy="1"/>
            </a:xfrm>
            <a:prstGeom prst="line">
              <a:avLst/>
            </a:prstGeom>
            <a:solidFill>
              <a:srgbClr val="58B14F"/>
            </a:solidFill>
            <a:ln w="28575">
              <a:solidFill>
                <a:srgbClr val="4CB47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1995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34</a:t>
            </a:r>
            <a:endParaRPr lang="en-US"/>
          </a:p>
        </p:txBody>
      </p:sp>
      <p:sp>
        <p:nvSpPr>
          <p:cNvPr id="74" name="Triangle 137">
            <a:extLst>
              <a:ext uri="{FF2B5EF4-FFF2-40B4-BE49-F238E27FC236}">
                <a16:creationId xmlns:a16="http://schemas.microsoft.com/office/drawing/2014/main" id="{946F61AA-8CE0-4FF8-C79D-6B4AD1E1A0AB}"/>
              </a:ext>
            </a:extLst>
          </p:cNvPr>
          <p:cNvSpPr/>
          <p:nvPr/>
        </p:nvSpPr>
        <p:spPr>
          <a:xfrm rot="18122470">
            <a:off x="11547310" y="4833430"/>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 name="Groupe 23">
            <a:extLst>
              <a:ext uri="{FF2B5EF4-FFF2-40B4-BE49-F238E27FC236}">
                <a16:creationId xmlns:a16="http://schemas.microsoft.com/office/drawing/2014/main" id="{AB1E9F3B-0086-B7F7-2CD9-BF6D7EFC6E64}"/>
              </a:ext>
            </a:extLst>
          </p:cNvPr>
          <p:cNvGrpSpPr/>
          <p:nvPr/>
        </p:nvGrpSpPr>
        <p:grpSpPr>
          <a:xfrm>
            <a:off x="4417011" y="3898297"/>
            <a:ext cx="1681964" cy="1806742"/>
            <a:chOff x="3977093" y="3008380"/>
            <a:chExt cx="2066404" cy="2241292"/>
          </a:xfrm>
        </p:grpSpPr>
        <p:sp>
          <p:nvSpPr>
            <p:cNvPr id="5" name="Hexagon 44">
              <a:extLst>
                <a:ext uri="{FF2B5EF4-FFF2-40B4-BE49-F238E27FC236}">
                  <a16:creationId xmlns:a16="http://schemas.microsoft.com/office/drawing/2014/main" id="{E4C25991-CA4A-3F15-D030-22723326DC74}"/>
                </a:ext>
              </a:extLst>
            </p:cNvPr>
            <p:cNvSpPr/>
            <p:nvPr/>
          </p:nvSpPr>
          <p:spPr>
            <a:xfrm rot="5400000">
              <a:off x="3889649" y="3095824"/>
              <a:ext cx="2241292" cy="2066404"/>
            </a:xfrm>
            <a:prstGeom prst="hexagon">
              <a:avLst>
                <a:gd name="adj" fmla="val 29070"/>
                <a:gd name="vf" fmla="val 11547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ZoneTexte 25">
              <a:extLst>
                <a:ext uri="{FF2B5EF4-FFF2-40B4-BE49-F238E27FC236}">
                  <a16:creationId xmlns:a16="http://schemas.microsoft.com/office/drawing/2014/main" id="{C387D96E-51FA-6C20-FBCB-D3B9A657FFE1}"/>
                </a:ext>
              </a:extLst>
            </p:cNvPr>
            <p:cNvSpPr txBox="1"/>
            <p:nvPr/>
          </p:nvSpPr>
          <p:spPr>
            <a:xfrm>
              <a:off x="4417469" y="4201705"/>
              <a:ext cx="1262776" cy="458162"/>
            </a:xfrm>
            <a:prstGeom prst="rect">
              <a:avLst/>
            </a:prstGeom>
            <a:noFill/>
          </p:spPr>
          <p:txBody>
            <a:bodyPr wrap="none" rtlCol="0">
              <a:spAutoFit/>
            </a:bodyPr>
            <a:lstStyle/>
            <a:p>
              <a:pPr algn="ctr"/>
              <a:r>
                <a:rPr lang="fr-FR">
                  <a:solidFill>
                    <a:srgbClr val="002060"/>
                  </a:solidFill>
                  <a:latin typeface="Gill Sans MT" panose="020B0502020104020203" pitchFamily="34" charset="77"/>
                </a:rPr>
                <a:t>Financier</a:t>
              </a:r>
            </a:p>
          </p:txBody>
        </p:sp>
        <p:pic>
          <p:nvPicPr>
            <p:cNvPr id="9" name="Graphique 26" descr="Transfert1 avec un remplissage uni">
              <a:extLst>
                <a:ext uri="{FF2B5EF4-FFF2-40B4-BE49-F238E27FC236}">
                  <a16:creationId xmlns:a16="http://schemas.microsoft.com/office/drawing/2014/main" id="{F658E01B-D12C-A0B5-F664-F8CFDAF94E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5547" y="3362537"/>
              <a:ext cx="989496" cy="989496"/>
            </a:xfrm>
            <a:prstGeom prst="rect">
              <a:avLst/>
            </a:prstGeom>
          </p:spPr>
        </p:pic>
      </p:grpSp>
      <p:grpSp>
        <p:nvGrpSpPr>
          <p:cNvPr id="14" name="Groupe 33">
            <a:extLst>
              <a:ext uri="{FF2B5EF4-FFF2-40B4-BE49-F238E27FC236}">
                <a16:creationId xmlns:a16="http://schemas.microsoft.com/office/drawing/2014/main" id="{BE6FD710-E190-0FB1-D68D-1C01CD675267}"/>
              </a:ext>
            </a:extLst>
          </p:cNvPr>
          <p:cNvGrpSpPr/>
          <p:nvPr/>
        </p:nvGrpSpPr>
        <p:grpSpPr>
          <a:xfrm>
            <a:off x="8267662" y="4095593"/>
            <a:ext cx="3187738" cy="1335703"/>
            <a:chOff x="8551938" y="3976872"/>
            <a:chExt cx="2614764" cy="1335703"/>
          </a:xfrm>
        </p:grpSpPr>
        <p:sp>
          <p:nvSpPr>
            <p:cNvPr id="16" name="Rectangle 15">
              <a:extLst>
                <a:ext uri="{FF2B5EF4-FFF2-40B4-BE49-F238E27FC236}">
                  <a16:creationId xmlns:a16="http://schemas.microsoft.com/office/drawing/2014/main" id="{C044A894-CBDF-AEC7-AC6B-021F3836035F}"/>
                </a:ext>
              </a:extLst>
            </p:cNvPr>
            <p:cNvSpPr/>
            <p:nvPr/>
          </p:nvSpPr>
          <p:spPr>
            <a:xfrm>
              <a:off x="8677271" y="3976872"/>
              <a:ext cx="2489431" cy="133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fr-FR">
                  <a:solidFill>
                    <a:schemeClr val="accent1">
                      <a:lumMod val="50000"/>
                    </a:schemeClr>
                  </a:solidFill>
                  <a:latin typeface="Gill Sans MT" panose="020B0502020104020203" pitchFamily="34" charset="77"/>
                </a:rPr>
                <a:t>Volumes produits</a:t>
              </a:r>
            </a:p>
            <a:p>
              <a:pPr marL="285750" indent="-285750">
                <a:buFont typeface="Arial" panose="020B0604020202020204" pitchFamily="34" charset="0"/>
                <a:buChar char="•"/>
              </a:pPr>
              <a:r>
                <a:rPr lang="fr-FR">
                  <a:solidFill>
                    <a:schemeClr val="accent1">
                      <a:lumMod val="50000"/>
                    </a:schemeClr>
                  </a:solidFill>
                  <a:latin typeface="Gill Sans MT" panose="020B0502020104020203" pitchFamily="34" charset="77"/>
                </a:rPr>
                <a:t>Taux d’utilisation des capacités</a:t>
              </a:r>
            </a:p>
            <a:p>
              <a:pPr marL="285750" indent="-285750">
                <a:buFont typeface="Arial" panose="020B0604020202020204" pitchFamily="34" charset="0"/>
                <a:buChar char="•"/>
              </a:pPr>
              <a:r>
                <a:rPr lang="fr-FR">
                  <a:solidFill>
                    <a:schemeClr val="accent1">
                      <a:lumMod val="50000"/>
                    </a:schemeClr>
                  </a:solidFill>
                  <a:latin typeface="Gill Sans MT"/>
                </a:rPr>
                <a:t>Capacités résiduelles</a:t>
              </a:r>
            </a:p>
            <a:p>
              <a:endParaRPr lang="fr-FR">
                <a:solidFill>
                  <a:schemeClr val="accent1">
                    <a:lumMod val="50000"/>
                  </a:schemeClr>
                </a:solidFill>
                <a:latin typeface="Gill Sans MT" panose="020B0502020104020203" pitchFamily="34" charset="77"/>
              </a:endParaRPr>
            </a:p>
          </p:txBody>
        </p:sp>
        <p:cxnSp>
          <p:nvCxnSpPr>
            <p:cNvPr id="17" name="Connecteur droit 39">
              <a:extLst>
                <a:ext uri="{FF2B5EF4-FFF2-40B4-BE49-F238E27FC236}">
                  <a16:creationId xmlns:a16="http://schemas.microsoft.com/office/drawing/2014/main" id="{24A38321-D70D-9884-EAB5-695C3F402DED}"/>
                </a:ext>
              </a:extLst>
            </p:cNvPr>
            <p:cNvCxnSpPr>
              <a:cxnSpLocks/>
            </p:cNvCxnSpPr>
            <p:nvPr/>
          </p:nvCxnSpPr>
          <p:spPr>
            <a:xfrm flipH="1">
              <a:off x="8551938" y="4038710"/>
              <a:ext cx="1" cy="1212026"/>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e 41">
            <a:extLst>
              <a:ext uri="{FF2B5EF4-FFF2-40B4-BE49-F238E27FC236}">
                <a16:creationId xmlns:a16="http://schemas.microsoft.com/office/drawing/2014/main" id="{8AE5F3AB-A7A8-96B6-5C5B-C5F34B6BE74E}"/>
              </a:ext>
            </a:extLst>
          </p:cNvPr>
          <p:cNvGrpSpPr/>
          <p:nvPr/>
        </p:nvGrpSpPr>
        <p:grpSpPr>
          <a:xfrm>
            <a:off x="284724" y="3915721"/>
            <a:ext cx="3755713" cy="2121030"/>
            <a:chOff x="0" y="3837101"/>
            <a:chExt cx="3755713" cy="2121030"/>
          </a:xfrm>
        </p:grpSpPr>
        <p:sp>
          <p:nvSpPr>
            <p:cNvPr id="19" name="ZoneTexte 42">
              <a:extLst>
                <a:ext uri="{FF2B5EF4-FFF2-40B4-BE49-F238E27FC236}">
                  <a16:creationId xmlns:a16="http://schemas.microsoft.com/office/drawing/2014/main" id="{C2E9F9EE-1C68-2DC8-804A-3CA9AE61201A}"/>
                </a:ext>
              </a:extLst>
            </p:cNvPr>
            <p:cNvSpPr txBox="1"/>
            <p:nvPr/>
          </p:nvSpPr>
          <p:spPr>
            <a:xfrm>
              <a:off x="0" y="3837101"/>
              <a:ext cx="3644358" cy="2121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a:solidFill>
                    <a:schemeClr val="accent1">
                      <a:lumMod val="50000"/>
                    </a:schemeClr>
                  </a:solidFill>
                  <a:latin typeface="Gill Sans MT" panose="020B0502020104020203" pitchFamily="34" charset="77"/>
                </a:rPr>
                <a:t>Total des dépenses/charges</a:t>
              </a:r>
            </a:p>
            <a:p>
              <a:pPr marL="285750" indent="-285750">
                <a:lnSpc>
                  <a:spcPct val="150000"/>
                </a:lnSpc>
                <a:buFont typeface="Arial" panose="020B0604020202020204" pitchFamily="34" charset="0"/>
                <a:buChar char="•"/>
              </a:pPr>
              <a:r>
                <a:rPr lang="fr-FR">
                  <a:solidFill>
                    <a:schemeClr val="accent1">
                      <a:lumMod val="50000"/>
                    </a:schemeClr>
                  </a:solidFill>
                  <a:latin typeface="Gill Sans MT" panose="020B0502020104020203" pitchFamily="34" charset="77"/>
                </a:rPr>
                <a:t>Coûts d’achat des MP</a:t>
              </a:r>
            </a:p>
            <a:p>
              <a:pPr marL="285750" indent="-285750">
                <a:lnSpc>
                  <a:spcPct val="150000"/>
                </a:lnSpc>
                <a:buFont typeface="Arial" panose="020B0604020202020204" pitchFamily="34" charset="0"/>
                <a:buChar char="•"/>
              </a:pPr>
              <a:r>
                <a:rPr lang="fr-FR">
                  <a:solidFill>
                    <a:schemeClr val="accent1">
                      <a:lumMod val="50000"/>
                    </a:schemeClr>
                  </a:solidFill>
                  <a:latin typeface="Gill Sans MT" panose="020B0502020104020203" pitchFamily="34" charset="77"/>
                </a:rPr>
                <a:t>Coûts de stockage</a:t>
              </a:r>
            </a:p>
            <a:p>
              <a:pPr marL="285750" indent="-285750">
                <a:lnSpc>
                  <a:spcPct val="150000"/>
                </a:lnSpc>
                <a:buFont typeface="Arial" panose="020B0604020202020204" pitchFamily="34" charset="0"/>
                <a:buChar char="•"/>
              </a:pPr>
              <a:r>
                <a:rPr lang="fr-FR">
                  <a:solidFill>
                    <a:schemeClr val="accent1">
                      <a:lumMod val="50000"/>
                    </a:schemeClr>
                  </a:solidFill>
                  <a:latin typeface="Gill Sans MT" panose="020B0502020104020203" pitchFamily="34" charset="77"/>
                </a:rPr>
                <a:t>Total des revenus de ventes</a:t>
              </a:r>
            </a:p>
            <a:p>
              <a:pPr marL="285750" indent="-285750">
                <a:lnSpc>
                  <a:spcPct val="150000"/>
                </a:lnSpc>
                <a:buFont typeface="Arial" panose="020B0604020202020204" pitchFamily="34" charset="0"/>
                <a:buChar char="•"/>
              </a:pPr>
              <a:r>
                <a:rPr lang="fr-FR">
                  <a:solidFill>
                    <a:schemeClr val="accent1">
                      <a:lumMod val="50000"/>
                    </a:schemeClr>
                  </a:solidFill>
                  <a:latin typeface="Gill Sans MT" panose="020B0502020104020203" pitchFamily="34" charset="77"/>
                </a:rPr>
                <a:t>Marge générée </a:t>
              </a:r>
            </a:p>
          </p:txBody>
        </p:sp>
        <p:cxnSp>
          <p:nvCxnSpPr>
            <p:cNvPr id="22" name="Connecteur droit 43">
              <a:extLst>
                <a:ext uri="{FF2B5EF4-FFF2-40B4-BE49-F238E27FC236}">
                  <a16:creationId xmlns:a16="http://schemas.microsoft.com/office/drawing/2014/main" id="{AB4707E6-D130-916B-CD81-BE3AF9658974}"/>
                </a:ext>
              </a:extLst>
            </p:cNvPr>
            <p:cNvCxnSpPr>
              <a:cxnSpLocks/>
            </p:cNvCxnSpPr>
            <p:nvPr/>
          </p:nvCxnSpPr>
          <p:spPr>
            <a:xfrm>
              <a:off x="3742081" y="4092789"/>
              <a:ext cx="13632" cy="1451962"/>
            </a:xfrm>
            <a:prstGeom prst="line">
              <a:avLst/>
            </a:prstGeom>
            <a:ln w="571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78818CF-0474-F443-9B24-9D894FEFA9AC}"/>
              </a:ext>
            </a:extLst>
          </p:cNvPr>
          <p:cNvGrpSpPr/>
          <p:nvPr/>
        </p:nvGrpSpPr>
        <p:grpSpPr>
          <a:xfrm>
            <a:off x="4322363" y="1270244"/>
            <a:ext cx="3727608" cy="974973"/>
            <a:chOff x="4322363" y="1270244"/>
            <a:chExt cx="3727608" cy="974973"/>
          </a:xfrm>
        </p:grpSpPr>
        <p:cxnSp>
          <p:nvCxnSpPr>
            <p:cNvPr id="23" name="Connecteur droit 62">
              <a:extLst>
                <a:ext uri="{FF2B5EF4-FFF2-40B4-BE49-F238E27FC236}">
                  <a16:creationId xmlns:a16="http://schemas.microsoft.com/office/drawing/2014/main" id="{B5684882-F506-9489-A2BC-465E13E5B3BF}"/>
                </a:ext>
              </a:extLst>
            </p:cNvPr>
            <p:cNvCxnSpPr>
              <a:cxnSpLocks/>
            </p:cNvCxnSpPr>
            <p:nvPr/>
          </p:nvCxnSpPr>
          <p:spPr>
            <a:xfrm flipH="1">
              <a:off x="5455396" y="2245217"/>
              <a:ext cx="1461543" cy="0"/>
            </a:xfrm>
            <a:prstGeom prst="line">
              <a:avLst/>
            </a:prstGeom>
            <a:ln w="571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6AEE1CCB-63CE-D925-AD64-6CAB05C72399}"/>
                </a:ext>
              </a:extLst>
            </p:cNvPr>
            <p:cNvSpPr/>
            <p:nvPr/>
          </p:nvSpPr>
          <p:spPr>
            <a:xfrm>
              <a:off x="4322363" y="1270244"/>
              <a:ext cx="3727608" cy="814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a:solidFill>
                    <a:schemeClr val="accent1">
                      <a:lumMod val="50000"/>
                    </a:schemeClr>
                  </a:solidFill>
                  <a:latin typeface="Gill Sans MT" panose="020B0502020104020203" pitchFamily="34" charset="77"/>
                </a:rPr>
                <a:t>Taux de satisfaction de la demande</a:t>
              </a:r>
            </a:p>
            <a:p>
              <a:pPr marL="285750" indent="-285750" algn="ctr">
                <a:buFont typeface="Arial" panose="020B0604020202020204" pitchFamily="34" charset="0"/>
                <a:buChar char="•"/>
              </a:pPr>
              <a:r>
                <a:rPr lang="fr-FR">
                  <a:solidFill>
                    <a:schemeClr val="accent1">
                      <a:lumMod val="50000"/>
                    </a:schemeClr>
                  </a:solidFill>
                  <a:latin typeface="Gill Sans MT" panose="020B0502020104020203" pitchFamily="34" charset="77"/>
                </a:rPr>
                <a:t>Durée de servitude de la demande</a:t>
              </a:r>
            </a:p>
          </p:txBody>
        </p:sp>
      </p:grpSp>
      <p:grpSp>
        <p:nvGrpSpPr>
          <p:cNvPr id="26" name="Group 25">
            <a:extLst>
              <a:ext uri="{FF2B5EF4-FFF2-40B4-BE49-F238E27FC236}">
                <a16:creationId xmlns:a16="http://schemas.microsoft.com/office/drawing/2014/main" id="{79E87469-0E18-7126-9760-AAEF91A0F6C5}"/>
              </a:ext>
            </a:extLst>
          </p:cNvPr>
          <p:cNvGrpSpPr/>
          <p:nvPr/>
        </p:nvGrpSpPr>
        <p:grpSpPr>
          <a:xfrm>
            <a:off x="5327740" y="2437132"/>
            <a:ext cx="1681964" cy="1806742"/>
            <a:chOff x="5327740" y="2437132"/>
            <a:chExt cx="1681964" cy="1806742"/>
          </a:xfrm>
        </p:grpSpPr>
        <p:grpSp>
          <p:nvGrpSpPr>
            <p:cNvPr id="10" name="Groupe 27">
              <a:extLst>
                <a:ext uri="{FF2B5EF4-FFF2-40B4-BE49-F238E27FC236}">
                  <a16:creationId xmlns:a16="http://schemas.microsoft.com/office/drawing/2014/main" id="{D1E8CBEC-36F7-8FC7-731E-A085EB2069E0}"/>
                </a:ext>
              </a:extLst>
            </p:cNvPr>
            <p:cNvGrpSpPr/>
            <p:nvPr/>
          </p:nvGrpSpPr>
          <p:grpSpPr>
            <a:xfrm>
              <a:off x="5327740" y="2437132"/>
              <a:ext cx="1681964" cy="1806742"/>
              <a:chOff x="5053228" y="1266146"/>
              <a:chExt cx="2066404" cy="2241292"/>
            </a:xfrm>
          </p:grpSpPr>
          <p:sp>
            <p:nvSpPr>
              <p:cNvPr id="11" name="Hexagon 41">
                <a:extLst>
                  <a:ext uri="{FF2B5EF4-FFF2-40B4-BE49-F238E27FC236}">
                    <a16:creationId xmlns:a16="http://schemas.microsoft.com/office/drawing/2014/main" id="{35F943CF-9E6C-F399-4C35-1FAEDA3CF134}"/>
                  </a:ext>
                </a:extLst>
              </p:cNvPr>
              <p:cNvSpPr/>
              <p:nvPr/>
            </p:nvSpPr>
            <p:spPr>
              <a:xfrm rot="5400000">
                <a:off x="4965784" y="1353590"/>
                <a:ext cx="2241292" cy="2066404"/>
              </a:xfrm>
              <a:prstGeom prst="hexagon">
                <a:avLst>
                  <a:gd name="adj" fmla="val 29070"/>
                  <a:gd name="vf" fmla="val 115470"/>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ZoneTexte 31">
                <a:extLst>
                  <a:ext uri="{FF2B5EF4-FFF2-40B4-BE49-F238E27FC236}">
                    <a16:creationId xmlns:a16="http://schemas.microsoft.com/office/drawing/2014/main" id="{AF7EA889-E948-0D6F-CAA8-FABA9740108A}"/>
                  </a:ext>
                </a:extLst>
              </p:cNvPr>
              <p:cNvSpPr txBox="1"/>
              <p:nvPr/>
            </p:nvSpPr>
            <p:spPr>
              <a:xfrm>
                <a:off x="5628934" y="2633672"/>
                <a:ext cx="1000846" cy="496343"/>
              </a:xfrm>
              <a:prstGeom prst="rect">
                <a:avLst/>
              </a:prstGeom>
              <a:noFill/>
            </p:spPr>
            <p:txBody>
              <a:bodyPr wrap="none" rtlCol="0">
                <a:spAutoFit/>
              </a:bodyPr>
              <a:lstStyle/>
              <a:p>
                <a:pPr algn="ctr"/>
                <a:r>
                  <a:rPr lang="fr-FR" sz="2000">
                    <a:solidFill>
                      <a:srgbClr val="002060"/>
                    </a:solidFill>
                    <a:latin typeface="Gill Sans MT" panose="020B0502020104020203" pitchFamily="34" charset="77"/>
                  </a:rPr>
                  <a:t>Client</a:t>
                </a:r>
              </a:p>
            </p:txBody>
          </p:sp>
        </p:grpSp>
        <p:pic>
          <p:nvPicPr>
            <p:cNvPr id="6" name="Picture 5" descr="A blue outline of hands shaking&#10;&#10;Description automatically generated">
              <a:extLst>
                <a:ext uri="{FF2B5EF4-FFF2-40B4-BE49-F238E27FC236}">
                  <a16:creationId xmlns:a16="http://schemas.microsoft.com/office/drawing/2014/main" id="{384C786A-4DCE-3EC7-8939-6F25ECDCB0D8}"/>
                </a:ext>
              </a:extLst>
            </p:cNvPr>
            <p:cNvPicPr>
              <a:picLocks noChangeAspect="1"/>
            </p:cNvPicPr>
            <p:nvPr/>
          </p:nvPicPr>
          <p:blipFill>
            <a:blip r:embed="rId5"/>
            <a:stretch>
              <a:fillRect/>
            </a:stretch>
          </p:blipFill>
          <p:spPr>
            <a:xfrm>
              <a:off x="5787314" y="2789880"/>
              <a:ext cx="867352" cy="867352"/>
            </a:xfrm>
            <a:prstGeom prst="rect">
              <a:avLst/>
            </a:prstGeom>
          </p:spPr>
        </p:pic>
      </p:grpSp>
      <p:grpSp>
        <p:nvGrpSpPr>
          <p:cNvPr id="21" name="Group 20">
            <a:extLst>
              <a:ext uri="{FF2B5EF4-FFF2-40B4-BE49-F238E27FC236}">
                <a16:creationId xmlns:a16="http://schemas.microsoft.com/office/drawing/2014/main" id="{837FE447-10D6-8903-0F13-C3D7C02E6AE5}"/>
              </a:ext>
            </a:extLst>
          </p:cNvPr>
          <p:cNvGrpSpPr/>
          <p:nvPr/>
        </p:nvGrpSpPr>
        <p:grpSpPr>
          <a:xfrm>
            <a:off x="6220990" y="3912262"/>
            <a:ext cx="1704797" cy="1806742"/>
            <a:chOff x="6220990" y="3912262"/>
            <a:chExt cx="1704797" cy="1806742"/>
          </a:xfrm>
        </p:grpSpPr>
        <p:grpSp>
          <p:nvGrpSpPr>
            <p:cNvPr id="24" name="Groupe 63">
              <a:extLst>
                <a:ext uri="{FF2B5EF4-FFF2-40B4-BE49-F238E27FC236}">
                  <a16:creationId xmlns:a16="http://schemas.microsoft.com/office/drawing/2014/main" id="{6AAF5656-315C-2E79-7066-9A70546F9930}"/>
                </a:ext>
              </a:extLst>
            </p:cNvPr>
            <p:cNvGrpSpPr/>
            <p:nvPr/>
          </p:nvGrpSpPr>
          <p:grpSpPr>
            <a:xfrm>
              <a:off x="6220990" y="3912262"/>
              <a:ext cx="1704797" cy="1806742"/>
              <a:chOff x="6145495" y="3385378"/>
              <a:chExt cx="1704797" cy="1806742"/>
            </a:xfrm>
          </p:grpSpPr>
          <p:sp>
            <p:nvSpPr>
              <p:cNvPr id="25" name="Hexagon 44">
                <a:extLst>
                  <a:ext uri="{FF2B5EF4-FFF2-40B4-BE49-F238E27FC236}">
                    <a16:creationId xmlns:a16="http://schemas.microsoft.com/office/drawing/2014/main" id="{79C24847-398F-59CE-6C0A-C0610A4A7081}"/>
                  </a:ext>
                </a:extLst>
              </p:cNvPr>
              <p:cNvSpPr/>
              <p:nvPr/>
            </p:nvSpPr>
            <p:spPr>
              <a:xfrm rot="5400000">
                <a:off x="6083106" y="3447767"/>
                <a:ext cx="1806742" cy="1681964"/>
              </a:xfrm>
              <a:prstGeom prst="hexagon">
                <a:avLst>
                  <a:gd name="adj" fmla="val 29070"/>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ZoneTexte 66">
                <a:extLst>
                  <a:ext uri="{FF2B5EF4-FFF2-40B4-BE49-F238E27FC236}">
                    <a16:creationId xmlns:a16="http://schemas.microsoft.com/office/drawing/2014/main" id="{D0D42981-4B41-EC38-C499-5FFB9840A56D}"/>
                  </a:ext>
                </a:extLst>
              </p:cNvPr>
              <p:cNvSpPr txBox="1"/>
              <p:nvPr/>
            </p:nvSpPr>
            <p:spPr>
              <a:xfrm>
                <a:off x="6145872" y="4333372"/>
                <a:ext cx="1704420" cy="369332"/>
              </a:xfrm>
              <a:prstGeom prst="rect">
                <a:avLst/>
              </a:prstGeom>
              <a:noFill/>
            </p:spPr>
            <p:txBody>
              <a:bodyPr wrap="square" rtlCol="0">
                <a:spAutoFit/>
              </a:bodyPr>
              <a:lstStyle/>
              <a:p>
                <a:pPr algn="ctr"/>
                <a:r>
                  <a:rPr lang="fr-FR">
                    <a:solidFill>
                      <a:srgbClr val="002060"/>
                    </a:solidFill>
                    <a:latin typeface="Gill Sans MT" panose="020B0502020104020203" pitchFamily="34" charset="77"/>
                  </a:rPr>
                  <a:t>Opérationnel</a:t>
                </a:r>
              </a:p>
            </p:txBody>
          </p:sp>
        </p:grpSp>
        <p:pic>
          <p:nvPicPr>
            <p:cNvPr id="20" name="Picture 19" descr="A blue light bulb and gear&#10;&#10;Description automatically generated">
              <a:extLst>
                <a:ext uri="{FF2B5EF4-FFF2-40B4-BE49-F238E27FC236}">
                  <a16:creationId xmlns:a16="http://schemas.microsoft.com/office/drawing/2014/main" id="{24AF0671-4E06-A449-0B0D-BF0AF988EC2D}"/>
                </a:ext>
              </a:extLst>
            </p:cNvPr>
            <p:cNvPicPr>
              <a:picLocks noChangeAspect="1"/>
            </p:cNvPicPr>
            <p:nvPr/>
          </p:nvPicPr>
          <p:blipFill>
            <a:blip r:embed="rId6"/>
            <a:stretch>
              <a:fillRect/>
            </a:stretch>
          </p:blipFill>
          <p:spPr>
            <a:xfrm>
              <a:off x="6761205" y="4243874"/>
              <a:ext cx="681512" cy="681512"/>
            </a:xfrm>
            <a:prstGeom prst="rect">
              <a:avLst/>
            </a:prstGeom>
          </p:spPr>
        </p:pic>
      </p:grpSp>
      <p:grpSp>
        <p:nvGrpSpPr>
          <p:cNvPr id="36" name="Group 35">
            <a:extLst>
              <a:ext uri="{FF2B5EF4-FFF2-40B4-BE49-F238E27FC236}">
                <a16:creationId xmlns:a16="http://schemas.microsoft.com/office/drawing/2014/main" id="{D60F8D52-FEEE-AB4E-1C4C-562822164608}"/>
              </a:ext>
            </a:extLst>
          </p:cNvPr>
          <p:cNvGrpSpPr/>
          <p:nvPr/>
        </p:nvGrpSpPr>
        <p:grpSpPr>
          <a:xfrm>
            <a:off x="-89" y="-2496"/>
            <a:ext cx="12195097" cy="379528"/>
            <a:chOff x="-89" y="-2496"/>
            <a:chExt cx="12195097" cy="379528"/>
          </a:xfrm>
        </p:grpSpPr>
        <p:grpSp>
          <p:nvGrpSpPr>
            <p:cNvPr id="13" name="Group 12">
              <a:extLst>
                <a:ext uri="{FF2B5EF4-FFF2-40B4-BE49-F238E27FC236}">
                  <a16:creationId xmlns:a16="http://schemas.microsoft.com/office/drawing/2014/main" id="{8CA0FA1B-23C0-18F6-F9DA-9441D153FE7E}"/>
                </a:ext>
              </a:extLst>
            </p:cNvPr>
            <p:cNvGrpSpPr/>
            <p:nvPr/>
          </p:nvGrpSpPr>
          <p:grpSpPr>
            <a:xfrm>
              <a:off x="-89" y="-2496"/>
              <a:ext cx="9523346" cy="379528"/>
              <a:chOff x="-89" y="-2496"/>
              <a:chExt cx="9523346" cy="379528"/>
            </a:xfrm>
          </p:grpSpPr>
          <p:sp>
            <p:nvSpPr>
              <p:cNvPr id="29" name="Rectangle 28">
                <a:extLst>
                  <a:ext uri="{FF2B5EF4-FFF2-40B4-BE49-F238E27FC236}">
                    <a16:creationId xmlns:a16="http://schemas.microsoft.com/office/drawing/2014/main" id="{6C3D4C82-733A-18BB-F635-59BC52DC5295}"/>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30" name="Rectangle 29">
                <a:extLst>
                  <a:ext uri="{FF2B5EF4-FFF2-40B4-BE49-F238E27FC236}">
                    <a16:creationId xmlns:a16="http://schemas.microsoft.com/office/drawing/2014/main" id="{40289F6D-367C-D4F2-64F6-444396965833}"/>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31" name="Rectangle 30">
                <a:extLst>
                  <a:ext uri="{FF2B5EF4-FFF2-40B4-BE49-F238E27FC236}">
                    <a16:creationId xmlns:a16="http://schemas.microsoft.com/office/drawing/2014/main" id="{3BBD42D1-EF53-2730-D2CC-CF9E929F3246}"/>
                  </a:ext>
                </a:extLst>
              </p:cNvPr>
              <p:cNvSpPr/>
              <p:nvPr/>
            </p:nvSpPr>
            <p:spPr>
              <a:xfrm>
                <a:off x="4115450" y="-2496"/>
                <a:ext cx="1716879"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Gill Sans MT" panose="020B0502020104020203" pitchFamily="34" charset="0"/>
                    <a:cs typeface="Times New Roman" panose="02020603050405020304" pitchFamily="18" charset="0"/>
                  </a:rPr>
                  <a:t> Mod</a:t>
                </a:r>
                <a:r>
                  <a:rPr lang="fr-FR">
                    <a:solidFill>
                      <a:schemeClr val="bg1"/>
                    </a:solidFill>
                    <a:latin typeface="Gill Sans MT" panose="020B0502020104020203" pitchFamily="34" charset="0"/>
                    <a:cs typeface="Times New Roman" panose="02020603050405020304" pitchFamily="18" charset="0"/>
                  </a:rPr>
                  <a:t>è</a:t>
                </a:r>
                <a:r>
                  <a:rPr lang="en-US">
                    <a:solidFill>
                      <a:schemeClr val="bg1"/>
                    </a:solidFill>
                    <a:latin typeface="Gill Sans MT" panose="020B0502020104020203" pitchFamily="34" charset="0"/>
                    <a:cs typeface="Times New Roman" panose="02020603050405020304" pitchFamily="18" charset="0"/>
                  </a:rPr>
                  <a:t>le supply</a:t>
                </a:r>
              </a:p>
            </p:txBody>
          </p:sp>
          <p:sp>
            <p:nvSpPr>
              <p:cNvPr id="32" name="Rectangle 31">
                <a:extLst>
                  <a:ext uri="{FF2B5EF4-FFF2-40B4-BE49-F238E27FC236}">
                    <a16:creationId xmlns:a16="http://schemas.microsoft.com/office/drawing/2014/main" id="{D78124CF-4DAA-A28D-8857-0A0E78FCB3C7}"/>
                  </a:ext>
                </a:extLst>
              </p:cNvPr>
              <p:cNvSpPr/>
              <p:nvPr/>
            </p:nvSpPr>
            <p:spPr>
              <a:xfrm>
                <a:off x="5832324"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  Tests &amp; résultats</a:t>
                </a:r>
              </a:p>
            </p:txBody>
          </p:sp>
          <p:sp>
            <p:nvSpPr>
              <p:cNvPr id="34" name="Rectangle 33">
                <a:extLst>
                  <a:ext uri="{FF2B5EF4-FFF2-40B4-BE49-F238E27FC236}">
                    <a16:creationId xmlns:a16="http://schemas.microsoft.com/office/drawing/2014/main" id="{7676F80D-9E1A-D7E8-69A7-2E447B22CFC3}"/>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35" name="Rectangle 34">
              <a:extLst>
                <a:ext uri="{FF2B5EF4-FFF2-40B4-BE49-F238E27FC236}">
                  <a16:creationId xmlns:a16="http://schemas.microsoft.com/office/drawing/2014/main" id="{0A673B88-EE16-6C5D-822C-2C224F30335C}"/>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grpSp>
        <p:nvGrpSpPr>
          <p:cNvPr id="37" name="Groupe 70">
            <a:extLst>
              <a:ext uri="{FF2B5EF4-FFF2-40B4-BE49-F238E27FC236}">
                <a16:creationId xmlns:a16="http://schemas.microsoft.com/office/drawing/2014/main" id="{A9E57B67-E14A-94FC-424C-6133FB36A912}"/>
              </a:ext>
            </a:extLst>
          </p:cNvPr>
          <p:cNvGrpSpPr/>
          <p:nvPr/>
        </p:nvGrpSpPr>
        <p:grpSpPr>
          <a:xfrm>
            <a:off x="3197700" y="359481"/>
            <a:ext cx="5796600" cy="704824"/>
            <a:chOff x="5516857" y="359481"/>
            <a:chExt cx="5147861" cy="704824"/>
          </a:xfrm>
        </p:grpSpPr>
        <p:grpSp>
          <p:nvGrpSpPr>
            <p:cNvPr id="40" name="Groupe 78">
              <a:extLst>
                <a:ext uri="{FF2B5EF4-FFF2-40B4-BE49-F238E27FC236}">
                  <a16:creationId xmlns:a16="http://schemas.microsoft.com/office/drawing/2014/main" id="{63ACE5FF-2ECA-C4C4-0982-B8BEEFED059E}"/>
                </a:ext>
              </a:extLst>
            </p:cNvPr>
            <p:cNvGrpSpPr/>
            <p:nvPr/>
          </p:nvGrpSpPr>
          <p:grpSpPr>
            <a:xfrm>
              <a:off x="5516857" y="359481"/>
              <a:ext cx="5147861" cy="704824"/>
              <a:chOff x="4511017" y="359481"/>
              <a:chExt cx="5147861" cy="704824"/>
            </a:xfrm>
          </p:grpSpPr>
          <p:grpSp>
            <p:nvGrpSpPr>
              <p:cNvPr id="44" name="Groupe 84">
                <a:extLst>
                  <a:ext uri="{FF2B5EF4-FFF2-40B4-BE49-F238E27FC236}">
                    <a16:creationId xmlns:a16="http://schemas.microsoft.com/office/drawing/2014/main" id="{A49E24DF-C1E6-3C58-524A-1C82E19BC5C7}"/>
                  </a:ext>
                </a:extLst>
              </p:cNvPr>
              <p:cNvGrpSpPr/>
              <p:nvPr/>
            </p:nvGrpSpPr>
            <p:grpSpPr>
              <a:xfrm>
                <a:off x="4511017" y="373059"/>
                <a:ext cx="4483055" cy="691246"/>
                <a:chOff x="4511017" y="373059"/>
                <a:chExt cx="4483055" cy="691246"/>
              </a:xfrm>
            </p:grpSpPr>
            <p:grpSp>
              <p:nvGrpSpPr>
                <p:cNvPr id="46" name="Groupe 87">
                  <a:extLst>
                    <a:ext uri="{FF2B5EF4-FFF2-40B4-BE49-F238E27FC236}">
                      <a16:creationId xmlns:a16="http://schemas.microsoft.com/office/drawing/2014/main" id="{FA9AF8A0-C41B-C050-7C67-62A1A14C1FB3}"/>
                    </a:ext>
                  </a:extLst>
                </p:cNvPr>
                <p:cNvGrpSpPr/>
                <p:nvPr/>
              </p:nvGrpSpPr>
              <p:grpSpPr>
                <a:xfrm>
                  <a:off x="4902826" y="728752"/>
                  <a:ext cx="4091246" cy="335553"/>
                  <a:chOff x="4309184" y="722435"/>
                  <a:chExt cx="4091246" cy="335553"/>
                </a:xfrm>
              </p:grpSpPr>
              <p:sp>
                <p:nvSpPr>
                  <p:cNvPr id="51" name="Ellipse 101">
                    <a:extLst>
                      <a:ext uri="{FF2B5EF4-FFF2-40B4-BE49-F238E27FC236}">
                        <a16:creationId xmlns:a16="http://schemas.microsoft.com/office/drawing/2014/main" id="{8BBB49B4-1AFD-22A7-3182-8FBE02FFCEB5}"/>
                      </a:ext>
                    </a:extLst>
                  </p:cNvPr>
                  <p:cNvSpPr>
                    <a:spLocks noChangeAspect="1"/>
                  </p:cNvSpPr>
                  <p:nvPr/>
                </p:nvSpPr>
                <p:spPr>
                  <a:xfrm>
                    <a:off x="4309184" y="728751"/>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CB479"/>
                      </a:solidFill>
                      <a:latin typeface="Gill Sans MT" panose="020B0502020104020203" pitchFamily="34" charset="0"/>
                    </a:endParaRPr>
                  </a:p>
                </p:txBody>
              </p:sp>
              <p:sp>
                <p:nvSpPr>
                  <p:cNvPr id="52" name="Ellipse 134">
                    <a:extLst>
                      <a:ext uri="{FF2B5EF4-FFF2-40B4-BE49-F238E27FC236}">
                        <a16:creationId xmlns:a16="http://schemas.microsoft.com/office/drawing/2014/main" id="{327639CF-F7CF-B958-B954-7ADC9CBE8AFB}"/>
                      </a:ext>
                    </a:extLst>
                  </p:cNvPr>
                  <p:cNvSpPr>
                    <a:spLocks noChangeAspect="1"/>
                  </p:cNvSpPr>
                  <p:nvPr/>
                </p:nvSpPr>
                <p:spPr>
                  <a:xfrm>
                    <a:off x="6165807" y="728750"/>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53" name="Ellipse 135">
                    <a:extLst>
                      <a:ext uri="{FF2B5EF4-FFF2-40B4-BE49-F238E27FC236}">
                        <a16:creationId xmlns:a16="http://schemas.microsoft.com/office/drawing/2014/main" id="{B2D59D4E-B768-2A46-15E9-61CE98B37FC4}"/>
                      </a:ext>
                    </a:extLst>
                  </p:cNvPr>
                  <p:cNvSpPr>
                    <a:spLocks noChangeAspect="1"/>
                  </p:cNvSpPr>
                  <p:nvPr/>
                </p:nvSpPr>
                <p:spPr>
                  <a:xfrm>
                    <a:off x="8022430" y="722435"/>
                    <a:ext cx="378000" cy="329237"/>
                  </a:xfrm>
                  <a:prstGeom prst="ellipse">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cxnSp>
                <p:nvCxnSpPr>
                  <p:cNvPr id="55" name="Connecteur droit 137">
                    <a:extLst>
                      <a:ext uri="{FF2B5EF4-FFF2-40B4-BE49-F238E27FC236}">
                        <a16:creationId xmlns:a16="http://schemas.microsoft.com/office/drawing/2014/main" id="{1EED4EAE-53E2-2792-568B-6F474A107814}"/>
                      </a:ext>
                    </a:extLst>
                  </p:cNvPr>
                  <p:cNvCxnSpPr>
                    <a:cxnSpLocks/>
                  </p:cNvCxnSpPr>
                  <p:nvPr/>
                </p:nvCxnSpPr>
                <p:spPr>
                  <a:xfrm flipV="1">
                    <a:off x="4687184" y="893369"/>
                    <a:ext cx="1478623" cy="1"/>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138">
                    <a:extLst>
                      <a:ext uri="{FF2B5EF4-FFF2-40B4-BE49-F238E27FC236}">
                        <a16:creationId xmlns:a16="http://schemas.microsoft.com/office/drawing/2014/main" id="{6BA06A15-E27E-0E47-FE90-7207724C15F3}"/>
                      </a:ext>
                    </a:extLst>
                  </p:cNvPr>
                  <p:cNvCxnSpPr>
                    <a:cxnSpLocks/>
                  </p:cNvCxnSpPr>
                  <p:nvPr/>
                </p:nvCxnSpPr>
                <p:spPr>
                  <a:xfrm flipV="1">
                    <a:off x="6543807" y="887054"/>
                    <a:ext cx="1478623" cy="6315"/>
                  </a:xfrm>
                  <a:prstGeom prst="line">
                    <a:avLst/>
                  </a:prstGeom>
                  <a:ln w="285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8" name="ZoneTexte 94">
                  <a:extLst>
                    <a:ext uri="{FF2B5EF4-FFF2-40B4-BE49-F238E27FC236}">
                      <a16:creationId xmlns:a16="http://schemas.microsoft.com/office/drawing/2014/main" id="{38F103FE-61BF-411C-A54B-650F84F45B47}"/>
                    </a:ext>
                  </a:extLst>
                </p:cNvPr>
                <p:cNvSpPr txBox="1"/>
                <p:nvPr/>
              </p:nvSpPr>
              <p:spPr>
                <a:xfrm>
                  <a:off x="4511017" y="373059"/>
                  <a:ext cx="1113540" cy="307777"/>
                </a:xfrm>
                <a:prstGeom prst="rect">
                  <a:avLst/>
                </a:prstGeom>
                <a:noFill/>
              </p:spPr>
              <p:txBody>
                <a:bodyPr wrap="none" lIns="91440" tIns="45720" rIns="91440" bIns="45720" rtlCol="0" anchor="t">
                  <a:spAutoFit/>
                </a:bodyPr>
                <a:lstStyle/>
                <a:p>
                  <a:pPr algn="ctr"/>
                  <a:r>
                    <a:rPr lang="fr-FR" sz="1400" b="1">
                      <a:solidFill>
                        <a:srgbClr val="4CB479"/>
                      </a:solidFill>
                      <a:latin typeface="Gill Sans MT" panose="020B0502020104020203" pitchFamily="34" charset="0"/>
                    </a:rPr>
                    <a:t>Modélisation</a:t>
                  </a:r>
                </a:p>
              </p:txBody>
            </p:sp>
            <p:sp>
              <p:nvSpPr>
                <p:cNvPr id="49" name="ZoneTexte 97">
                  <a:extLst>
                    <a:ext uri="{FF2B5EF4-FFF2-40B4-BE49-F238E27FC236}">
                      <a16:creationId xmlns:a16="http://schemas.microsoft.com/office/drawing/2014/main" id="{DA7B6D6B-19C5-774B-A0E7-FCE10CDA5C41}"/>
                    </a:ext>
                  </a:extLst>
                </p:cNvPr>
                <p:cNvSpPr txBox="1"/>
                <p:nvPr/>
              </p:nvSpPr>
              <p:spPr>
                <a:xfrm>
                  <a:off x="6073088" y="373059"/>
                  <a:ext cx="1715380" cy="307777"/>
                </a:xfrm>
                <a:prstGeom prst="rect">
                  <a:avLst/>
                </a:prstGeom>
                <a:noFill/>
              </p:spPr>
              <p:txBody>
                <a:bodyPr wrap="none" rtlCol="0">
                  <a:spAutoFit/>
                </a:bodyPr>
                <a:lstStyle/>
                <a:p>
                  <a:pPr algn="ctr"/>
                  <a:r>
                    <a:rPr lang="fr-FR" sz="1400" b="1">
                      <a:solidFill>
                        <a:srgbClr val="4CB479"/>
                      </a:solidFill>
                      <a:latin typeface="Gill Sans MT" panose="020B0502020104020203" pitchFamily="34" charset="0"/>
                    </a:rPr>
                    <a:t>Evaluation financière</a:t>
                  </a:r>
                </a:p>
              </p:txBody>
            </p:sp>
          </p:grpSp>
          <p:sp>
            <p:nvSpPr>
              <p:cNvPr id="45" name="ZoneTexte 86">
                <a:extLst>
                  <a:ext uri="{FF2B5EF4-FFF2-40B4-BE49-F238E27FC236}">
                    <a16:creationId xmlns:a16="http://schemas.microsoft.com/office/drawing/2014/main" id="{0087D25C-7198-2456-4E08-851B07AC5F01}"/>
                  </a:ext>
                </a:extLst>
              </p:cNvPr>
              <p:cNvSpPr txBox="1"/>
              <p:nvPr/>
            </p:nvSpPr>
            <p:spPr>
              <a:xfrm>
                <a:off x="7984554" y="359481"/>
                <a:ext cx="1674324" cy="307777"/>
              </a:xfrm>
              <a:prstGeom prst="rect">
                <a:avLst/>
              </a:prstGeom>
              <a:noFill/>
            </p:spPr>
            <p:txBody>
              <a:bodyPr wrap="none" rtlCol="0">
                <a:spAutoFit/>
              </a:bodyPr>
              <a:lstStyle/>
              <a:p>
                <a:pPr algn="ctr"/>
                <a:r>
                  <a:rPr lang="fr-FR" sz="1400" b="1">
                    <a:solidFill>
                      <a:srgbClr val="4CB479"/>
                    </a:solidFill>
                    <a:latin typeface="Gill Sans MT" panose="020B0502020104020203" pitchFamily="34" charset="0"/>
                  </a:rPr>
                  <a:t>KPIs &amp; performance</a:t>
                </a:r>
              </a:p>
            </p:txBody>
          </p:sp>
        </p:grpSp>
        <p:cxnSp>
          <p:nvCxnSpPr>
            <p:cNvPr id="39" name="Connecteur droit 77">
              <a:extLst>
                <a:ext uri="{FF2B5EF4-FFF2-40B4-BE49-F238E27FC236}">
                  <a16:creationId xmlns:a16="http://schemas.microsoft.com/office/drawing/2014/main" id="{ED55BE45-72B8-DBC9-EB51-66B22B61308D}"/>
                </a:ext>
              </a:extLst>
            </p:cNvPr>
            <p:cNvCxnSpPr>
              <a:cxnSpLocks/>
              <a:stCxn id="53" idx="2"/>
              <a:endCxn id="51" idx="6"/>
            </p:cNvCxnSpPr>
            <p:nvPr/>
          </p:nvCxnSpPr>
          <p:spPr>
            <a:xfrm flipH="1">
              <a:off x="6286666" y="893371"/>
              <a:ext cx="3335245" cy="6316"/>
            </a:xfrm>
            <a:prstGeom prst="line">
              <a:avLst/>
            </a:prstGeom>
            <a:solidFill>
              <a:srgbClr val="58B14F"/>
            </a:solidFill>
            <a:ln w="28575">
              <a:solidFill>
                <a:srgbClr val="4CB47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151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en-US" sz="1600">
                <a:solidFill>
                  <a:schemeClr val="bg1"/>
                </a:solidFill>
                <a:latin typeface="Gill Sans MT"/>
              </a:rPr>
              <a:t>35</a:t>
            </a:r>
            <a:endParaRPr lang="fr-FR" sz="1600">
              <a:solidFill>
                <a:schemeClr val="bg1"/>
              </a:solidFill>
              <a:latin typeface="Gill Sans MT"/>
            </a:endParaRPr>
          </a:p>
        </p:txBody>
      </p:sp>
      <p:sp>
        <p:nvSpPr>
          <p:cNvPr id="31" name="Titre 1">
            <a:extLst>
              <a:ext uri="{FF2B5EF4-FFF2-40B4-BE49-F238E27FC236}">
                <a16:creationId xmlns:a16="http://schemas.microsoft.com/office/drawing/2014/main" id="{70A6502F-AB06-932D-D673-FDA1610731A5}"/>
              </a:ext>
            </a:extLst>
          </p:cNvPr>
          <p:cNvSpPr>
            <a:spLocks noGrp="1"/>
          </p:cNvSpPr>
          <p:nvPr>
            <p:ph type="title"/>
          </p:nvPr>
        </p:nvSpPr>
        <p:spPr>
          <a:xfrm>
            <a:off x="832678" y="375894"/>
            <a:ext cx="10515600" cy="1325563"/>
          </a:xfrm>
        </p:spPr>
        <p:txBody>
          <a:bodyPr>
            <a:normAutofit/>
          </a:bodyPr>
          <a:lstStyle/>
          <a:p>
            <a:r>
              <a:rPr lang="fr-FR" sz="3600">
                <a:solidFill>
                  <a:schemeClr val="accent5">
                    <a:lumMod val="50000"/>
                  </a:schemeClr>
                </a:solidFill>
                <a:latin typeface="Gill Sans MT" panose="020B0502020104020203" pitchFamily="34" charset="0"/>
                <a:ea typeface="+mn-ea"/>
                <a:cs typeface="+mn-cs"/>
              </a:rPr>
              <a:t>Etude de cas – Juin 22 / </a:t>
            </a:r>
            <a:r>
              <a:rPr lang="fr-FR" sz="3600" err="1">
                <a:solidFill>
                  <a:schemeClr val="accent5">
                    <a:lumMod val="50000"/>
                  </a:schemeClr>
                </a:solidFill>
                <a:latin typeface="Gill Sans MT" panose="020B0502020104020203" pitchFamily="34" charset="0"/>
                <a:ea typeface="+mn-ea"/>
                <a:cs typeface="+mn-cs"/>
              </a:rPr>
              <a:t>Fév</a:t>
            </a:r>
            <a:r>
              <a:rPr lang="fr-FR" sz="3600">
                <a:solidFill>
                  <a:schemeClr val="accent5">
                    <a:lumMod val="50000"/>
                  </a:schemeClr>
                </a:solidFill>
                <a:latin typeface="Gill Sans MT" panose="020B0502020104020203" pitchFamily="34" charset="0"/>
                <a:ea typeface="+mn-ea"/>
                <a:cs typeface="+mn-cs"/>
              </a:rPr>
              <a:t> 23</a:t>
            </a:r>
          </a:p>
        </p:txBody>
      </p:sp>
      <p:sp>
        <p:nvSpPr>
          <p:cNvPr id="32" name="Rectangle 31">
            <a:extLst>
              <a:ext uri="{FF2B5EF4-FFF2-40B4-BE49-F238E27FC236}">
                <a16:creationId xmlns:a16="http://schemas.microsoft.com/office/drawing/2014/main" id="{FA6E6A9A-CBBD-DF8B-90E6-1415EB96DD31}"/>
              </a:ext>
            </a:extLst>
          </p:cNvPr>
          <p:cNvSpPr/>
          <p:nvPr/>
        </p:nvSpPr>
        <p:spPr>
          <a:xfrm>
            <a:off x="976840" y="13258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9" name="Group 48">
            <a:extLst>
              <a:ext uri="{FF2B5EF4-FFF2-40B4-BE49-F238E27FC236}">
                <a16:creationId xmlns:a16="http://schemas.microsoft.com/office/drawing/2014/main" id="{BBE1C714-F2E2-E31B-7CDD-9F186BAFA613}"/>
              </a:ext>
            </a:extLst>
          </p:cNvPr>
          <p:cNvGrpSpPr/>
          <p:nvPr/>
        </p:nvGrpSpPr>
        <p:grpSpPr>
          <a:xfrm>
            <a:off x="3034786" y="2038385"/>
            <a:ext cx="7671202" cy="3365172"/>
            <a:chOff x="3796786" y="1948415"/>
            <a:chExt cx="6047506" cy="2652895"/>
          </a:xfrm>
        </p:grpSpPr>
        <p:grpSp>
          <p:nvGrpSpPr>
            <p:cNvPr id="48" name="Group 47">
              <a:extLst>
                <a:ext uri="{FF2B5EF4-FFF2-40B4-BE49-F238E27FC236}">
                  <a16:creationId xmlns:a16="http://schemas.microsoft.com/office/drawing/2014/main" id="{93217273-C69C-E4B8-FC4B-140E495622B7}"/>
                </a:ext>
              </a:extLst>
            </p:cNvPr>
            <p:cNvGrpSpPr/>
            <p:nvPr/>
          </p:nvGrpSpPr>
          <p:grpSpPr>
            <a:xfrm>
              <a:off x="3796786" y="1948415"/>
              <a:ext cx="4817951" cy="2652895"/>
              <a:chOff x="3796786" y="1948415"/>
              <a:chExt cx="4817951" cy="2652895"/>
            </a:xfrm>
          </p:grpSpPr>
          <p:grpSp>
            <p:nvGrpSpPr>
              <p:cNvPr id="33" name="Groupe 153">
                <a:extLst>
                  <a:ext uri="{FF2B5EF4-FFF2-40B4-BE49-F238E27FC236}">
                    <a16:creationId xmlns:a16="http://schemas.microsoft.com/office/drawing/2014/main" id="{26C8FDA4-0F3C-4B8F-9E53-54A97EB5F7BB}"/>
                  </a:ext>
                </a:extLst>
              </p:cNvPr>
              <p:cNvGrpSpPr/>
              <p:nvPr/>
            </p:nvGrpSpPr>
            <p:grpSpPr>
              <a:xfrm>
                <a:off x="5649569" y="1948415"/>
                <a:ext cx="1138331" cy="1100847"/>
                <a:chOff x="6083587" y="4716479"/>
                <a:chExt cx="1138331" cy="1100847"/>
              </a:xfrm>
            </p:grpSpPr>
            <p:sp>
              <p:nvSpPr>
                <p:cNvPr id="34" name="ZoneTexte 154">
                  <a:extLst>
                    <a:ext uri="{FF2B5EF4-FFF2-40B4-BE49-F238E27FC236}">
                      <a16:creationId xmlns:a16="http://schemas.microsoft.com/office/drawing/2014/main" id="{2EF7D331-92A0-1D43-09BD-136334003063}"/>
                    </a:ext>
                  </a:extLst>
                </p:cNvPr>
                <p:cNvSpPr txBox="1"/>
                <p:nvPr/>
              </p:nvSpPr>
              <p:spPr>
                <a:xfrm>
                  <a:off x="6083587" y="5078217"/>
                  <a:ext cx="1138331" cy="509528"/>
                </a:xfrm>
                <a:prstGeom prst="rect">
                  <a:avLst/>
                </a:prstGeom>
                <a:noFill/>
              </p:spPr>
              <p:txBody>
                <a:bodyPr wrap="square" rtlCol="0">
                  <a:spAutoFit/>
                </a:bodyPr>
                <a:lstStyle/>
                <a:p>
                  <a:pPr algn="ctr"/>
                  <a:r>
                    <a:rPr lang="fr-FR" sz="1200" b="1">
                      <a:solidFill>
                        <a:srgbClr val="04284B"/>
                      </a:solidFill>
                      <a:latin typeface="Gill Sans MT" panose="020B0502020104020203" pitchFamily="34" charset="0"/>
                    </a:rPr>
                    <a:t>Données</a:t>
                  </a:r>
                </a:p>
                <a:p>
                  <a:pPr algn="ctr"/>
                  <a:r>
                    <a:rPr lang="fr-FR" sz="1200" b="1">
                      <a:solidFill>
                        <a:srgbClr val="04284B"/>
                      </a:solidFill>
                      <a:latin typeface="Gill Sans MT" panose="020B0502020104020203" pitchFamily="34" charset="0"/>
                    </a:rPr>
                    <a:t>d’entrée</a:t>
                  </a:r>
                </a:p>
                <a:p>
                  <a:pPr algn="ctr"/>
                  <a:r>
                    <a:rPr lang="fr-FR" sz="1200" b="1">
                      <a:solidFill>
                        <a:srgbClr val="04284B"/>
                      </a:solidFill>
                      <a:latin typeface="Gill Sans MT" panose="020B0502020104020203" pitchFamily="34" charset="0"/>
                    </a:rPr>
                    <a:t> </a:t>
                  </a:r>
                  <a:endParaRPr lang="en-GB" sz="1200" b="1">
                    <a:solidFill>
                      <a:srgbClr val="04284B"/>
                    </a:solidFill>
                    <a:latin typeface="Gill Sans MT" panose="020B0502020104020203" pitchFamily="34" charset="0"/>
                  </a:endParaRPr>
                </a:p>
              </p:txBody>
            </p:sp>
            <p:grpSp>
              <p:nvGrpSpPr>
                <p:cNvPr id="35" name="Groupe 155">
                  <a:extLst>
                    <a:ext uri="{FF2B5EF4-FFF2-40B4-BE49-F238E27FC236}">
                      <a16:creationId xmlns:a16="http://schemas.microsoft.com/office/drawing/2014/main" id="{31C23DE8-C33E-784C-541F-F667929DBF06}"/>
                    </a:ext>
                  </a:extLst>
                </p:cNvPr>
                <p:cNvGrpSpPr/>
                <p:nvPr/>
              </p:nvGrpSpPr>
              <p:grpSpPr>
                <a:xfrm>
                  <a:off x="6104114" y="4716479"/>
                  <a:ext cx="1097280" cy="1100847"/>
                  <a:chOff x="5585460" y="2840476"/>
                  <a:chExt cx="1097280" cy="1100847"/>
                </a:xfrm>
              </p:grpSpPr>
              <p:sp>
                <p:nvSpPr>
                  <p:cNvPr id="36" name="Ellipse 156">
                    <a:extLst>
                      <a:ext uri="{FF2B5EF4-FFF2-40B4-BE49-F238E27FC236}">
                        <a16:creationId xmlns:a16="http://schemas.microsoft.com/office/drawing/2014/main" id="{1B238609-F4BC-ED34-D5CF-F946487F873C}"/>
                      </a:ext>
                    </a:extLst>
                  </p:cNvPr>
                  <p:cNvSpPr/>
                  <p:nvPr/>
                </p:nvSpPr>
                <p:spPr>
                  <a:xfrm>
                    <a:off x="5678888" y="2933700"/>
                    <a:ext cx="910423" cy="914400"/>
                  </a:xfrm>
                  <a:prstGeom prst="ellipse">
                    <a:avLst/>
                  </a:prstGeom>
                  <a:noFill/>
                  <a:ln w="15875">
                    <a:solidFill>
                      <a:srgbClr val="609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e 157">
                    <a:extLst>
                      <a:ext uri="{FF2B5EF4-FFF2-40B4-BE49-F238E27FC236}">
                        <a16:creationId xmlns:a16="http://schemas.microsoft.com/office/drawing/2014/main" id="{52CC99DB-C7BB-F25C-33D7-5DB6CED68D1D}"/>
                      </a:ext>
                    </a:extLst>
                  </p:cNvPr>
                  <p:cNvSpPr/>
                  <p:nvPr/>
                </p:nvSpPr>
                <p:spPr>
                  <a:xfrm>
                    <a:off x="5585460" y="2840476"/>
                    <a:ext cx="1097280" cy="1100847"/>
                  </a:xfrm>
                  <a:prstGeom prst="ellipse">
                    <a:avLst/>
                  </a:prstGeom>
                  <a:no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38" name="Connecteur droit 158">
                <a:extLst>
                  <a:ext uri="{FF2B5EF4-FFF2-40B4-BE49-F238E27FC236}">
                    <a16:creationId xmlns:a16="http://schemas.microsoft.com/office/drawing/2014/main" id="{ECABEEEF-DAC8-55C8-8D00-BD7E93A4BD01}"/>
                  </a:ext>
                </a:extLst>
              </p:cNvPr>
              <p:cNvCxnSpPr/>
              <p:nvPr/>
            </p:nvCxnSpPr>
            <p:spPr>
              <a:xfrm>
                <a:off x="4793470" y="2540620"/>
                <a:ext cx="883944" cy="365"/>
              </a:xfrm>
              <a:prstGeom prst="line">
                <a:avLst/>
              </a:prstGeom>
              <a:ln w="38100">
                <a:solidFill>
                  <a:srgbClr val="C2C2C2"/>
                </a:solidFill>
              </a:ln>
            </p:spPr>
            <p:style>
              <a:lnRef idx="1">
                <a:schemeClr val="accent1"/>
              </a:lnRef>
              <a:fillRef idx="0">
                <a:schemeClr val="accent1"/>
              </a:fillRef>
              <a:effectRef idx="0">
                <a:schemeClr val="accent1"/>
              </a:effectRef>
              <a:fontRef idx="minor">
                <a:schemeClr val="tx1"/>
              </a:fontRef>
            </p:style>
          </p:cxnSp>
          <p:cxnSp>
            <p:nvCxnSpPr>
              <p:cNvPr id="39" name="Connecteur droit 159">
                <a:extLst>
                  <a:ext uri="{FF2B5EF4-FFF2-40B4-BE49-F238E27FC236}">
                    <a16:creationId xmlns:a16="http://schemas.microsoft.com/office/drawing/2014/main" id="{19740532-D291-2036-A035-4F4672C71758}"/>
                  </a:ext>
                </a:extLst>
              </p:cNvPr>
              <p:cNvCxnSpPr/>
              <p:nvPr/>
            </p:nvCxnSpPr>
            <p:spPr>
              <a:xfrm>
                <a:off x="6779636" y="2540620"/>
                <a:ext cx="883944" cy="365"/>
              </a:xfrm>
              <a:prstGeom prst="line">
                <a:avLst/>
              </a:prstGeom>
              <a:ln w="38100">
                <a:solidFill>
                  <a:srgbClr val="C2C2C2"/>
                </a:solidFill>
              </a:ln>
            </p:spPr>
            <p:style>
              <a:lnRef idx="1">
                <a:schemeClr val="accent1"/>
              </a:lnRef>
              <a:fillRef idx="0">
                <a:schemeClr val="accent1"/>
              </a:fillRef>
              <a:effectRef idx="0">
                <a:schemeClr val="accent1"/>
              </a:effectRef>
              <a:fontRef idx="minor">
                <a:schemeClr val="tx1"/>
              </a:fontRef>
            </p:style>
          </p:cxnSp>
          <p:cxnSp>
            <p:nvCxnSpPr>
              <p:cNvPr id="40" name="Connecteur droit 160">
                <a:extLst>
                  <a:ext uri="{FF2B5EF4-FFF2-40B4-BE49-F238E27FC236}">
                    <a16:creationId xmlns:a16="http://schemas.microsoft.com/office/drawing/2014/main" id="{9EC9A749-D09D-0FCB-0F00-A3A4E19B2B56}"/>
                  </a:ext>
                </a:extLst>
              </p:cNvPr>
              <p:cNvCxnSpPr/>
              <p:nvPr/>
            </p:nvCxnSpPr>
            <p:spPr>
              <a:xfrm rot="5400000" flipH="1">
                <a:off x="4600724" y="2730546"/>
                <a:ext cx="420624" cy="365"/>
              </a:xfrm>
              <a:prstGeom prst="line">
                <a:avLst/>
              </a:prstGeom>
              <a:ln w="38100">
                <a:solidFill>
                  <a:srgbClr val="C2C2C2"/>
                </a:solidFill>
              </a:ln>
            </p:spPr>
            <p:style>
              <a:lnRef idx="1">
                <a:schemeClr val="accent1"/>
              </a:lnRef>
              <a:fillRef idx="0">
                <a:schemeClr val="accent1"/>
              </a:fillRef>
              <a:effectRef idx="0">
                <a:schemeClr val="accent1"/>
              </a:effectRef>
              <a:fontRef idx="minor">
                <a:schemeClr val="tx1"/>
              </a:fontRef>
            </p:style>
          </p:cxnSp>
          <p:cxnSp>
            <p:nvCxnSpPr>
              <p:cNvPr id="41" name="Connecteur droit 161">
                <a:extLst>
                  <a:ext uri="{FF2B5EF4-FFF2-40B4-BE49-F238E27FC236}">
                    <a16:creationId xmlns:a16="http://schemas.microsoft.com/office/drawing/2014/main" id="{C7C2685A-8D36-5228-D2CD-05DE7D062EDF}"/>
                  </a:ext>
                </a:extLst>
              </p:cNvPr>
              <p:cNvCxnSpPr/>
              <p:nvPr/>
            </p:nvCxnSpPr>
            <p:spPr>
              <a:xfrm rot="5400000" flipH="1">
                <a:off x="7428902" y="2728017"/>
                <a:ext cx="420624" cy="365"/>
              </a:xfrm>
              <a:prstGeom prst="line">
                <a:avLst/>
              </a:prstGeom>
              <a:ln w="38100">
                <a:solidFill>
                  <a:srgbClr val="C2C2C2"/>
                </a:solidFill>
              </a:ln>
            </p:spPr>
            <p:style>
              <a:lnRef idx="1">
                <a:schemeClr val="accent1"/>
              </a:lnRef>
              <a:fillRef idx="0">
                <a:schemeClr val="accent1"/>
              </a:fillRef>
              <a:effectRef idx="0">
                <a:schemeClr val="accent1"/>
              </a:effectRef>
              <a:fontRef idx="minor">
                <a:schemeClr val="tx1"/>
              </a:fontRef>
            </p:style>
          </p:cxnSp>
          <p:cxnSp>
            <p:nvCxnSpPr>
              <p:cNvPr id="42" name="Connecteur droit 162">
                <a:extLst>
                  <a:ext uri="{FF2B5EF4-FFF2-40B4-BE49-F238E27FC236}">
                    <a16:creationId xmlns:a16="http://schemas.microsoft.com/office/drawing/2014/main" id="{C9D6E70A-4162-39BD-59B7-6E7E16E0E8D6}"/>
                  </a:ext>
                </a:extLst>
              </p:cNvPr>
              <p:cNvCxnSpPr/>
              <p:nvPr/>
            </p:nvCxnSpPr>
            <p:spPr>
              <a:xfrm rot="5400000" flipH="1">
                <a:off x="4609014" y="2744606"/>
                <a:ext cx="420624" cy="365"/>
              </a:xfrm>
              <a:prstGeom prst="line">
                <a:avLst/>
              </a:prstGeom>
              <a:ln w="38100">
                <a:solidFill>
                  <a:srgbClr val="C2C2C2"/>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43" name="Connecteur droit 163">
                <a:extLst>
                  <a:ext uri="{FF2B5EF4-FFF2-40B4-BE49-F238E27FC236}">
                    <a16:creationId xmlns:a16="http://schemas.microsoft.com/office/drawing/2014/main" id="{1C4B9167-7F7D-F22E-3FD9-0BE1FCD549AD}"/>
                  </a:ext>
                </a:extLst>
              </p:cNvPr>
              <p:cNvCxnSpPr/>
              <p:nvPr/>
            </p:nvCxnSpPr>
            <p:spPr>
              <a:xfrm rot="5400000" flipH="1">
                <a:off x="7437192" y="2742077"/>
                <a:ext cx="420624" cy="365"/>
              </a:xfrm>
              <a:prstGeom prst="line">
                <a:avLst/>
              </a:prstGeom>
              <a:ln w="38100">
                <a:solidFill>
                  <a:srgbClr val="C2C2C2"/>
                </a:solidFill>
                <a:headEnd type="diamond"/>
                <a:tailEnd type="none"/>
              </a:ln>
            </p:spPr>
            <p:style>
              <a:lnRef idx="1">
                <a:schemeClr val="accent1"/>
              </a:lnRef>
              <a:fillRef idx="0">
                <a:schemeClr val="accent1"/>
              </a:fillRef>
              <a:effectRef idx="0">
                <a:schemeClr val="accent1"/>
              </a:effectRef>
              <a:fontRef idx="minor">
                <a:schemeClr val="tx1"/>
              </a:fontRef>
            </p:style>
          </p:cxnSp>
          <p:sp>
            <p:nvSpPr>
              <p:cNvPr id="44" name="Rectangle à coins arrondis 96">
                <a:extLst>
                  <a:ext uri="{FF2B5EF4-FFF2-40B4-BE49-F238E27FC236}">
                    <a16:creationId xmlns:a16="http://schemas.microsoft.com/office/drawing/2014/main" id="{21506160-B9F8-C094-E550-EABC4EE06CFF}"/>
                  </a:ext>
                </a:extLst>
              </p:cNvPr>
              <p:cNvSpPr/>
              <p:nvPr/>
            </p:nvSpPr>
            <p:spPr>
              <a:xfrm>
                <a:off x="3796786" y="3089138"/>
                <a:ext cx="2028133" cy="33436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a:solidFill>
                      <a:srgbClr val="04284B"/>
                    </a:solidFill>
                    <a:latin typeface="Gill Sans MT" panose="020B0502020104020203" pitchFamily="34" charset="0"/>
                  </a:rPr>
                  <a:t>Opérationnelles</a:t>
                </a:r>
              </a:p>
            </p:txBody>
          </p:sp>
          <p:sp>
            <p:nvSpPr>
              <p:cNvPr id="45" name="Rectangle à coins arrondis 97">
                <a:extLst>
                  <a:ext uri="{FF2B5EF4-FFF2-40B4-BE49-F238E27FC236}">
                    <a16:creationId xmlns:a16="http://schemas.microsoft.com/office/drawing/2014/main" id="{3C6038F0-6DC5-0C38-2353-051BEE58FD56}"/>
                  </a:ext>
                </a:extLst>
              </p:cNvPr>
              <p:cNvSpPr/>
              <p:nvPr/>
            </p:nvSpPr>
            <p:spPr>
              <a:xfrm>
                <a:off x="6586604" y="3092711"/>
                <a:ext cx="2028133" cy="33436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a:solidFill>
                      <a:srgbClr val="04284B"/>
                    </a:solidFill>
                    <a:latin typeface="Gill Sans MT" panose="020B0502020104020203" pitchFamily="34" charset="0"/>
                  </a:rPr>
                  <a:t>Financières </a:t>
                </a:r>
                <a:endParaRPr lang="en-GB" sz="2000" b="1">
                  <a:solidFill>
                    <a:srgbClr val="04284B"/>
                  </a:solidFill>
                  <a:latin typeface="Gill Sans MT" panose="020B0502020104020203" pitchFamily="34" charset="0"/>
                </a:endParaRPr>
              </a:p>
            </p:txBody>
          </p:sp>
          <p:sp>
            <p:nvSpPr>
              <p:cNvPr id="46" name="ZoneTexte 167">
                <a:extLst>
                  <a:ext uri="{FF2B5EF4-FFF2-40B4-BE49-F238E27FC236}">
                    <a16:creationId xmlns:a16="http://schemas.microsoft.com/office/drawing/2014/main" id="{E30F8860-BAA8-BA59-1EB1-2D01E40048BD}"/>
                  </a:ext>
                </a:extLst>
              </p:cNvPr>
              <p:cNvSpPr txBox="1"/>
              <p:nvPr/>
            </p:nvSpPr>
            <p:spPr>
              <a:xfrm>
                <a:off x="3907317" y="3557992"/>
                <a:ext cx="3171097" cy="1043318"/>
              </a:xfrm>
              <a:prstGeom prst="rect">
                <a:avLst/>
              </a:prstGeom>
              <a:noFill/>
            </p:spPr>
            <p:txBody>
              <a:bodyPr wrap="square">
                <a:spAutoFit/>
              </a:bodyPr>
              <a:lstStyle/>
              <a:p>
                <a:pPr marL="285750" indent="-285750">
                  <a:buClr>
                    <a:srgbClr val="BDD7EE"/>
                  </a:buClr>
                  <a:buSzPct val="125000"/>
                  <a:buFont typeface="Arial" panose="020B0604020202020204" pitchFamily="34" charset="0"/>
                  <a:buChar char="•"/>
                </a:pPr>
                <a:r>
                  <a:rPr lang="fr-FR" sz="1600">
                    <a:solidFill>
                      <a:srgbClr val="04284B"/>
                    </a:solidFill>
                    <a:latin typeface="Gill Sans MT" panose="020B0502020104020203" pitchFamily="34" charset="0"/>
                  </a:rPr>
                  <a:t>Demandes reçues </a:t>
                </a:r>
              </a:p>
              <a:p>
                <a:pPr marL="285750" indent="-285750">
                  <a:buClr>
                    <a:srgbClr val="BDD7EE"/>
                  </a:buClr>
                  <a:buSzPct val="125000"/>
                  <a:buFont typeface="Arial" panose="020B0604020202020204" pitchFamily="34" charset="0"/>
                  <a:buChar char="•"/>
                </a:pPr>
                <a:r>
                  <a:rPr lang="fr-FR" sz="1600">
                    <a:solidFill>
                      <a:srgbClr val="04284B"/>
                    </a:solidFill>
                    <a:latin typeface="Gill Sans MT" panose="020B0502020104020203" pitchFamily="34" charset="0"/>
                  </a:rPr>
                  <a:t>Capacités de production</a:t>
                </a:r>
              </a:p>
              <a:p>
                <a:pPr marL="285750" indent="-285750">
                  <a:buClr>
                    <a:srgbClr val="BDD7EE"/>
                  </a:buClr>
                  <a:buSzPct val="125000"/>
                  <a:buFont typeface="Arial" panose="020B0604020202020204" pitchFamily="34" charset="0"/>
                  <a:buChar char="•"/>
                </a:pPr>
                <a:r>
                  <a:rPr lang="fr-FR" sz="1600">
                    <a:solidFill>
                      <a:srgbClr val="04284B"/>
                    </a:solidFill>
                    <a:latin typeface="Gill Sans MT" panose="020B0502020104020203" pitchFamily="34" charset="0"/>
                  </a:rPr>
                  <a:t>Plan des arrêts</a:t>
                </a:r>
              </a:p>
              <a:p>
                <a:pPr marL="285750" indent="-285750">
                  <a:buClr>
                    <a:srgbClr val="BDD7EE"/>
                  </a:buClr>
                  <a:buSzPct val="125000"/>
                  <a:buFont typeface="Arial" panose="020B0604020202020204" pitchFamily="34" charset="0"/>
                  <a:buChar char="•"/>
                </a:pPr>
                <a:r>
                  <a:rPr lang="fr-FR" sz="1600">
                    <a:solidFill>
                      <a:srgbClr val="04284B"/>
                    </a:solidFill>
                    <a:latin typeface="Gill Sans MT" panose="020B0502020104020203" pitchFamily="34" charset="0"/>
                  </a:rPr>
                  <a:t>Rendement des lignes</a:t>
                </a:r>
              </a:p>
              <a:p>
                <a:pPr marL="285750" indent="-285750">
                  <a:buClr>
                    <a:srgbClr val="BDD7EE"/>
                  </a:buClr>
                  <a:buSzPct val="125000"/>
                  <a:buFont typeface="Arial" panose="020B0604020202020204" pitchFamily="34" charset="0"/>
                  <a:buChar char="•"/>
                </a:pPr>
                <a:r>
                  <a:rPr lang="fr-FR" sz="1600">
                    <a:solidFill>
                      <a:srgbClr val="04284B"/>
                    </a:solidFill>
                    <a:latin typeface="Gill Sans MT" panose="020B0502020104020203" pitchFamily="34" charset="0"/>
                  </a:rPr>
                  <a:t>Les autres paramètres industriels</a:t>
                </a:r>
              </a:p>
            </p:txBody>
          </p:sp>
        </p:grpSp>
        <p:sp>
          <p:nvSpPr>
            <p:cNvPr id="47" name="ZoneTexte 113">
              <a:extLst>
                <a:ext uri="{FF2B5EF4-FFF2-40B4-BE49-F238E27FC236}">
                  <a16:creationId xmlns:a16="http://schemas.microsoft.com/office/drawing/2014/main" id="{8BDFA0DE-4ECE-789B-4CD8-E92651005250}"/>
                </a:ext>
              </a:extLst>
            </p:cNvPr>
            <p:cNvSpPr txBox="1"/>
            <p:nvPr/>
          </p:nvSpPr>
          <p:spPr>
            <a:xfrm>
              <a:off x="6673195" y="3548219"/>
              <a:ext cx="3171097" cy="849213"/>
            </a:xfrm>
            <a:prstGeom prst="rect">
              <a:avLst/>
            </a:prstGeom>
            <a:noFill/>
          </p:spPr>
          <p:txBody>
            <a:bodyPr wrap="square">
              <a:spAutoFit/>
            </a:bodyPr>
            <a:lstStyle/>
            <a:p>
              <a:pPr marL="285750" indent="-285750">
                <a:buClr>
                  <a:srgbClr val="BDD7EE"/>
                </a:buClr>
                <a:buSzPct val="125000"/>
                <a:buFont typeface="Arial" panose="020B0604020202020204" pitchFamily="34" charset="0"/>
                <a:buChar char="•"/>
              </a:pPr>
              <a:r>
                <a:rPr lang="fr-FR" sz="1600">
                  <a:solidFill>
                    <a:srgbClr val="04284B"/>
                  </a:solidFill>
                  <a:latin typeface="Gill Sans MT" panose="020B0502020104020203" pitchFamily="34" charset="0"/>
                </a:rPr>
                <a:t>Prix d’achat des MP</a:t>
              </a:r>
            </a:p>
            <a:p>
              <a:pPr marL="285750" indent="-285750">
                <a:buClr>
                  <a:srgbClr val="BDD7EE"/>
                </a:buClr>
                <a:buSzPct val="125000"/>
                <a:buFont typeface="Arial" panose="020B0604020202020204" pitchFamily="34" charset="0"/>
                <a:buChar char="•"/>
              </a:pPr>
              <a:r>
                <a:rPr lang="fr-FR" sz="1600">
                  <a:solidFill>
                    <a:srgbClr val="04284B"/>
                  </a:solidFill>
                  <a:latin typeface="Gill Sans MT" panose="020B0502020104020203" pitchFamily="34" charset="0"/>
                </a:rPr>
                <a:t>Prix de ventes</a:t>
              </a:r>
            </a:p>
            <a:p>
              <a:pPr marL="285750" indent="-285750">
                <a:buClr>
                  <a:srgbClr val="BDD7EE"/>
                </a:buClr>
                <a:buSzPct val="125000"/>
                <a:buFont typeface="Arial" panose="020B0604020202020204" pitchFamily="34" charset="0"/>
                <a:buChar char="•"/>
              </a:pPr>
              <a:r>
                <a:rPr lang="fr-FR" sz="1600">
                  <a:solidFill>
                    <a:srgbClr val="04284B"/>
                  </a:solidFill>
                  <a:latin typeface="Gill Sans MT" panose="020B0502020104020203" pitchFamily="34" charset="0"/>
                </a:rPr>
                <a:t>L’ensemble des coûts opératoires</a:t>
              </a:r>
            </a:p>
            <a:p>
              <a:pPr marL="285750" indent="-285750">
                <a:buClr>
                  <a:srgbClr val="BDD7EE"/>
                </a:buClr>
                <a:buSzPct val="125000"/>
                <a:buFont typeface="Arial" panose="020B0604020202020204" pitchFamily="34" charset="0"/>
                <a:buChar char="•"/>
              </a:pPr>
              <a:r>
                <a:rPr lang="fr-FR" sz="1600">
                  <a:solidFill>
                    <a:srgbClr val="04284B"/>
                  </a:solidFill>
                  <a:latin typeface="Gill Sans MT" panose="020B0502020104020203" pitchFamily="34" charset="0"/>
                </a:rPr>
                <a:t>Les autres paramètres financiers</a:t>
              </a:r>
            </a:p>
          </p:txBody>
        </p:sp>
      </p:grpSp>
      <p:pic>
        <p:nvPicPr>
          <p:cNvPr id="52" name="Picture 51" descr="A screenshot of a phone&#10;&#10;Description automatically generated">
            <a:extLst>
              <a:ext uri="{FF2B5EF4-FFF2-40B4-BE49-F238E27FC236}">
                <a16:creationId xmlns:a16="http://schemas.microsoft.com/office/drawing/2014/main" id="{C90513F2-10E2-0CBE-5103-1AF72B4AD8D6}"/>
              </a:ext>
            </a:extLst>
          </p:cNvPr>
          <p:cNvPicPr>
            <a:picLocks noChangeAspect="1"/>
          </p:cNvPicPr>
          <p:nvPr/>
        </p:nvPicPr>
        <p:blipFill>
          <a:blip r:embed="rId3"/>
          <a:stretch>
            <a:fillRect/>
          </a:stretch>
        </p:blipFill>
        <p:spPr>
          <a:xfrm>
            <a:off x="3880678" y="7915532"/>
            <a:ext cx="12192000" cy="3552825"/>
          </a:xfrm>
          <a:prstGeom prst="rect">
            <a:avLst/>
          </a:prstGeom>
        </p:spPr>
      </p:pic>
      <p:grpSp>
        <p:nvGrpSpPr>
          <p:cNvPr id="20" name="Group 19">
            <a:extLst>
              <a:ext uri="{FF2B5EF4-FFF2-40B4-BE49-F238E27FC236}">
                <a16:creationId xmlns:a16="http://schemas.microsoft.com/office/drawing/2014/main" id="{CA8F2D91-DC15-3BF5-4CD3-698E401C9C94}"/>
              </a:ext>
            </a:extLst>
          </p:cNvPr>
          <p:cNvGrpSpPr/>
          <p:nvPr/>
        </p:nvGrpSpPr>
        <p:grpSpPr>
          <a:xfrm>
            <a:off x="-89" y="-2496"/>
            <a:ext cx="12195097" cy="379528"/>
            <a:chOff x="-89" y="-2496"/>
            <a:chExt cx="12195097" cy="379528"/>
          </a:xfrm>
        </p:grpSpPr>
        <p:grpSp>
          <p:nvGrpSpPr>
            <p:cNvPr id="21" name="Group 20">
              <a:extLst>
                <a:ext uri="{FF2B5EF4-FFF2-40B4-BE49-F238E27FC236}">
                  <a16:creationId xmlns:a16="http://schemas.microsoft.com/office/drawing/2014/main" id="{17371C5E-B49B-B8B1-ECFB-4D1555F57B47}"/>
                </a:ext>
              </a:extLst>
            </p:cNvPr>
            <p:cNvGrpSpPr/>
            <p:nvPr/>
          </p:nvGrpSpPr>
          <p:grpSpPr>
            <a:xfrm>
              <a:off x="-89" y="-2496"/>
              <a:ext cx="9523346" cy="379528"/>
              <a:chOff x="-89" y="-2496"/>
              <a:chExt cx="9523346" cy="379528"/>
            </a:xfrm>
          </p:grpSpPr>
          <p:sp>
            <p:nvSpPr>
              <p:cNvPr id="23" name="Rectangle 22">
                <a:extLst>
                  <a:ext uri="{FF2B5EF4-FFF2-40B4-BE49-F238E27FC236}">
                    <a16:creationId xmlns:a16="http://schemas.microsoft.com/office/drawing/2014/main" id="{5E55B90A-5974-3435-EE13-FFB53BEA30C7}"/>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24" name="Rectangle 23">
                <a:extLst>
                  <a:ext uri="{FF2B5EF4-FFF2-40B4-BE49-F238E27FC236}">
                    <a16:creationId xmlns:a16="http://schemas.microsoft.com/office/drawing/2014/main" id="{FE695464-3885-C74C-DF5C-AB1C121E5B7F}"/>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25" name="Rectangle 24">
                <a:extLst>
                  <a:ext uri="{FF2B5EF4-FFF2-40B4-BE49-F238E27FC236}">
                    <a16:creationId xmlns:a16="http://schemas.microsoft.com/office/drawing/2014/main" id="{225FE8DD-B86A-EBA7-3ACC-AAE558D8B843}"/>
                  </a:ext>
                </a:extLst>
              </p:cNvPr>
              <p:cNvSpPr/>
              <p:nvPr/>
            </p:nvSpPr>
            <p:spPr>
              <a:xfrm>
                <a:off x="4115450" y="-2496"/>
                <a:ext cx="171687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 Mod</a:t>
                </a:r>
                <a:r>
                  <a:rPr lang="fr-FR">
                    <a:solidFill>
                      <a:srgbClr val="3FA762"/>
                    </a:solidFill>
                    <a:latin typeface="Gill Sans MT"/>
                    <a:cs typeface="Times New Roman"/>
                  </a:rPr>
                  <a:t>è</a:t>
                </a:r>
                <a:r>
                  <a:rPr lang="en-US">
                    <a:solidFill>
                      <a:srgbClr val="3FA762"/>
                    </a:solidFill>
                    <a:latin typeface="Gill Sans MT"/>
                    <a:cs typeface="Times New Roman"/>
                  </a:rPr>
                  <a:t>le supply</a:t>
                </a:r>
              </a:p>
            </p:txBody>
          </p:sp>
          <p:sp>
            <p:nvSpPr>
              <p:cNvPr id="26" name="Rectangle 25">
                <a:extLst>
                  <a:ext uri="{FF2B5EF4-FFF2-40B4-BE49-F238E27FC236}">
                    <a16:creationId xmlns:a16="http://schemas.microsoft.com/office/drawing/2014/main" id="{CBDF0325-C928-BFD1-3CA8-70792BD9CE14}"/>
                  </a:ext>
                </a:extLst>
              </p:cNvPr>
              <p:cNvSpPr/>
              <p:nvPr/>
            </p:nvSpPr>
            <p:spPr>
              <a:xfrm>
                <a:off x="5832324" y="-2496"/>
                <a:ext cx="1857085"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  Tests &amp; résultats</a:t>
                </a:r>
              </a:p>
            </p:txBody>
          </p:sp>
          <p:sp>
            <p:nvSpPr>
              <p:cNvPr id="27" name="Rectangle 26">
                <a:extLst>
                  <a:ext uri="{FF2B5EF4-FFF2-40B4-BE49-F238E27FC236}">
                    <a16:creationId xmlns:a16="http://schemas.microsoft.com/office/drawing/2014/main" id="{6851C440-E769-9B8D-1B03-3D5D620A6000}"/>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22" name="Rectangle 21">
              <a:extLst>
                <a:ext uri="{FF2B5EF4-FFF2-40B4-BE49-F238E27FC236}">
                  <a16:creationId xmlns:a16="http://schemas.microsoft.com/office/drawing/2014/main" id="{CAC43080-F92A-3F92-4504-842E518A6B60}"/>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1754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screenshot of a computer&#10;&#10;Description automatically generated">
            <a:extLst>
              <a:ext uri="{FF2B5EF4-FFF2-40B4-BE49-F238E27FC236}">
                <a16:creationId xmlns:a16="http://schemas.microsoft.com/office/drawing/2014/main" id="{36E7F5AD-DF30-DBD4-18BC-2CDB2780F0FD}"/>
              </a:ext>
            </a:extLst>
          </p:cNvPr>
          <p:cNvPicPr>
            <a:picLocks noChangeAspect="1"/>
          </p:cNvPicPr>
          <p:nvPr/>
        </p:nvPicPr>
        <p:blipFill>
          <a:blip r:embed="rId3"/>
          <a:stretch>
            <a:fillRect/>
          </a:stretch>
        </p:blipFill>
        <p:spPr>
          <a:xfrm>
            <a:off x="422843" y="2659788"/>
            <a:ext cx="11360670" cy="2778039"/>
          </a:xfrm>
          <a:prstGeom prst="rect">
            <a:avLst/>
          </a:prstGeom>
        </p:spPr>
      </p:pic>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36</a:t>
            </a:r>
            <a:endParaRPr lang="fr-FR" sz="1600">
              <a:solidFill>
                <a:schemeClr val="bg1"/>
              </a:solidFill>
              <a:latin typeface="Gill Sans MT" panose="020B0502020104020203" pitchFamily="34" charset="0"/>
            </a:endParaRPr>
          </a:p>
        </p:txBody>
      </p:sp>
      <p:sp>
        <p:nvSpPr>
          <p:cNvPr id="16" name="Titre 1">
            <a:extLst>
              <a:ext uri="{FF2B5EF4-FFF2-40B4-BE49-F238E27FC236}">
                <a16:creationId xmlns:a16="http://schemas.microsoft.com/office/drawing/2014/main" id="{AD96AD8D-CADE-6A63-EDCE-8B80C372346D}"/>
              </a:ext>
            </a:extLst>
          </p:cNvPr>
          <p:cNvSpPr>
            <a:spLocks noGrp="1"/>
          </p:cNvSpPr>
          <p:nvPr>
            <p:ph type="title"/>
          </p:nvPr>
        </p:nvSpPr>
        <p:spPr>
          <a:xfrm>
            <a:off x="832678" y="375894"/>
            <a:ext cx="10515600" cy="1325563"/>
          </a:xfrm>
        </p:spPr>
        <p:txBody>
          <a:bodyPr>
            <a:normAutofit/>
          </a:bodyPr>
          <a:lstStyle/>
          <a:p>
            <a:r>
              <a:rPr lang="fr-FR" sz="3600">
                <a:solidFill>
                  <a:schemeClr val="accent5">
                    <a:lumMod val="50000"/>
                  </a:schemeClr>
                </a:solidFill>
                <a:latin typeface="Gill Sans MT" panose="020B0502020104020203" pitchFamily="34" charset="0"/>
                <a:ea typeface="+mn-ea"/>
                <a:cs typeface="+mn-cs"/>
              </a:rPr>
              <a:t>Etude de cas – Juin 22 / </a:t>
            </a:r>
            <a:r>
              <a:rPr lang="fr-FR" sz="3600" err="1">
                <a:solidFill>
                  <a:schemeClr val="accent5">
                    <a:lumMod val="50000"/>
                  </a:schemeClr>
                </a:solidFill>
                <a:latin typeface="Gill Sans MT" panose="020B0502020104020203" pitchFamily="34" charset="0"/>
                <a:ea typeface="+mn-ea"/>
                <a:cs typeface="+mn-cs"/>
              </a:rPr>
              <a:t>Fév</a:t>
            </a:r>
            <a:r>
              <a:rPr lang="fr-FR" sz="3600">
                <a:solidFill>
                  <a:schemeClr val="accent5">
                    <a:lumMod val="50000"/>
                  </a:schemeClr>
                </a:solidFill>
                <a:latin typeface="Gill Sans MT" panose="020B0502020104020203" pitchFamily="34" charset="0"/>
                <a:ea typeface="+mn-ea"/>
                <a:cs typeface="+mn-cs"/>
              </a:rPr>
              <a:t> 23</a:t>
            </a:r>
          </a:p>
        </p:txBody>
      </p:sp>
      <p:sp>
        <p:nvSpPr>
          <p:cNvPr id="17" name="Rectangle 16">
            <a:extLst>
              <a:ext uri="{FF2B5EF4-FFF2-40B4-BE49-F238E27FC236}">
                <a16:creationId xmlns:a16="http://schemas.microsoft.com/office/drawing/2014/main" id="{2A727ECF-5091-5D2A-89BA-D41E092803D9}"/>
              </a:ext>
            </a:extLst>
          </p:cNvPr>
          <p:cNvSpPr/>
          <p:nvPr/>
        </p:nvSpPr>
        <p:spPr>
          <a:xfrm>
            <a:off x="976840" y="13258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68">
            <a:extLst>
              <a:ext uri="{FF2B5EF4-FFF2-40B4-BE49-F238E27FC236}">
                <a16:creationId xmlns:a16="http://schemas.microsoft.com/office/drawing/2014/main" id="{B61BB60F-5A21-5DCE-72E0-7D4EB9D8B93C}"/>
              </a:ext>
            </a:extLst>
          </p:cNvPr>
          <p:cNvSpPr txBox="1"/>
          <p:nvPr/>
        </p:nvSpPr>
        <p:spPr>
          <a:xfrm>
            <a:off x="837651" y="1554129"/>
            <a:ext cx="10516699" cy="369332"/>
          </a:xfrm>
          <a:prstGeom prst="rect">
            <a:avLst/>
          </a:prstGeom>
          <a:noFill/>
        </p:spPr>
        <p:txBody>
          <a:bodyPr wrap="square" rtlCol="0">
            <a:spAutoFit/>
          </a:bodyPr>
          <a:lstStyle/>
          <a:p>
            <a:pPr algn="ctr"/>
            <a:r>
              <a:rPr lang="fr-FR" b="1">
                <a:solidFill>
                  <a:schemeClr val="accent5">
                    <a:lumMod val="50000"/>
                  </a:schemeClr>
                </a:solidFill>
                <a:latin typeface="Gill Sans MT" panose="020B0502020104020203" pitchFamily="34" charset="77"/>
              </a:rPr>
              <a:t>Option 1 : KOFERT en pleine autonomie </a:t>
            </a:r>
          </a:p>
        </p:txBody>
      </p:sp>
      <p:sp>
        <p:nvSpPr>
          <p:cNvPr id="19" name="ZoneTexte 168">
            <a:extLst>
              <a:ext uri="{FF2B5EF4-FFF2-40B4-BE49-F238E27FC236}">
                <a16:creationId xmlns:a16="http://schemas.microsoft.com/office/drawing/2014/main" id="{AE738350-584F-3CBF-9CBE-6BF62EA2D833}"/>
              </a:ext>
            </a:extLst>
          </p:cNvPr>
          <p:cNvSpPr txBox="1"/>
          <p:nvPr/>
        </p:nvSpPr>
        <p:spPr>
          <a:xfrm>
            <a:off x="204805" y="2080985"/>
            <a:ext cx="4863150" cy="369332"/>
          </a:xfrm>
          <a:prstGeom prst="rect">
            <a:avLst/>
          </a:prstGeom>
          <a:noFill/>
        </p:spPr>
        <p:txBody>
          <a:bodyPr wrap="square" rtlCol="0">
            <a:spAutoFit/>
          </a:bodyPr>
          <a:lstStyle/>
          <a:p>
            <a:pPr algn="ctr"/>
            <a:r>
              <a:rPr lang="fr-FR" b="1">
                <a:solidFill>
                  <a:schemeClr val="accent5">
                    <a:lumMod val="50000"/>
                  </a:schemeClr>
                </a:solidFill>
                <a:latin typeface="Gill Sans MT" panose="020B0502020104020203" pitchFamily="34" charset="77"/>
              </a:rPr>
              <a:t>Plan de demandes / ventes</a:t>
            </a:r>
          </a:p>
        </p:txBody>
      </p:sp>
      <p:grpSp>
        <p:nvGrpSpPr>
          <p:cNvPr id="26" name="Group 25">
            <a:extLst>
              <a:ext uri="{FF2B5EF4-FFF2-40B4-BE49-F238E27FC236}">
                <a16:creationId xmlns:a16="http://schemas.microsoft.com/office/drawing/2014/main" id="{A6300B1A-FDB2-50EB-1E58-D569991E5490}"/>
              </a:ext>
            </a:extLst>
          </p:cNvPr>
          <p:cNvGrpSpPr/>
          <p:nvPr/>
        </p:nvGrpSpPr>
        <p:grpSpPr>
          <a:xfrm>
            <a:off x="-89" y="-2496"/>
            <a:ext cx="12195097" cy="379528"/>
            <a:chOff x="-89" y="-2496"/>
            <a:chExt cx="12195097" cy="379528"/>
          </a:xfrm>
        </p:grpSpPr>
        <p:grpSp>
          <p:nvGrpSpPr>
            <p:cNvPr id="27" name="Group 26">
              <a:extLst>
                <a:ext uri="{FF2B5EF4-FFF2-40B4-BE49-F238E27FC236}">
                  <a16:creationId xmlns:a16="http://schemas.microsoft.com/office/drawing/2014/main" id="{BA6D0361-10C2-0B56-1FAD-441A804C92C6}"/>
                </a:ext>
              </a:extLst>
            </p:cNvPr>
            <p:cNvGrpSpPr/>
            <p:nvPr/>
          </p:nvGrpSpPr>
          <p:grpSpPr>
            <a:xfrm>
              <a:off x="-89" y="-2496"/>
              <a:ext cx="9523346" cy="379528"/>
              <a:chOff x="-89" y="-2496"/>
              <a:chExt cx="9523346" cy="379528"/>
            </a:xfrm>
          </p:grpSpPr>
          <p:sp>
            <p:nvSpPr>
              <p:cNvPr id="29" name="Rectangle 28">
                <a:extLst>
                  <a:ext uri="{FF2B5EF4-FFF2-40B4-BE49-F238E27FC236}">
                    <a16:creationId xmlns:a16="http://schemas.microsoft.com/office/drawing/2014/main" id="{9740E3B5-2B4F-E02A-5A63-0FD35672617D}"/>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30" name="Rectangle 29">
                <a:extLst>
                  <a:ext uri="{FF2B5EF4-FFF2-40B4-BE49-F238E27FC236}">
                    <a16:creationId xmlns:a16="http://schemas.microsoft.com/office/drawing/2014/main" id="{D709586D-8C71-754B-185E-622EF615EC2B}"/>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31" name="Rectangle 30">
                <a:extLst>
                  <a:ext uri="{FF2B5EF4-FFF2-40B4-BE49-F238E27FC236}">
                    <a16:creationId xmlns:a16="http://schemas.microsoft.com/office/drawing/2014/main" id="{9DCEDBDA-5FF8-F481-163F-1048F199CD56}"/>
                  </a:ext>
                </a:extLst>
              </p:cNvPr>
              <p:cNvSpPr/>
              <p:nvPr/>
            </p:nvSpPr>
            <p:spPr>
              <a:xfrm>
                <a:off x="4115450" y="-2496"/>
                <a:ext cx="171687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 Mod</a:t>
                </a:r>
                <a:r>
                  <a:rPr lang="fr-FR">
                    <a:solidFill>
                      <a:srgbClr val="3FA762"/>
                    </a:solidFill>
                    <a:latin typeface="Gill Sans MT"/>
                    <a:cs typeface="Times New Roman"/>
                  </a:rPr>
                  <a:t>è</a:t>
                </a:r>
                <a:r>
                  <a:rPr lang="en-US">
                    <a:solidFill>
                      <a:srgbClr val="3FA762"/>
                    </a:solidFill>
                    <a:latin typeface="Gill Sans MT"/>
                    <a:cs typeface="Times New Roman"/>
                  </a:rPr>
                  <a:t>le supply</a:t>
                </a:r>
              </a:p>
            </p:txBody>
          </p:sp>
          <p:sp>
            <p:nvSpPr>
              <p:cNvPr id="32" name="Rectangle 31">
                <a:extLst>
                  <a:ext uri="{FF2B5EF4-FFF2-40B4-BE49-F238E27FC236}">
                    <a16:creationId xmlns:a16="http://schemas.microsoft.com/office/drawing/2014/main" id="{FE61FEE6-8922-3814-963A-85A72E5EC997}"/>
                  </a:ext>
                </a:extLst>
              </p:cNvPr>
              <p:cNvSpPr/>
              <p:nvPr/>
            </p:nvSpPr>
            <p:spPr>
              <a:xfrm>
                <a:off x="5832324" y="-2496"/>
                <a:ext cx="1857085"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  Tests &amp; résultats</a:t>
                </a:r>
              </a:p>
            </p:txBody>
          </p:sp>
          <p:sp>
            <p:nvSpPr>
              <p:cNvPr id="33" name="Rectangle 32">
                <a:extLst>
                  <a:ext uri="{FF2B5EF4-FFF2-40B4-BE49-F238E27FC236}">
                    <a16:creationId xmlns:a16="http://schemas.microsoft.com/office/drawing/2014/main" id="{20E97EFE-425E-EF4B-2ACB-85A6A4EBF309}"/>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28" name="Rectangle 27">
              <a:extLst>
                <a:ext uri="{FF2B5EF4-FFF2-40B4-BE49-F238E27FC236}">
                  <a16:creationId xmlns:a16="http://schemas.microsoft.com/office/drawing/2014/main" id="{37C506C9-BE30-18C8-5590-930D3DD4E5CE}"/>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grpSp>
        <p:nvGrpSpPr>
          <p:cNvPr id="40" name="Group 39">
            <a:extLst>
              <a:ext uri="{FF2B5EF4-FFF2-40B4-BE49-F238E27FC236}">
                <a16:creationId xmlns:a16="http://schemas.microsoft.com/office/drawing/2014/main" id="{A7E986EA-6DBD-8C91-C9AD-C49306AC2CAE}"/>
              </a:ext>
            </a:extLst>
          </p:cNvPr>
          <p:cNvGrpSpPr/>
          <p:nvPr/>
        </p:nvGrpSpPr>
        <p:grpSpPr>
          <a:xfrm>
            <a:off x="418061" y="2640188"/>
            <a:ext cx="11233942" cy="2799709"/>
            <a:chOff x="565638" y="2889539"/>
            <a:chExt cx="11099800" cy="2766278"/>
          </a:xfrm>
        </p:grpSpPr>
        <p:pic>
          <p:nvPicPr>
            <p:cNvPr id="35" name="Picture 34" descr="A screenshot of a computer&#10;&#10;Description automatically generated">
              <a:extLst>
                <a:ext uri="{FF2B5EF4-FFF2-40B4-BE49-F238E27FC236}">
                  <a16:creationId xmlns:a16="http://schemas.microsoft.com/office/drawing/2014/main" id="{AA727D5A-7028-9E9F-C2B5-320E2AD4168E}"/>
                </a:ext>
              </a:extLst>
            </p:cNvPr>
            <p:cNvPicPr>
              <a:picLocks noChangeAspect="1"/>
            </p:cNvPicPr>
            <p:nvPr/>
          </p:nvPicPr>
          <p:blipFill>
            <a:blip r:embed="rId4"/>
            <a:stretch>
              <a:fillRect/>
            </a:stretch>
          </p:blipFill>
          <p:spPr>
            <a:xfrm>
              <a:off x="565638" y="2889539"/>
              <a:ext cx="11099800" cy="2766278"/>
            </a:xfrm>
            <a:prstGeom prst="rect">
              <a:avLst/>
            </a:prstGeom>
          </p:spPr>
        </p:pic>
        <p:sp>
          <p:nvSpPr>
            <p:cNvPr id="36" name="Rectangle 35">
              <a:extLst>
                <a:ext uri="{FF2B5EF4-FFF2-40B4-BE49-F238E27FC236}">
                  <a16:creationId xmlns:a16="http://schemas.microsoft.com/office/drawing/2014/main" id="{A74392E4-FBF1-EA7E-C9AB-78DAD3E1ABC4}"/>
                </a:ext>
              </a:extLst>
            </p:cNvPr>
            <p:cNvSpPr/>
            <p:nvPr/>
          </p:nvSpPr>
          <p:spPr>
            <a:xfrm>
              <a:off x="9091614" y="4048125"/>
              <a:ext cx="704850" cy="107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Rectangle 4">
            <a:extLst>
              <a:ext uri="{FF2B5EF4-FFF2-40B4-BE49-F238E27FC236}">
                <a16:creationId xmlns:a16="http://schemas.microsoft.com/office/drawing/2014/main" id="{ED731CDE-714F-19C9-9315-16D6CB13D5C6}"/>
              </a:ext>
            </a:extLst>
          </p:cNvPr>
          <p:cNvSpPr/>
          <p:nvPr/>
        </p:nvSpPr>
        <p:spPr>
          <a:xfrm>
            <a:off x="8853495" y="3738092"/>
            <a:ext cx="1080794" cy="226522"/>
          </a:xfrm>
          <a:prstGeom prst="rect">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4122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37</a:t>
            </a:r>
            <a:endParaRPr lang="fr-FR" sz="1600">
              <a:solidFill>
                <a:schemeClr val="bg1"/>
              </a:solidFill>
              <a:latin typeface="Gill Sans MT" panose="020B0502020104020203" pitchFamily="34" charset="0"/>
            </a:endParaRPr>
          </a:p>
        </p:txBody>
      </p:sp>
      <p:sp>
        <p:nvSpPr>
          <p:cNvPr id="10" name="Titre 1">
            <a:extLst>
              <a:ext uri="{FF2B5EF4-FFF2-40B4-BE49-F238E27FC236}">
                <a16:creationId xmlns:a16="http://schemas.microsoft.com/office/drawing/2014/main" id="{EC71AC5B-06D3-5B41-848D-0CC57489C084}"/>
              </a:ext>
            </a:extLst>
          </p:cNvPr>
          <p:cNvSpPr>
            <a:spLocks noGrp="1"/>
          </p:cNvSpPr>
          <p:nvPr>
            <p:ph type="title"/>
          </p:nvPr>
        </p:nvSpPr>
        <p:spPr>
          <a:xfrm>
            <a:off x="832678" y="375894"/>
            <a:ext cx="10515600" cy="1325563"/>
          </a:xfrm>
        </p:spPr>
        <p:txBody>
          <a:bodyPr>
            <a:normAutofit/>
          </a:bodyPr>
          <a:lstStyle/>
          <a:p>
            <a:r>
              <a:rPr lang="fr-FR" sz="3600">
                <a:solidFill>
                  <a:schemeClr val="accent5">
                    <a:lumMod val="50000"/>
                  </a:schemeClr>
                </a:solidFill>
                <a:latin typeface="Gill Sans MT" panose="020B0502020104020203" pitchFamily="34" charset="0"/>
                <a:ea typeface="+mn-ea"/>
                <a:cs typeface="+mn-cs"/>
              </a:rPr>
              <a:t>Etude de cas – Juin 22 / </a:t>
            </a:r>
            <a:r>
              <a:rPr lang="fr-FR" sz="3600" err="1">
                <a:solidFill>
                  <a:schemeClr val="accent5">
                    <a:lumMod val="50000"/>
                  </a:schemeClr>
                </a:solidFill>
                <a:latin typeface="Gill Sans MT" panose="020B0502020104020203" pitchFamily="34" charset="0"/>
                <a:ea typeface="+mn-ea"/>
                <a:cs typeface="+mn-cs"/>
              </a:rPr>
              <a:t>Fév</a:t>
            </a:r>
            <a:r>
              <a:rPr lang="fr-FR" sz="3600">
                <a:solidFill>
                  <a:schemeClr val="accent5">
                    <a:lumMod val="50000"/>
                  </a:schemeClr>
                </a:solidFill>
                <a:latin typeface="Gill Sans MT" panose="020B0502020104020203" pitchFamily="34" charset="0"/>
                <a:ea typeface="+mn-ea"/>
                <a:cs typeface="+mn-cs"/>
              </a:rPr>
              <a:t> 23</a:t>
            </a:r>
          </a:p>
        </p:txBody>
      </p:sp>
      <p:sp>
        <p:nvSpPr>
          <p:cNvPr id="11" name="Rectangle 10">
            <a:extLst>
              <a:ext uri="{FF2B5EF4-FFF2-40B4-BE49-F238E27FC236}">
                <a16:creationId xmlns:a16="http://schemas.microsoft.com/office/drawing/2014/main" id="{06886C55-A47D-718B-2597-2DFFBC3B272B}"/>
              </a:ext>
            </a:extLst>
          </p:cNvPr>
          <p:cNvSpPr/>
          <p:nvPr/>
        </p:nvSpPr>
        <p:spPr>
          <a:xfrm>
            <a:off x="976840" y="13258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68">
            <a:extLst>
              <a:ext uri="{FF2B5EF4-FFF2-40B4-BE49-F238E27FC236}">
                <a16:creationId xmlns:a16="http://schemas.microsoft.com/office/drawing/2014/main" id="{A1421160-366B-339F-3784-F949905FB5E4}"/>
              </a:ext>
            </a:extLst>
          </p:cNvPr>
          <p:cNvSpPr txBox="1"/>
          <p:nvPr/>
        </p:nvSpPr>
        <p:spPr>
          <a:xfrm>
            <a:off x="837651" y="1687479"/>
            <a:ext cx="10516699" cy="369332"/>
          </a:xfrm>
          <a:prstGeom prst="rect">
            <a:avLst/>
          </a:prstGeom>
          <a:noFill/>
        </p:spPr>
        <p:txBody>
          <a:bodyPr wrap="square" rtlCol="0">
            <a:spAutoFit/>
          </a:bodyPr>
          <a:lstStyle/>
          <a:p>
            <a:pPr algn="ctr"/>
            <a:r>
              <a:rPr lang="fr-FR" b="1">
                <a:solidFill>
                  <a:schemeClr val="accent5">
                    <a:lumMod val="50000"/>
                  </a:schemeClr>
                </a:solidFill>
                <a:latin typeface="Gill Sans MT" panose="020B0502020104020203" pitchFamily="34" charset="77"/>
              </a:rPr>
              <a:t>Option 1 : KOFERT en pleine autonomie </a:t>
            </a:r>
          </a:p>
        </p:txBody>
      </p:sp>
      <p:grpSp>
        <p:nvGrpSpPr>
          <p:cNvPr id="32" name="Group 31">
            <a:extLst>
              <a:ext uri="{FF2B5EF4-FFF2-40B4-BE49-F238E27FC236}">
                <a16:creationId xmlns:a16="http://schemas.microsoft.com/office/drawing/2014/main" id="{95F6BECD-6329-E374-E693-565216742033}"/>
              </a:ext>
            </a:extLst>
          </p:cNvPr>
          <p:cNvGrpSpPr/>
          <p:nvPr/>
        </p:nvGrpSpPr>
        <p:grpSpPr>
          <a:xfrm>
            <a:off x="-89" y="-2496"/>
            <a:ext cx="12195097" cy="379528"/>
            <a:chOff x="-89" y="-2496"/>
            <a:chExt cx="12195097" cy="379528"/>
          </a:xfrm>
        </p:grpSpPr>
        <p:grpSp>
          <p:nvGrpSpPr>
            <p:cNvPr id="33" name="Group 32">
              <a:extLst>
                <a:ext uri="{FF2B5EF4-FFF2-40B4-BE49-F238E27FC236}">
                  <a16:creationId xmlns:a16="http://schemas.microsoft.com/office/drawing/2014/main" id="{3E861BC4-DC70-A310-2D03-81D7EC6437F7}"/>
                </a:ext>
              </a:extLst>
            </p:cNvPr>
            <p:cNvGrpSpPr/>
            <p:nvPr/>
          </p:nvGrpSpPr>
          <p:grpSpPr>
            <a:xfrm>
              <a:off x="-89" y="-2496"/>
              <a:ext cx="9523346" cy="379528"/>
              <a:chOff x="-89" y="-2496"/>
              <a:chExt cx="9523346" cy="379528"/>
            </a:xfrm>
          </p:grpSpPr>
          <p:sp>
            <p:nvSpPr>
              <p:cNvPr id="35" name="Rectangle 34">
                <a:extLst>
                  <a:ext uri="{FF2B5EF4-FFF2-40B4-BE49-F238E27FC236}">
                    <a16:creationId xmlns:a16="http://schemas.microsoft.com/office/drawing/2014/main" id="{B9D4D7F9-009D-3A6F-9502-0AEAC5A945F6}"/>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36" name="Rectangle 35">
                <a:extLst>
                  <a:ext uri="{FF2B5EF4-FFF2-40B4-BE49-F238E27FC236}">
                    <a16:creationId xmlns:a16="http://schemas.microsoft.com/office/drawing/2014/main" id="{DCC79C24-8563-AAC4-8B3D-16106F3A4465}"/>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37" name="Rectangle 36">
                <a:extLst>
                  <a:ext uri="{FF2B5EF4-FFF2-40B4-BE49-F238E27FC236}">
                    <a16:creationId xmlns:a16="http://schemas.microsoft.com/office/drawing/2014/main" id="{0DD25FFA-1A14-25F4-13D9-50E312AB4301}"/>
                  </a:ext>
                </a:extLst>
              </p:cNvPr>
              <p:cNvSpPr/>
              <p:nvPr/>
            </p:nvSpPr>
            <p:spPr>
              <a:xfrm>
                <a:off x="4115450" y="-2496"/>
                <a:ext cx="171687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 Mod</a:t>
                </a:r>
                <a:r>
                  <a:rPr lang="fr-FR">
                    <a:solidFill>
                      <a:srgbClr val="3FA762"/>
                    </a:solidFill>
                    <a:latin typeface="Gill Sans MT"/>
                    <a:cs typeface="Times New Roman"/>
                  </a:rPr>
                  <a:t>è</a:t>
                </a:r>
                <a:r>
                  <a:rPr lang="en-US">
                    <a:solidFill>
                      <a:srgbClr val="3FA762"/>
                    </a:solidFill>
                    <a:latin typeface="Gill Sans MT"/>
                    <a:cs typeface="Times New Roman"/>
                  </a:rPr>
                  <a:t>le supply</a:t>
                </a:r>
              </a:p>
            </p:txBody>
          </p:sp>
          <p:sp>
            <p:nvSpPr>
              <p:cNvPr id="38" name="Rectangle 37">
                <a:extLst>
                  <a:ext uri="{FF2B5EF4-FFF2-40B4-BE49-F238E27FC236}">
                    <a16:creationId xmlns:a16="http://schemas.microsoft.com/office/drawing/2014/main" id="{E48D314C-8442-8031-1313-8E64741AC9A7}"/>
                  </a:ext>
                </a:extLst>
              </p:cNvPr>
              <p:cNvSpPr/>
              <p:nvPr/>
            </p:nvSpPr>
            <p:spPr>
              <a:xfrm>
                <a:off x="5832324" y="-2496"/>
                <a:ext cx="1857085"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  Tests &amp; résultats</a:t>
                </a:r>
              </a:p>
            </p:txBody>
          </p:sp>
          <p:sp>
            <p:nvSpPr>
              <p:cNvPr id="39" name="Rectangle 38">
                <a:extLst>
                  <a:ext uri="{FF2B5EF4-FFF2-40B4-BE49-F238E27FC236}">
                    <a16:creationId xmlns:a16="http://schemas.microsoft.com/office/drawing/2014/main" id="{237C1E8A-B200-4726-1859-99DC81F6DC63}"/>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34" name="Rectangle 33">
              <a:extLst>
                <a:ext uri="{FF2B5EF4-FFF2-40B4-BE49-F238E27FC236}">
                  <a16:creationId xmlns:a16="http://schemas.microsoft.com/office/drawing/2014/main" id="{6CBC1A9D-6222-0496-CE9E-80D563211F3F}"/>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pic>
        <p:nvPicPr>
          <p:cNvPr id="53" name="Picture 52" descr="A screenshot of a computer&#10;&#10;Description automatically generated">
            <a:extLst>
              <a:ext uri="{FF2B5EF4-FFF2-40B4-BE49-F238E27FC236}">
                <a16:creationId xmlns:a16="http://schemas.microsoft.com/office/drawing/2014/main" id="{A797B3A3-E6DB-DCE9-6A02-2C1B473695A5}"/>
              </a:ext>
            </a:extLst>
          </p:cNvPr>
          <p:cNvPicPr>
            <a:picLocks noChangeAspect="1"/>
          </p:cNvPicPr>
          <p:nvPr/>
        </p:nvPicPr>
        <p:blipFill>
          <a:blip r:embed="rId3"/>
          <a:stretch>
            <a:fillRect/>
          </a:stretch>
        </p:blipFill>
        <p:spPr>
          <a:xfrm>
            <a:off x="266611" y="2357940"/>
            <a:ext cx="11696789" cy="3106960"/>
          </a:xfrm>
          <a:prstGeom prst="rect">
            <a:avLst/>
          </a:prstGeom>
        </p:spPr>
      </p:pic>
      <p:pic>
        <p:nvPicPr>
          <p:cNvPr id="55" name="Picture 54" descr="A screenshot of a calendar&#10;&#10;Description automatically generated">
            <a:extLst>
              <a:ext uri="{FF2B5EF4-FFF2-40B4-BE49-F238E27FC236}">
                <a16:creationId xmlns:a16="http://schemas.microsoft.com/office/drawing/2014/main" id="{14934996-88FC-3DE3-D1D4-3F952BDAA266}"/>
              </a:ext>
            </a:extLst>
          </p:cNvPr>
          <p:cNvPicPr>
            <a:picLocks noChangeAspect="1"/>
          </p:cNvPicPr>
          <p:nvPr/>
        </p:nvPicPr>
        <p:blipFill>
          <a:blip r:embed="rId4"/>
          <a:stretch>
            <a:fillRect/>
          </a:stretch>
        </p:blipFill>
        <p:spPr>
          <a:xfrm>
            <a:off x="266611" y="2309809"/>
            <a:ext cx="11696789" cy="3207479"/>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2BC2EC57-5643-8311-985D-6C66C5C38D51}"/>
              </a:ext>
            </a:extLst>
          </p:cNvPr>
          <p:cNvPicPr>
            <a:picLocks noChangeAspect="1"/>
          </p:cNvPicPr>
          <p:nvPr/>
        </p:nvPicPr>
        <p:blipFill>
          <a:blip r:embed="rId5"/>
          <a:stretch>
            <a:fillRect/>
          </a:stretch>
        </p:blipFill>
        <p:spPr>
          <a:xfrm>
            <a:off x="266611" y="2362317"/>
            <a:ext cx="11696789" cy="3097821"/>
          </a:xfrm>
          <a:prstGeom prst="rect">
            <a:avLst/>
          </a:prstGeom>
        </p:spPr>
      </p:pic>
    </p:spTree>
    <p:extLst>
      <p:ext uri="{BB962C8B-B14F-4D97-AF65-F5344CB8AC3E}">
        <p14:creationId xmlns:p14="http://schemas.microsoft.com/office/powerpoint/2010/main" val="330739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screenshot of a computer&#10;&#10;Description automatically generated">
            <a:extLst>
              <a:ext uri="{FF2B5EF4-FFF2-40B4-BE49-F238E27FC236}">
                <a16:creationId xmlns:a16="http://schemas.microsoft.com/office/drawing/2014/main" id="{B3D0A032-9642-0DB3-9AC6-06833C45CBDB}"/>
              </a:ext>
            </a:extLst>
          </p:cNvPr>
          <p:cNvPicPr>
            <a:picLocks noChangeAspect="1"/>
          </p:cNvPicPr>
          <p:nvPr/>
        </p:nvPicPr>
        <p:blipFill>
          <a:blip r:embed="rId3"/>
          <a:stretch>
            <a:fillRect/>
          </a:stretch>
        </p:blipFill>
        <p:spPr>
          <a:xfrm>
            <a:off x="176983" y="2617472"/>
            <a:ext cx="11913080" cy="2922428"/>
          </a:xfrm>
          <a:prstGeom prst="rect">
            <a:avLst/>
          </a:prstGeom>
        </p:spPr>
      </p:pic>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38</a:t>
            </a:r>
            <a:endParaRPr lang="fr-FR" sz="1600">
              <a:solidFill>
                <a:schemeClr val="bg1"/>
              </a:solidFill>
              <a:latin typeface="Gill Sans MT" panose="020B0502020104020203" pitchFamily="34" charset="0"/>
            </a:endParaRPr>
          </a:p>
        </p:txBody>
      </p:sp>
      <p:sp>
        <p:nvSpPr>
          <p:cNvPr id="10" name="Titre 1">
            <a:extLst>
              <a:ext uri="{FF2B5EF4-FFF2-40B4-BE49-F238E27FC236}">
                <a16:creationId xmlns:a16="http://schemas.microsoft.com/office/drawing/2014/main" id="{EC71AC5B-06D3-5B41-848D-0CC57489C084}"/>
              </a:ext>
            </a:extLst>
          </p:cNvPr>
          <p:cNvSpPr>
            <a:spLocks noGrp="1"/>
          </p:cNvSpPr>
          <p:nvPr>
            <p:ph type="title"/>
          </p:nvPr>
        </p:nvSpPr>
        <p:spPr>
          <a:xfrm>
            <a:off x="832678" y="375894"/>
            <a:ext cx="10515600" cy="1325563"/>
          </a:xfrm>
        </p:spPr>
        <p:txBody>
          <a:bodyPr>
            <a:normAutofit/>
          </a:bodyPr>
          <a:lstStyle/>
          <a:p>
            <a:r>
              <a:rPr lang="fr-FR" sz="3600">
                <a:solidFill>
                  <a:schemeClr val="accent5">
                    <a:lumMod val="50000"/>
                  </a:schemeClr>
                </a:solidFill>
                <a:latin typeface="Gill Sans MT" panose="020B0502020104020203" pitchFamily="34" charset="0"/>
                <a:ea typeface="+mn-ea"/>
                <a:cs typeface="+mn-cs"/>
              </a:rPr>
              <a:t>Etude de cas – Juin 22 / </a:t>
            </a:r>
            <a:r>
              <a:rPr lang="fr-FR" sz="3600" err="1">
                <a:solidFill>
                  <a:schemeClr val="accent5">
                    <a:lumMod val="50000"/>
                  </a:schemeClr>
                </a:solidFill>
                <a:latin typeface="Gill Sans MT" panose="020B0502020104020203" pitchFamily="34" charset="0"/>
                <a:ea typeface="+mn-ea"/>
                <a:cs typeface="+mn-cs"/>
              </a:rPr>
              <a:t>Fév</a:t>
            </a:r>
            <a:r>
              <a:rPr lang="fr-FR" sz="3600">
                <a:solidFill>
                  <a:schemeClr val="accent5">
                    <a:lumMod val="50000"/>
                  </a:schemeClr>
                </a:solidFill>
                <a:latin typeface="Gill Sans MT" panose="020B0502020104020203" pitchFamily="34" charset="0"/>
                <a:ea typeface="+mn-ea"/>
                <a:cs typeface="+mn-cs"/>
              </a:rPr>
              <a:t> 23</a:t>
            </a:r>
          </a:p>
        </p:txBody>
      </p:sp>
      <p:sp>
        <p:nvSpPr>
          <p:cNvPr id="11" name="Rectangle 10">
            <a:extLst>
              <a:ext uri="{FF2B5EF4-FFF2-40B4-BE49-F238E27FC236}">
                <a16:creationId xmlns:a16="http://schemas.microsoft.com/office/drawing/2014/main" id="{06886C55-A47D-718B-2597-2DFFBC3B272B}"/>
              </a:ext>
            </a:extLst>
          </p:cNvPr>
          <p:cNvSpPr/>
          <p:nvPr/>
        </p:nvSpPr>
        <p:spPr>
          <a:xfrm>
            <a:off x="976840" y="13258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68">
            <a:extLst>
              <a:ext uri="{FF2B5EF4-FFF2-40B4-BE49-F238E27FC236}">
                <a16:creationId xmlns:a16="http://schemas.microsoft.com/office/drawing/2014/main" id="{A1421160-366B-339F-3784-F949905FB5E4}"/>
              </a:ext>
            </a:extLst>
          </p:cNvPr>
          <p:cNvSpPr txBox="1"/>
          <p:nvPr/>
        </p:nvSpPr>
        <p:spPr>
          <a:xfrm>
            <a:off x="837651" y="1687479"/>
            <a:ext cx="10516699" cy="369332"/>
          </a:xfrm>
          <a:prstGeom prst="rect">
            <a:avLst/>
          </a:prstGeom>
          <a:noFill/>
        </p:spPr>
        <p:txBody>
          <a:bodyPr wrap="square" rtlCol="0">
            <a:spAutoFit/>
          </a:bodyPr>
          <a:lstStyle/>
          <a:p>
            <a:pPr algn="ctr"/>
            <a:r>
              <a:rPr lang="fr-FR" b="1">
                <a:solidFill>
                  <a:schemeClr val="accent5">
                    <a:lumMod val="50000"/>
                  </a:schemeClr>
                </a:solidFill>
                <a:latin typeface="Gill Sans MT" panose="020B0502020104020203" pitchFamily="34" charset="77"/>
              </a:rPr>
              <a:t>Option 2 :  Autonomie + Demande Tolling</a:t>
            </a:r>
          </a:p>
        </p:txBody>
      </p:sp>
      <p:sp>
        <p:nvSpPr>
          <p:cNvPr id="16" name="Rectangle 15">
            <a:extLst>
              <a:ext uri="{FF2B5EF4-FFF2-40B4-BE49-F238E27FC236}">
                <a16:creationId xmlns:a16="http://schemas.microsoft.com/office/drawing/2014/main" id="{6813063A-15C2-9538-503E-A5BAFBEED15A}"/>
              </a:ext>
            </a:extLst>
          </p:cNvPr>
          <p:cNvSpPr/>
          <p:nvPr/>
        </p:nvSpPr>
        <p:spPr>
          <a:xfrm>
            <a:off x="9106728" y="5227976"/>
            <a:ext cx="1270635" cy="311924"/>
          </a:xfrm>
          <a:prstGeom prst="rect">
            <a:avLst/>
          </a:prstGeom>
          <a:noFill/>
          <a:ln w="28575">
            <a:solidFill>
              <a:srgbClr val="00B05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ZoneTexte 168">
            <a:extLst>
              <a:ext uri="{FF2B5EF4-FFF2-40B4-BE49-F238E27FC236}">
                <a16:creationId xmlns:a16="http://schemas.microsoft.com/office/drawing/2014/main" id="{FD555FE9-DCE8-C349-B3B1-FC1B679C026E}"/>
              </a:ext>
            </a:extLst>
          </p:cNvPr>
          <p:cNvSpPr txBox="1"/>
          <p:nvPr/>
        </p:nvSpPr>
        <p:spPr>
          <a:xfrm>
            <a:off x="204805" y="2080985"/>
            <a:ext cx="4863150" cy="369332"/>
          </a:xfrm>
          <a:prstGeom prst="rect">
            <a:avLst/>
          </a:prstGeom>
          <a:noFill/>
        </p:spPr>
        <p:txBody>
          <a:bodyPr wrap="square" rtlCol="0">
            <a:spAutoFit/>
          </a:bodyPr>
          <a:lstStyle/>
          <a:p>
            <a:pPr algn="ctr"/>
            <a:r>
              <a:rPr lang="fr-FR" b="1">
                <a:solidFill>
                  <a:schemeClr val="accent5">
                    <a:lumMod val="50000"/>
                  </a:schemeClr>
                </a:solidFill>
                <a:latin typeface="Gill Sans MT" panose="020B0502020104020203" pitchFamily="34" charset="77"/>
              </a:rPr>
              <a:t>Plan de demandes / ventes</a:t>
            </a:r>
          </a:p>
        </p:txBody>
      </p:sp>
      <p:grpSp>
        <p:nvGrpSpPr>
          <p:cNvPr id="27" name="Group 26">
            <a:extLst>
              <a:ext uri="{FF2B5EF4-FFF2-40B4-BE49-F238E27FC236}">
                <a16:creationId xmlns:a16="http://schemas.microsoft.com/office/drawing/2014/main" id="{2ECD86FE-3ED1-4FD8-CBDB-D9021004D6CC}"/>
              </a:ext>
            </a:extLst>
          </p:cNvPr>
          <p:cNvGrpSpPr/>
          <p:nvPr/>
        </p:nvGrpSpPr>
        <p:grpSpPr>
          <a:xfrm>
            <a:off x="-89" y="-2496"/>
            <a:ext cx="12195097" cy="379528"/>
            <a:chOff x="-89" y="-2496"/>
            <a:chExt cx="12195097" cy="379528"/>
          </a:xfrm>
        </p:grpSpPr>
        <p:grpSp>
          <p:nvGrpSpPr>
            <p:cNvPr id="6" name="Group 5">
              <a:extLst>
                <a:ext uri="{FF2B5EF4-FFF2-40B4-BE49-F238E27FC236}">
                  <a16:creationId xmlns:a16="http://schemas.microsoft.com/office/drawing/2014/main" id="{4779958C-7358-5666-F40F-2F85A775CCA8}"/>
                </a:ext>
              </a:extLst>
            </p:cNvPr>
            <p:cNvGrpSpPr/>
            <p:nvPr/>
          </p:nvGrpSpPr>
          <p:grpSpPr>
            <a:xfrm>
              <a:off x="-89" y="-2496"/>
              <a:ext cx="9523346" cy="379528"/>
              <a:chOff x="-89" y="-2496"/>
              <a:chExt cx="9523346" cy="379528"/>
            </a:xfrm>
          </p:grpSpPr>
          <p:sp>
            <p:nvSpPr>
              <p:cNvPr id="7" name="Rectangle 6">
                <a:extLst>
                  <a:ext uri="{FF2B5EF4-FFF2-40B4-BE49-F238E27FC236}">
                    <a16:creationId xmlns:a16="http://schemas.microsoft.com/office/drawing/2014/main" id="{934CA74E-E304-B984-91BD-63D04EE54F2B}"/>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8" name="Rectangle 7">
                <a:extLst>
                  <a:ext uri="{FF2B5EF4-FFF2-40B4-BE49-F238E27FC236}">
                    <a16:creationId xmlns:a16="http://schemas.microsoft.com/office/drawing/2014/main" id="{E50A93AC-70EF-2065-B846-1E83BC3314FA}"/>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9" name="Rectangle 8">
                <a:extLst>
                  <a:ext uri="{FF2B5EF4-FFF2-40B4-BE49-F238E27FC236}">
                    <a16:creationId xmlns:a16="http://schemas.microsoft.com/office/drawing/2014/main" id="{2B6CCE26-E258-22DE-D88E-6E09204C9B5E}"/>
                  </a:ext>
                </a:extLst>
              </p:cNvPr>
              <p:cNvSpPr/>
              <p:nvPr/>
            </p:nvSpPr>
            <p:spPr>
              <a:xfrm>
                <a:off x="4115450" y="-2496"/>
                <a:ext cx="171687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 Mod</a:t>
                </a:r>
                <a:r>
                  <a:rPr lang="fr-FR">
                    <a:solidFill>
                      <a:srgbClr val="3FA762"/>
                    </a:solidFill>
                    <a:latin typeface="Gill Sans MT"/>
                    <a:cs typeface="Times New Roman"/>
                  </a:rPr>
                  <a:t>è</a:t>
                </a:r>
                <a:r>
                  <a:rPr lang="en-US">
                    <a:solidFill>
                      <a:srgbClr val="3FA762"/>
                    </a:solidFill>
                    <a:latin typeface="Gill Sans MT"/>
                    <a:cs typeface="Times New Roman"/>
                  </a:rPr>
                  <a:t>le supply</a:t>
                </a:r>
              </a:p>
            </p:txBody>
          </p:sp>
          <p:sp>
            <p:nvSpPr>
              <p:cNvPr id="13" name="Rectangle 12">
                <a:extLst>
                  <a:ext uri="{FF2B5EF4-FFF2-40B4-BE49-F238E27FC236}">
                    <a16:creationId xmlns:a16="http://schemas.microsoft.com/office/drawing/2014/main" id="{6B1010C4-D7D6-F9BD-C794-124B08F6CF45}"/>
                  </a:ext>
                </a:extLst>
              </p:cNvPr>
              <p:cNvSpPr/>
              <p:nvPr/>
            </p:nvSpPr>
            <p:spPr>
              <a:xfrm>
                <a:off x="5832324" y="-2496"/>
                <a:ext cx="1857085"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  Tests &amp; résultats</a:t>
                </a:r>
              </a:p>
            </p:txBody>
          </p:sp>
          <p:sp>
            <p:nvSpPr>
              <p:cNvPr id="19" name="Rectangle 18">
                <a:extLst>
                  <a:ext uri="{FF2B5EF4-FFF2-40B4-BE49-F238E27FC236}">
                    <a16:creationId xmlns:a16="http://schemas.microsoft.com/office/drawing/2014/main" id="{BE0C6F3A-C516-2C3B-AAAF-2CA028B387F9}"/>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21" name="Rectangle 20">
              <a:extLst>
                <a:ext uri="{FF2B5EF4-FFF2-40B4-BE49-F238E27FC236}">
                  <a16:creationId xmlns:a16="http://schemas.microsoft.com/office/drawing/2014/main" id="{A54D23DC-C149-7E63-7D1D-7E8653A967D3}"/>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Tree>
    <p:extLst>
      <p:ext uri="{BB962C8B-B14F-4D97-AF65-F5344CB8AC3E}">
        <p14:creationId xmlns:p14="http://schemas.microsoft.com/office/powerpoint/2010/main" val="376829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Contexte du projet </a:t>
            </a: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4" name="Group 23">
            <a:extLst>
              <a:ext uri="{FF2B5EF4-FFF2-40B4-BE49-F238E27FC236}">
                <a16:creationId xmlns:a16="http://schemas.microsoft.com/office/drawing/2014/main" id="{89436C11-B0CC-1486-4F49-475BC53419CB}"/>
              </a:ext>
            </a:extLst>
          </p:cNvPr>
          <p:cNvGrpSpPr/>
          <p:nvPr/>
        </p:nvGrpSpPr>
        <p:grpSpPr>
          <a:xfrm>
            <a:off x="599125" y="1574800"/>
            <a:ext cx="10911173" cy="4058962"/>
            <a:chOff x="1433695" y="1887966"/>
            <a:chExt cx="10069330" cy="3745796"/>
          </a:xfrm>
        </p:grpSpPr>
        <p:pic>
          <p:nvPicPr>
            <p:cNvPr id="12" name="Picture 11">
              <a:extLst>
                <a:ext uri="{FF2B5EF4-FFF2-40B4-BE49-F238E27FC236}">
                  <a16:creationId xmlns:a16="http://schemas.microsoft.com/office/drawing/2014/main" id="{2878C45F-A652-E1A2-432E-B067DD101472}"/>
                </a:ext>
              </a:extLst>
            </p:cNvPr>
            <p:cNvPicPr>
              <a:picLocks noChangeAspect="1"/>
            </p:cNvPicPr>
            <p:nvPr/>
          </p:nvPicPr>
          <p:blipFill>
            <a:blip r:embed="rId3"/>
            <a:stretch>
              <a:fillRect/>
            </a:stretch>
          </p:blipFill>
          <p:spPr>
            <a:xfrm>
              <a:off x="1433695" y="1887966"/>
              <a:ext cx="10069330" cy="3745796"/>
            </a:xfrm>
            <a:prstGeom prst="rect">
              <a:avLst/>
            </a:prstGeom>
          </p:spPr>
        </p:pic>
        <p:cxnSp>
          <p:nvCxnSpPr>
            <p:cNvPr id="14" name="Straight Connector 13">
              <a:extLst>
                <a:ext uri="{FF2B5EF4-FFF2-40B4-BE49-F238E27FC236}">
                  <a16:creationId xmlns:a16="http://schemas.microsoft.com/office/drawing/2014/main" id="{CD4E346E-D1D9-8303-438B-A9E257F87025}"/>
                </a:ext>
              </a:extLst>
            </p:cNvPr>
            <p:cNvCxnSpPr>
              <a:cxnSpLocks/>
            </p:cNvCxnSpPr>
            <p:nvPr/>
          </p:nvCxnSpPr>
          <p:spPr>
            <a:xfrm>
              <a:off x="10880731" y="3308350"/>
              <a:ext cx="0" cy="1285875"/>
            </a:xfrm>
            <a:prstGeom prst="line">
              <a:avLst/>
            </a:prstGeom>
            <a:ln w="12700">
              <a:solidFill>
                <a:srgbClr val="9ECCB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30C691-02F1-782F-2624-50C9F10D4E02}"/>
                </a:ext>
              </a:extLst>
            </p:cNvPr>
            <p:cNvCxnSpPr>
              <a:cxnSpLocks/>
            </p:cNvCxnSpPr>
            <p:nvPr/>
          </p:nvCxnSpPr>
          <p:spPr>
            <a:xfrm>
              <a:off x="10888979" y="4668837"/>
              <a:ext cx="0" cy="939007"/>
            </a:xfrm>
            <a:prstGeom prst="line">
              <a:avLst/>
            </a:prstGeom>
            <a:ln w="12700">
              <a:solidFill>
                <a:srgbClr val="9ECCB2"/>
              </a:solidFill>
              <a:prstDash val="solid"/>
            </a:ln>
          </p:spPr>
          <p:style>
            <a:lnRef idx="1">
              <a:schemeClr val="accent1"/>
            </a:lnRef>
            <a:fillRef idx="0">
              <a:schemeClr val="accent1"/>
            </a:fillRef>
            <a:effectRef idx="0">
              <a:schemeClr val="accent1"/>
            </a:effectRef>
            <a:fontRef idx="minor">
              <a:schemeClr val="tx1"/>
            </a:fontRef>
          </p:style>
        </p:cxnSp>
      </p:grpSp>
      <p:sp>
        <p:nvSpPr>
          <p:cNvPr id="3" name="Triangle 135">
            <a:extLst>
              <a:ext uri="{FF2B5EF4-FFF2-40B4-BE49-F238E27FC236}">
                <a16:creationId xmlns:a16="http://schemas.microsoft.com/office/drawing/2014/main" id="{4F561596-2A48-A689-296D-E597FBB070FF}"/>
              </a:ext>
            </a:extLst>
          </p:cNvPr>
          <p:cNvSpPr/>
          <p:nvPr/>
        </p:nvSpPr>
        <p:spPr>
          <a:xfrm rot="8214943" flipV="1">
            <a:off x="11920115" y="1579921"/>
            <a:ext cx="2014710" cy="3633963"/>
          </a:xfrm>
          <a:prstGeom prst="triangle">
            <a:avLst>
              <a:gd name="adj" fmla="val 53006"/>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riangle 136">
            <a:extLst>
              <a:ext uri="{FF2B5EF4-FFF2-40B4-BE49-F238E27FC236}">
                <a16:creationId xmlns:a16="http://schemas.microsoft.com/office/drawing/2014/main" id="{A3FFAF8E-3D78-D2FF-BE32-3BD09B27EBD2}"/>
              </a:ext>
            </a:extLst>
          </p:cNvPr>
          <p:cNvSpPr/>
          <p:nvPr/>
        </p:nvSpPr>
        <p:spPr>
          <a:xfrm rot="1882868" flipV="1">
            <a:off x="11670873" y="231055"/>
            <a:ext cx="1538758" cy="3796381"/>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9">
            <a:extLst>
              <a:ext uri="{FF2B5EF4-FFF2-40B4-BE49-F238E27FC236}">
                <a16:creationId xmlns:a16="http://schemas.microsoft.com/office/drawing/2014/main" id="{88FB44EC-463F-631D-B330-E7E582E56690}"/>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4</a:t>
            </a:r>
          </a:p>
        </p:txBody>
      </p:sp>
    </p:spTree>
    <p:extLst>
      <p:ext uri="{BB962C8B-B14F-4D97-AF65-F5344CB8AC3E}">
        <p14:creationId xmlns:p14="http://schemas.microsoft.com/office/powerpoint/2010/main" val="3217369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2">
            <a:extLst>
              <a:ext uri="{FF2B5EF4-FFF2-40B4-BE49-F238E27FC236}">
                <a16:creationId xmlns:a16="http://schemas.microsoft.com/office/drawing/2014/main" id="{5A6F2BA3-0658-CCA8-12C1-10BEC8B2CC2B}"/>
              </a:ext>
            </a:extLst>
          </p:cNvPr>
          <p:cNvPicPr>
            <a:picLocks noChangeAspect="1"/>
          </p:cNvPicPr>
          <p:nvPr/>
        </p:nvPicPr>
        <p:blipFill>
          <a:blip r:embed="rId3"/>
          <a:stretch>
            <a:fillRect/>
          </a:stretch>
        </p:blipFill>
        <p:spPr>
          <a:xfrm>
            <a:off x="5994399" y="2463159"/>
            <a:ext cx="6143315" cy="3377215"/>
          </a:xfrm>
          <a:prstGeom prst="rect">
            <a:avLst/>
          </a:prstGeom>
        </p:spPr>
      </p:pic>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39</a:t>
            </a:r>
            <a:endParaRPr lang="fr-FR" sz="1600">
              <a:solidFill>
                <a:schemeClr val="bg1"/>
              </a:solidFill>
              <a:latin typeface="Gill Sans MT" panose="020B0502020104020203" pitchFamily="34" charset="0"/>
            </a:endParaRPr>
          </a:p>
        </p:txBody>
      </p:sp>
      <p:sp>
        <p:nvSpPr>
          <p:cNvPr id="10" name="Titre 1">
            <a:extLst>
              <a:ext uri="{FF2B5EF4-FFF2-40B4-BE49-F238E27FC236}">
                <a16:creationId xmlns:a16="http://schemas.microsoft.com/office/drawing/2014/main" id="{EC71AC5B-06D3-5B41-848D-0CC57489C084}"/>
              </a:ext>
            </a:extLst>
          </p:cNvPr>
          <p:cNvSpPr>
            <a:spLocks noGrp="1"/>
          </p:cNvSpPr>
          <p:nvPr>
            <p:ph type="title"/>
          </p:nvPr>
        </p:nvSpPr>
        <p:spPr>
          <a:xfrm>
            <a:off x="832678" y="375894"/>
            <a:ext cx="10515600" cy="1325563"/>
          </a:xfrm>
        </p:spPr>
        <p:txBody>
          <a:bodyPr>
            <a:normAutofit/>
          </a:bodyPr>
          <a:lstStyle/>
          <a:p>
            <a:r>
              <a:rPr lang="fr-FR" sz="3600">
                <a:solidFill>
                  <a:schemeClr val="accent5">
                    <a:lumMod val="50000"/>
                  </a:schemeClr>
                </a:solidFill>
                <a:latin typeface="Gill Sans MT" panose="020B0502020104020203" pitchFamily="34" charset="0"/>
                <a:ea typeface="+mn-ea"/>
                <a:cs typeface="+mn-cs"/>
              </a:rPr>
              <a:t>Etude de cas – Juin 22 / </a:t>
            </a:r>
            <a:r>
              <a:rPr lang="fr-FR" sz="3600" err="1">
                <a:solidFill>
                  <a:schemeClr val="accent5">
                    <a:lumMod val="50000"/>
                  </a:schemeClr>
                </a:solidFill>
                <a:latin typeface="Gill Sans MT" panose="020B0502020104020203" pitchFamily="34" charset="0"/>
                <a:ea typeface="+mn-ea"/>
                <a:cs typeface="+mn-cs"/>
              </a:rPr>
              <a:t>Fév</a:t>
            </a:r>
            <a:r>
              <a:rPr lang="fr-FR" sz="3600">
                <a:solidFill>
                  <a:schemeClr val="accent5">
                    <a:lumMod val="50000"/>
                  </a:schemeClr>
                </a:solidFill>
                <a:latin typeface="Gill Sans MT" panose="020B0502020104020203" pitchFamily="34" charset="0"/>
                <a:ea typeface="+mn-ea"/>
                <a:cs typeface="+mn-cs"/>
              </a:rPr>
              <a:t> 23</a:t>
            </a:r>
          </a:p>
        </p:txBody>
      </p:sp>
      <p:sp>
        <p:nvSpPr>
          <p:cNvPr id="11" name="Rectangle 10">
            <a:extLst>
              <a:ext uri="{FF2B5EF4-FFF2-40B4-BE49-F238E27FC236}">
                <a16:creationId xmlns:a16="http://schemas.microsoft.com/office/drawing/2014/main" id="{06886C55-A47D-718B-2597-2DFFBC3B272B}"/>
              </a:ext>
            </a:extLst>
          </p:cNvPr>
          <p:cNvSpPr/>
          <p:nvPr/>
        </p:nvSpPr>
        <p:spPr>
          <a:xfrm>
            <a:off x="976840" y="13258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68">
            <a:extLst>
              <a:ext uri="{FF2B5EF4-FFF2-40B4-BE49-F238E27FC236}">
                <a16:creationId xmlns:a16="http://schemas.microsoft.com/office/drawing/2014/main" id="{A1421160-366B-339F-3784-F949905FB5E4}"/>
              </a:ext>
            </a:extLst>
          </p:cNvPr>
          <p:cNvSpPr txBox="1"/>
          <p:nvPr/>
        </p:nvSpPr>
        <p:spPr>
          <a:xfrm>
            <a:off x="837651" y="1687479"/>
            <a:ext cx="10516699" cy="369332"/>
          </a:xfrm>
          <a:prstGeom prst="rect">
            <a:avLst/>
          </a:prstGeom>
          <a:noFill/>
        </p:spPr>
        <p:txBody>
          <a:bodyPr wrap="square" rtlCol="0">
            <a:spAutoFit/>
          </a:bodyPr>
          <a:lstStyle/>
          <a:p>
            <a:pPr algn="ctr"/>
            <a:r>
              <a:rPr lang="fr-FR" b="1">
                <a:solidFill>
                  <a:schemeClr val="accent5">
                    <a:lumMod val="50000"/>
                  </a:schemeClr>
                </a:solidFill>
                <a:latin typeface="Gill Sans MT" panose="020B0502020104020203" pitchFamily="34" charset="77"/>
              </a:rPr>
              <a:t>Comparaison des options</a:t>
            </a:r>
          </a:p>
        </p:txBody>
      </p:sp>
      <p:grpSp>
        <p:nvGrpSpPr>
          <p:cNvPr id="27" name="Group 26">
            <a:extLst>
              <a:ext uri="{FF2B5EF4-FFF2-40B4-BE49-F238E27FC236}">
                <a16:creationId xmlns:a16="http://schemas.microsoft.com/office/drawing/2014/main" id="{2ECD86FE-3ED1-4FD8-CBDB-D9021004D6CC}"/>
              </a:ext>
            </a:extLst>
          </p:cNvPr>
          <p:cNvGrpSpPr/>
          <p:nvPr/>
        </p:nvGrpSpPr>
        <p:grpSpPr>
          <a:xfrm>
            <a:off x="-89" y="-2496"/>
            <a:ext cx="12195097" cy="379528"/>
            <a:chOff x="-89" y="-2496"/>
            <a:chExt cx="12195097" cy="379528"/>
          </a:xfrm>
        </p:grpSpPr>
        <p:grpSp>
          <p:nvGrpSpPr>
            <p:cNvPr id="6" name="Group 5">
              <a:extLst>
                <a:ext uri="{FF2B5EF4-FFF2-40B4-BE49-F238E27FC236}">
                  <a16:creationId xmlns:a16="http://schemas.microsoft.com/office/drawing/2014/main" id="{4779958C-7358-5666-F40F-2F85A775CCA8}"/>
                </a:ext>
              </a:extLst>
            </p:cNvPr>
            <p:cNvGrpSpPr/>
            <p:nvPr/>
          </p:nvGrpSpPr>
          <p:grpSpPr>
            <a:xfrm>
              <a:off x="-89" y="-2496"/>
              <a:ext cx="9523346" cy="379528"/>
              <a:chOff x="-89" y="-2496"/>
              <a:chExt cx="9523346" cy="379528"/>
            </a:xfrm>
          </p:grpSpPr>
          <p:sp>
            <p:nvSpPr>
              <p:cNvPr id="7" name="Rectangle 6">
                <a:extLst>
                  <a:ext uri="{FF2B5EF4-FFF2-40B4-BE49-F238E27FC236}">
                    <a16:creationId xmlns:a16="http://schemas.microsoft.com/office/drawing/2014/main" id="{934CA74E-E304-B984-91BD-63D04EE54F2B}"/>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8" name="Rectangle 7">
                <a:extLst>
                  <a:ext uri="{FF2B5EF4-FFF2-40B4-BE49-F238E27FC236}">
                    <a16:creationId xmlns:a16="http://schemas.microsoft.com/office/drawing/2014/main" id="{E50A93AC-70EF-2065-B846-1E83BC3314FA}"/>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9" name="Rectangle 8">
                <a:extLst>
                  <a:ext uri="{FF2B5EF4-FFF2-40B4-BE49-F238E27FC236}">
                    <a16:creationId xmlns:a16="http://schemas.microsoft.com/office/drawing/2014/main" id="{2B6CCE26-E258-22DE-D88E-6E09204C9B5E}"/>
                  </a:ext>
                </a:extLst>
              </p:cNvPr>
              <p:cNvSpPr/>
              <p:nvPr/>
            </p:nvSpPr>
            <p:spPr>
              <a:xfrm>
                <a:off x="4115450" y="-2496"/>
                <a:ext cx="171687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 Mod</a:t>
                </a:r>
                <a:r>
                  <a:rPr lang="fr-FR">
                    <a:solidFill>
                      <a:srgbClr val="3FA762"/>
                    </a:solidFill>
                    <a:latin typeface="Gill Sans MT"/>
                    <a:cs typeface="Times New Roman"/>
                  </a:rPr>
                  <a:t>è</a:t>
                </a:r>
                <a:r>
                  <a:rPr lang="en-US">
                    <a:solidFill>
                      <a:srgbClr val="3FA762"/>
                    </a:solidFill>
                    <a:latin typeface="Gill Sans MT"/>
                    <a:cs typeface="Times New Roman"/>
                  </a:rPr>
                  <a:t>le supply</a:t>
                </a:r>
              </a:p>
            </p:txBody>
          </p:sp>
          <p:sp>
            <p:nvSpPr>
              <p:cNvPr id="13" name="Rectangle 12">
                <a:extLst>
                  <a:ext uri="{FF2B5EF4-FFF2-40B4-BE49-F238E27FC236}">
                    <a16:creationId xmlns:a16="http://schemas.microsoft.com/office/drawing/2014/main" id="{6B1010C4-D7D6-F9BD-C794-124B08F6CF45}"/>
                  </a:ext>
                </a:extLst>
              </p:cNvPr>
              <p:cNvSpPr/>
              <p:nvPr/>
            </p:nvSpPr>
            <p:spPr>
              <a:xfrm>
                <a:off x="5832324" y="-2496"/>
                <a:ext cx="1857085"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  Tests &amp; résultats</a:t>
                </a:r>
              </a:p>
            </p:txBody>
          </p:sp>
          <p:sp>
            <p:nvSpPr>
              <p:cNvPr id="19" name="Rectangle 18">
                <a:extLst>
                  <a:ext uri="{FF2B5EF4-FFF2-40B4-BE49-F238E27FC236}">
                    <a16:creationId xmlns:a16="http://schemas.microsoft.com/office/drawing/2014/main" id="{BE0C6F3A-C516-2C3B-AAAF-2CA028B387F9}"/>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21" name="Rectangle 20">
              <a:extLst>
                <a:ext uri="{FF2B5EF4-FFF2-40B4-BE49-F238E27FC236}">
                  <a16:creationId xmlns:a16="http://schemas.microsoft.com/office/drawing/2014/main" id="{A54D23DC-C149-7E63-7D1D-7E8653A967D3}"/>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pic>
        <p:nvPicPr>
          <p:cNvPr id="14" name="Image 12">
            <a:extLst>
              <a:ext uri="{FF2B5EF4-FFF2-40B4-BE49-F238E27FC236}">
                <a16:creationId xmlns:a16="http://schemas.microsoft.com/office/drawing/2014/main" id="{D239DFBF-2835-A699-56F4-F9DFB0833035}"/>
              </a:ext>
            </a:extLst>
          </p:cNvPr>
          <p:cNvPicPr>
            <a:picLocks noChangeAspect="1"/>
          </p:cNvPicPr>
          <p:nvPr/>
        </p:nvPicPr>
        <p:blipFill>
          <a:blip r:embed="rId4"/>
          <a:stretch>
            <a:fillRect/>
          </a:stretch>
        </p:blipFill>
        <p:spPr>
          <a:xfrm>
            <a:off x="130486" y="2542004"/>
            <a:ext cx="5869270" cy="3226563"/>
          </a:xfrm>
          <a:prstGeom prst="rect">
            <a:avLst/>
          </a:prstGeom>
        </p:spPr>
      </p:pic>
    </p:spTree>
    <p:extLst>
      <p:ext uri="{BB962C8B-B14F-4D97-AF65-F5344CB8AC3E}">
        <p14:creationId xmlns:p14="http://schemas.microsoft.com/office/powerpoint/2010/main" val="2312592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40</a:t>
            </a:r>
          </a:p>
        </p:txBody>
      </p:sp>
      <p:sp>
        <p:nvSpPr>
          <p:cNvPr id="10" name="Titre 1">
            <a:extLst>
              <a:ext uri="{FF2B5EF4-FFF2-40B4-BE49-F238E27FC236}">
                <a16:creationId xmlns:a16="http://schemas.microsoft.com/office/drawing/2014/main" id="{EC71AC5B-06D3-5B41-848D-0CC57489C084}"/>
              </a:ext>
            </a:extLst>
          </p:cNvPr>
          <p:cNvSpPr>
            <a:spLocks noGrp="1"/>
          </p:cNvSpPr>
          <p:nvPr>
            <p:ph type="title"/>
          </p:nvPr>
        </p:nvSpPr>
        <p:spPr>
          <a:xfrm>
            <a:off x="832678" y="375894"/>
            <a:ext cx="10515600" cy="1325563"/>
          </a:xfrm>
        </p:spPr>
        <p:txBody>
          <a:bodyPr>
            <a:normAutofit/>
          </a:bodyPr>
          <a:lstStyle/>
          <a:p>
            <a:r>
              <a:rPr lang="fr-FR" sz="3600">
                <a:solidFill>
                  <a:schemeClr val="accent5">
                    <a:lumMod val="50000"/>
                  </a:schemeClr>
                </a:solidFill>
                <a:latin typeface="Gill Sans MT" panose="020B0502020104020203" pitchFamily="34" charset="0"/>
                <a:ea typeface="+mn-ea"/>
                <a:cs typeface="+mn-cs"/>
              </a:rPr>
              <a:t>Etude de cas – Juin 22 / </a:t>
            </a:r>
            <a:r>
              <a:rPr lang="fr-FR" sz="3600" err="1">
                <a:solidFill>
                  <a:schemeClr val="accent5">
                    <a:lumMod val="50000"/>
                  </a:schemeClr>
                </a:solidFill>
                <a:latin typeface="Gill Sans MT" panose="020B0502020104020203" pitchFamily="34" charset="0"/>
                <a:ea typeface="+mn-ea"/>
                <a:cs typeface="+mn-cs"/>
              </a:rPr>
              <a:t>Fév</a:t>
            </a:r>
            <a:r>
              <a:rPr lang="fr-FR" sz="3600">
                <a:solidFill>
                  <a:schemeClr val="accent5">
                    <a:lumMod val="50000"/>
                  </a:schemeClr>
                </a:solidFill>
                <a:latin typeface="Gill Sans MT" panose="020B0502020104020203" pitchFamily="34" charset="0"/>
                <a:ea typeface="+mn-ea"/>
                <a:cs typeface="+mn-cs"/>
              </a:rPr>
              <a:t> 23</a:t>
            </a:r>
          </a:p>
        </p:txBody>
      </p:sp>
      <p:sp>
        <p:nvSpPr>
          <p:cNvPr id="11" name="Rectangle 10">
            <a:extLst>
              <a:ext uri="{FF2B5EF4-FFF2-40B4-BE49-F238E27FC236}">
                <a16:creationId xmlns:a16="http://schemas.microsoft.com/office/drawing/2014/main" id="{06886C55-A47D-718B-2597-2DFFBC3B272B}"/>
              </a:ext>
            </a:extLst>
          </p:cNvPr>
          <p:cNvSpPr/>
          <p:nvPr/>
        </p:nvSpPr>
        <p:spPr>
          <a:xfrm>
            <a:off x="976840" y="13258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68">
            <a:extLst>
              <a:ext uri="{FF2B5EF4-FFF2-40B4-BE49-F238E27FC236}">
                <a16:creationId xmlns:a16="http://schemas.microsoft.com/office/drawing/2014/main" id="{A1421160-366B-339F-3784-F949905FB5E4}"/>
              </a:ext>
            </a:extLst>
          </p:cNvPr>
          <p:cNvSpPr txBox="1"/>
          <p:nvPr/>
        </p:nvSpPr>
        <p:spPr>
          <a:xfrm>
            <a:off x="837651" y="1687479"/>
            <a:ext cx="10516699" cy="369332"/>
          </a:xfrm>
          <a:prstGeom prst="rect">
            <a:avLst/>
          </a:prstGeom>
          <a:noFill/>
        </p:spPr>
        <p:txBody>
          <a:bodyPr wrap="square" rtlCol="0">
            <a:spAutoFit/>
          </a:bodyPr>
          <a:lstStyle/>
          <a:p>
            <a:pPr algn="ctr"/>
            <a:r>
              <a:rPr lang="fr-FR" b="1">
                <a:solidFill>
                  <a:schemeClr val="accent5">
                    <a:lumMod val="50000"/>
                  </a:schemeClr>
                </a:solidFill>
                <a:latin typeface="Gill Sans MT" panose="020B0502020104020203" pitchFamily="34" charset="77"/>
              </a:rPr>
              <a:t>Comparaison des options</a:t>
            </a:r>
          </a:p>
        </p:txBody>
      </p:sp>
      <p:grpSp>
        <p:nvGrpSpPr>
          <p:cNvPr id="27" name="Group 26">
            <a:extLst>
              <a:ext uri="{FF2B5EF4-FFF2-40B4-BE49-F238E27FC236}">
                <a16:creationId xmlns:a16="http://schemas.microsoft.com/office/drawing/2014/main" id="{2ECD86FE-3ED1-4FD8-CBDB-D9021004D6CC}"/>
              </a:ext>
            </a:extLst>
          </p:cNvPr>
          <p:cNvGrpSpPr/>
          <p:nvPr/>
        </p:nvGrpSpPr>
        <p:grpSpPr>
          <a:xfrm>
            <a:off x="-89" y="-2496"/>
            <a:ext cx="12195097" cy="379528"/>
            <a:chOff x="-89" y="-2496"/>
            <a:chExt cx="12195097" cy="379528"/>
          </a:xfrm>
        </p:grpSpPr>
        <p:grpSp>
          <p:nvGrpSpPr>
            <p:cNvPr id="6" name="Group 5">
              <a:extLst>
                <a:ext uri="{FF2B5EF4-FFF2-40B4-BE49-F238E27FC236}">
                  <a16:creationId xmlns:a16="http://schemas.microsoft.com/office/drawing/2014/main" id="{4779958C-7358-5666-F40F-2F85A775CCA8}"/>
                </a:ext>
              </a:extLst>
            </p:cNvPr>
            <p:cNvGrpSpPr/>
            <p:nvPr/>
          </p:nvGrpSpPr>
          <p:grpSpPr>
            <a:xfrm>
              <a:off x="-89" y="-2496"/>
              <a:ext cx="9523346" cy="379528"/>
              <a:chOff x="-89" y="-2496"/>
              <a:chExt cx="9523346" cy="379528"/>
            </a:xfrm>
          </p:grpSpPr>
          <p:sp>
            <p:nvSpPr>
              <p:cNvPr id="7" name="Rectangle 6">
                <a:extLst>
                  <a:ext uri="{FF2B5EF4-FFF2-40B4-BE49-F238E27FC236}">
                    <a16:creationId xmlns:a16="http://schemas.microsoft.com/office/drawing/2014/main" id="{934CA74E-E304-B984-91BD-63D04EE54F2B}"/>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8" name="Rectangle 7">
                <a:extLst>
                  <a:ext uri="{FF2B5EF4-FFF2-40B4-BE49-F238E27FC236}">
                    <a16:creationId xmlns:a16="http://schemas.microsoft.com/office/drawing/2014/main" id="{E50A93AC-70EF-2065-B846-1E83BC3314FA}"/>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9" name="Rectangle 8">
                <a:extLst>
                  <a:ext uri="{FF2B5EF4-FFF2-40B4-BE49-F238E27FC236}">
                    <a16:creationId xmlns:a16="http://schemas.microsoft.com/office/drawing/2014/main" id="{2B6CCE26-E258-22DE-D88E-6E09204C9B5E}"/>
                  </a:ext>
                </a:extLst>
              </p:cNvPr>
              <p:cNvSpPr/>
              <p:nvPr/>
            </p:nvSpPr>
            <p:spPr>
              <a:xfrm>
                <a:off x="4115450" y="-2496"/>
                <a:ext cx="171687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 Mod</a:t>
                </a:r>
                <a:r>
                  <a:rPr lang="fr-FR">
                    <a:solidFill>
                      <a:srgbClr val="3FA762"/>
                    </a:solidFill>
                    <a:latin typeface="Gill Sans MT"/>
                    <a:cs typeface="Times New Roman"/>
                  </a:rPr>
                  <a:t>è</a:t>
                </a:r>
                <a:r>
                  <a:rPr lang="en-US">
                    <a:solidFill>
                      <a:srgbClr val="3FA762"/>
                    </a:solidFill>
                    <a:latin typeface="Gill Sans MT"/>
                    <a:cs typeface="Times New Roman"/>
                  </a:rPr>
                  <a:t>le supply</a:t>
                </a:r>
              </a:p>
            </p:txBody>
          </p:sp>
          <p:sp>
            <p:nvSpPr>
              <p:cNvPr id="13" name="Rectangle 12">
                <a:extLst>
                  <a:ext uri="{FF2B5EF4-FFF2-40B4-BE49-F238E27FC236}">
                    <a16:creationId xmlns:a16="http://schemas.microsoft.com/office/drawing/2014/main" id="{6B1010C4-D7D6-F9BD-C794-124B08F6CF45}"/>
                  </a:ext>
                </a:extLst>
              </p:cNvPr>
              <p:cNvSpPr/>
              <p:nvPr/>
            </p:nvSpPr>
            <p:spPr>
              <a:xfrm>
                <a:off x="5832324" y="-2496"/>
                <a:ext cx="1857085"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  Tests &amp; résultats</a:t>
                </a:r>
              </a:p>
            </p:txBody>
          </p:sp>
          <p:sp>
            <p:nvSpPr>
              <p:cNvPr id="19" name="Rectangle 18">
                <a:extLst>
                  <a:ext uri="{FF2B5EF4-FFF2-40B4-BE49-F238E27FC236}">
                    <a16:creationId xmlns:a16="http://schemas.microsoft.com/office/drawing/2014/main" id="{BE0C6F3A-C516-2C3B-AAAF-2CA028B387F9}"/>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21" name="Rectangle 20">
              <a:extLst>
                <a:ext uri="{FF2B5EF4-FFF2-40B4-BE49-F238E27FC236}">
                  <a16:creationId xmlns:a16="http://schemas.microsoft.com/office/drawing/2014/main" id="{A54D23DC-C149-7E63-7D1D-7E8653A967D3}"/>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pic>
        <p:nvPicPr>
          <p:cNvPr id="3" name="Image 5">
            <a:extLst>
              <a:ext uri="{FF2B5EF4-FFF2-40B4-BE49-F238E27FC236}">
                <a16:creationId xmlns:a16="http://schemas.microsoft.com/office/drawing/2014/main" id="{A79ED7FF-3FA5-621D-DEC2-2126128D12FE}"/>
              </a:ext>
            </a:extLst>
          </p:cNvPr>
          <p:cNvPicPr>
            <a:picLocks noChangeAspect="1"/>
          </p:cNvPicPr>
          <p:nvPr/>
        </p:nvPicPr>
        <p:blipFill>
          <a:blip r:embed="rId3"/>
          <a:stretch>
            <a:fillRect/>
          </a:stretch>
        </p:blipFill>
        <p:spPr>
          <a:xfrm>
            <a:off x="2019973" y="2111765"/>
            <a:ext cx="8212015" cy="4514459"/>
          </a:xfrm>
          <a:prstGeom prst="rect">
            <a:avLst/>
          </a:prstGeom>
        </p:spPr>
      </p:pic>
    </p:spTree>
    <p:extLst>
      <p:ext uri="{BB962C8B-B14F-4D97-AF65-F5344CB8AC3E}">
        <p14:creationId xmlns:p14="http://schemas.microsoft.com/office/powerpoint/2010/main" val="3599028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41</a:t>
            </a:r>
            <a:endParaRPr lang="fr-FR" sz="1600">
              <a:solidFill>
                <a:schemeClr val="bg1"/>
              </a:solidFill>
              <a:latin typeface="Gill Sans MT" panose="020B0502020104020203" pitchFamily="34" charset="0"/>
            </a:endParaRPr>
          </a:p>
        </p:txBody>
      </p:sp>
      <p:sp>
        <p:nvSpPr>
          <p:cNvPr id="16" name="Titre 1">
            <a:extLst>
              <a:ext uri="{FF2B5EF4-FFF2-40B4-BE49-F238E27FC236}">
                <a16:creationId xmlns:a16="http://schemas.microsoft.com/office/drawing/2014/main" id="{AD96AD8D-CADE-6A63-EDCE-8B80C372346D}"/>
              </a:ext>
            </a:extLst>
          </p:cNvPr>
          <p:cNvSpPr>
            <a:spLocks noGrp="1"/>
          </p:cNvSpPr>
          <p:nvPr>
            <p:ph type="title"/>
          </p:nvPr>
        </p:nvSpPr>
        <p:spPr>
          <a:xfrm>
            <a:off x="832678" y="375894"/>
            <a:ext cx="10515600" cy="1325563"/>
          </a:xfrm>
        </p:spPr>
        <p:txBody>
          <a:bodyPr>
            <a:normAutofit/>
          </a:bodyPr>
          <a:lstStyle/>
          <a:p>
            <a:r>
              <a:rPr lang="fr-FR" sz="3600">
                <a:solidFill>
                  <a:schemeClr val="accent5">
                    <a:lumMod val="50000"/>
                  </a:schemeClr>
                </a:solidFill>
                <a:latin typeface="Gill Sans MT" panose="020B0502020104020203" pitchFamily="34" charset="0"/>
                <a:ea typeface="+mn-ea"/>
                <a:cs typeface="+mn-cs"/>
              </a:rPr>
              <a:t>Etude de cas – Juin 22 / </a:t>
            </a:r>
            <a:r>
              <a:rPr lang="fr-FR" sz="3600" err="1">
                <a:solidFill>
                  <a:schemeClr val="accent5">
                    <a:lumMod val="50000"/>
                  </a:schemeClr>
                </a:solidFill>
                <a:latin typeface="Gill Sans MT" panose="020B0502020104020203" pitchFamily="34" charset="0"/>
                <a:ea typeface="+mn-ea"/>
                <a:cs typeface="+mn-cs"/>
              </a:rPr>
              <a:t>Fév</a:t>
            </a:r>
            <a:r>
              <a:rPr lang="fr-FR" sz="3600">
                <a:solidFill>
                  <a:schemeClr val="accent5">
                    <a:lumMod val="50000"/>
                  </a:schemeClr>
                </a:solidFill>
                <a:latin typeface="Gill Sans MT" panose="020B0502020104020203" pitchFamily="34" charset="0"/>
                <a:ea typeface="+mn-ea"/>
                <a:cs typeface="+mn-cs"/>
              </a:rPr>
              <a:t> 23</a:t>
            </a:r>
          </a:p>
        </p:txBody>
      </p:sp>
      <p:sp>
        <p:nvSpPr>
          <p:cNvPr id="17" name="Rectangle 16">
            <a:extLst>
              <a:ext uri="{FF2B5EF4-FFF2-40B4-BE49-F238E27FC236}">
                <a16:creationId xmlns:a16="http://schemas.microsoft.com/office/drawing/2014/main" id="{2A727ECF-5091-5D2A-89BA-D41E092803D9}"/>
              </a:ext>
            </a:extLst>
          </p:cNvPr>
          <p:cNvSpPr/>
          <p:nvPr/>
        </p:nvSpPr>
        <p:spPr>
          <a:xfrm>
            <a:off x="976840" y="13258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6" name="Group 25">
            <a:extLst>
              <a:ext uri="{FF2B5EF4-FFF2-40B4-BE49-F238E27FC236}">
                <a16:creationId xmlns:a16="http://schemas.microsoft.com/office/drawing/2014/main" id="{A6300B1A-FDB2-50EB-1E58-D569991E5490}"/>
              </a:ext>
            </a:extLst>
          </p:cNvPr>
          <p:cNvGrpSpPr/>
          <p:nvPr/>
        </p:nvGrpSpPr>
        <p:grpSpPr>
          <a:xfrm>
            <a:off x="-89" y="-2496"/>
            <a:ext cx="12195097" cy="379528"/>
            <a:chOff x="-89" y="-2496"/>
            <a:chExt cx="12195097" cy="379528"/>
          </a:xfrm>
        </p:grpSpPr>
        <p:grpSp>
          <p:nvGrpSpPr>
            <p:cNvPr id="27" name="Group 26">
              <a:extLst>
                <a:ext uri="{FF2B5EF4-FFF2-40B4-BE49-F238E27FC236}">
                  <a16:creationId xmlns:a16="http://schemas.microsoft.com/office/drawing/2014/main" id="{BA6D0361-10C2-0B56-1FAD-441A804C92C6}"/>
                </a:ext>
              </a:extLst>
            </p:cNvPr>
            <p:cNvGrpSpPr/>
            <p:nvPr/>
          </p:nvGrpSpPr>
          <p:grpSpPr>
            <a:xfrm>
              <a:off x="-89" y="-2496"/>
              <a:ext cx="9523346" cy="379528"/>
              <a:chOff x="-89" y="-2496"/>
              <a:chExt cx="9523346" cy="379528"/>
            </a:xfrm>
          </p:grpSpPr>
          <p:sp>
            <p:nvSpPr>
              <p:cNvPr id="29" name="Rectangle 28">
                <a:extLst>
                  <a:ext uri="{FF2B5EF4-FFF2-40B4-BE49-F238E27FC236}">
                    <a16:creationId xmlns:a16="http://schemas.microsoft.com/office/drawing/2014/main" id="{9740E3B5-2B4F-E02A-5A63-0FD35672617D}"/>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a:t>
                </a:r>
                <a:r>
                  <a:rPr lang="fr-FR" err="1">
                    <a:solidFill>
                      <a:srgbClr val="3FA762"/>
                    </a:solidFill>
                    <a:latin typeface="Gill Sans MT"/>
                    <a:cs typeface="Times New Roman"/>
                  </a:rPr>
                  <a:t>S&amp;Op</a:t>
                </a:r>
                <a:endParaRPr lang="fr-FR">
                  <a:solidFill>
                    <a:srgbClr val="3FA762"/>
                  </a:solidFill>
                  <a:latin typeface="Gill Sans MT"/>
                  <a:cs typeface="Times New Roman"/>
                </a:endParaRPr>
              </a:p>
            </p:txBody>
          </p:sp>
          <p:sp>
            <p:nvSpPr>
              <p:cNvPr id="30" name="Rectangle 29">
                <a:extLst>
                  <a:ext uri="{FF2B5EF4-FFF2-40B4-BE49-F238E27FC236}">
                    <a16:creationId xmlns:a16="http://schemas.microsoft.com/office/drawing/2014/main" id="{D709586D-8C71-754B-185E-622EF615EC2B}"/>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31" name="Rectangle 30">
                <a:extLst>
                  <a:ext uri="{FF2B5EF4-FFF2-40B4-BE49-F238E27FC236}">
                    <a16:creationId xmlns:a16="http://schemas.microsoft.com/office/drawing/2014/main" id="{9DCEDBDA-5FF8-F481-163F-1048F199CD56}"/>
                  </a:ext>
                </a:extLst>
              </p:cNvPr>
              <p:cNvSpPr/>
              <p:nvPr/>
            </p:nvSpPr>
            <p:spPr>
              <a:xfrm>
                <a:off x="4115450" y="-2496"/>
                <a:ext cx="171687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 Mod</a:t>
                </a:r>
                <a:r>
                  <a:rPr lang="fr-FR">
                    <a:solidFill>
                      <a:srgbClr val="3FA762"/>
                    </a:solidFill>
                    <a:latin typeface="Gill Sans MT"/>
                    <a:cs typeface="Times New Roman"/>
                  </a:rPr>
                  <a:t>è</a:t>
                </a:r>
                <a:r>
                  <a:rPr lang="en-US">
                    <a:solidFill>
                      <a:srgbClr val="3FA762"/>
                    </a:solidFill>
                    <a:latin typeface="Gill Sans MT"/>
                    <a:cs typeface="Times New Roman"/>
                  </a:rPr>
                  <a:t>le supply</a:t>
                </a:r>
              </a:p>
            </p:txBody>
          </p:sp>
          <p:sp>
            <p:nvSpPr>
              <p:cNvPr id="32" name="Rectangle 31">
                <a:extLst>
                  <a:ext uri="{FF2B5EF4-FFF2-40B4-BE49-F238E27FC236}">
                    <a16:creationId xmlns:a16="http://schemas.microsoft.com/office/drawing/2014/main" id="{FE61FEE6-8922-3814-963A-85A72E5EC997}"/>
                  </a:ext>
                </a:extLst>
              </p:cNvPr>
              <p:cNvSpPr/>
              <p:nvPr/>
            </p:nvSpPr>
            <p:spPr>
              <a:xfrm>
                <a:off x="5832324" y="-2496"/>
                <a:ext cx="1857085"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  Tests &amp; résultats</a:t>
                </a:r>
              </a:p>
            </p:txBody>
          </p:sp>
          <p:sp>
            <p:nvSpPr>
              <p:cNvPr id="33" name="Rectangle 32">
                <a:extLst>
                  <a:ext uri="{FF2B5EF4-FFF2-40B4-BE49-F238E27FC236}">
                    <a16:creationId xmlns:a16="http://schemas.microsoft.com/office/drawing/2014/main" id="{20E97EFE-425E-EF4B-2ACB-85A6A4EBF309}"/>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28" name="Rectangle 27">
              <a:extLst>
                <a:ext uri="{FF2B5EF4-FFF2-40B4-BE49-F238E27FC236}">
                  <a16:creationId xmlns:a16="http://schemas.microsoft.com/office/drawing/2014/main" id="{37C506C9-BE30-18C8-5590-930D3DD4E5CE}"/>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grpSp>
      <p:sp>
        <p:nvSpPr>
          <p:cNvPr id="2" name="ZoneTexte 168">
            <a:extLst>
              <a:ext uri="{FF2B5EF4-FFF2-40B4-BE49-F238E27FC236}">
                <a16:creationId xmlns:a16="http://schemas.microsoft.com/office/drawing/2014/main" id="{B03E62E5-737F-4ECF-0EED-5F9167FB6BD1}"/>
              </a:ext>
            </a:extLst>
          </p:cNvPr>
          <p:cNvSpPr txBox="1"/>
          <p:nvPr/>
        </p:nvSpPr>
        <p:spPr>
          <a:xfrm>
            <a:off x="837651" y="1687479"/>
            <a:ext cx="10516699" cy="369332"/>
          </a:xfrm>
          <a:prstGeom prst="rect">
            <a:avLst/>
          </a:prstGeom>
          <a:noFill/>
        </p:spPr>
        <p:txBody>
          <a:bodyPr wrap="square" rtlCol="0">
            <a:spAutoFit/>
          </a:bodyPr>
          <a:lstStyle/>
          <a:p>
            <a:pPr algn="ctr"/>
            <a:r>
              <a:rPr lang="fr-FR" b="1">
                <a:solidFill>
                  <a:schemeClr val="accent5">
                    <a:lumMod val="50000"/>
                  </a:schemeClr>
                </a:solidFill>
                <a:latin typeface="Gill Sans MT" panose="020B0502020104020203" pitchFamily="34" charset="77"/>
              </a:rPr>
              <a:t>Evaluation financière des options</a:t>
            </a:r>
          </a:p>
        </p:txBody>
      </p:sp>
      <p:pic>
        <p:nvPicPr>
          <p:cNvPr id="5" name="Image 4">
            <a:extLst>
              <a:ext uri="{FF2B5EF4-FFF2-40B4-BE49-F238E27FC236}">
                <a16:creationId xmlns:a16="http://schemas.microsoft.com/office/drawing/2014/main" id="{C243DF65-ED06-75E5-79F4-0CBEE38C04F0}"/>
              </a:ext>
            </a:extLst>
          </p:cNvPr>
          <p:cNvPicPr>
            <a:picLocks noChangeAspect="1"/>
          </p:cNvPicPr>
          <p:nvPr/>
        </p:nvPicPr>
        <p:blipFill>
          <a:blip r:embed="rId3"/>
          <a:stretch>
            <a:fillRect/>
          </a:stretch>
        </p:blipFill>
        <p:spPr>
          <a:xfrm>
            <a:off x="6217020" y="2418513"/>
            <a:ext cx="5882616" cy="3233898"/>
          </a:xfrm>
          <a:prstGeom prst="rect">
            <a:avLst/>
          </a:prstGeom>
        </p:spPr>
      </p:pic>
      <p:pic>
        <p:nvPicPr>
          <p:cNvPr id="7" name="Image 6">
            <a:extLst>
              <a:ext uri="{FF2B5EF4-FFF2-40B4-BE49-F238E27FC236}">
                <a16:creationId xmlns:a16="http://schemas.microsoft.com/office/drawing/2014/main" id="{F0BAC3AA-73A9-3394-87F7-0E6B52A32A17}"/>
              </a:ext>
            </a:extLst>
          </p:cNvPr>
          <p:cNvPicPr>
            <a:picLocks noChangeAspect="1"/>
          </p:cNvPicPr>
          <p:nvPr/>
        </p:nvPicPr>
        <p:blipFill>
          <a:blip r:embed="rId4"/>
          <a:srcRect/>
          <a:stretch/>
        </p:blipFill>
        <p:spPr>
          <a:xfrm>
            <a:off x="89742" y="2418513"/>
            <a:ext cx="6010187" cy="3304030"/>
          </a:xfrm>
          <a:prstGeom prst="rect">
            <a:avLst/>
          </a:prstGeom>
        </p:spPr>
      </p:pic>
    </p:spTree>
    <p:extLst>
      <p:ext uri="{BB962C8B-B14F-4D97-AF65-F5344CB8AC3E}">
        <p14:creationId xmlns:p14="http://schemas.microsoft.com/office/powerpoint/2010/main" val="4035083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231822F-99B1-5AC4-C707-D7FFF32DD7C2}"/>
              </a:ext>
            </a:extLst>
          </p:cNvPr>
          <p:cNvPicPr>
            <a:picLocks noChangeAspect="1"/>
          </p:cNvPicPr>
          <p:nvPr/>
        </p:nvPicPr>
        <p:blipFill>
          <a:blip r:embed="rId3"/>
          <a:stretch>
            <a:fillRect/>
          </a:stretch>
        </p:blipFill>
        <p:spPr>
          <a:xfrm>
            <a:off x="1835811" y="1725883"/>
            <a:ext cx="8443342" cy="4641628"/>
          </a:xfrm>
          <a:prstGeom prst="rect">
            <a:avLst/>
          </a:prstGeom>
        </p:spPr>
      </p:pic>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42</a:t>
            </a:r>
          </a:p>
        </p:txBody>
      </p:sp>
      <p:sp>
        <p:nvSpPr>
          <p:cNvPr id="10" name="Titre 1">
            <a:extLst>
              <a:ext uri="{FF2B5EF4-FFF2-40B4-BE49-F238E27FC236}">
                <a16:creationId xmlns:a16="http://schemas.microsoft.com/office/drawing/2014/main" id="{EC71AC5B-06D3-5B41-848D-0CC57489C084}"/>
              </a:ext>
            </a:extLst>
          </p:cNvPr>
          <p:cNvSpPr>
            <a:spLocks noGrp="1"/>
          </p:cNvSpPr>
          <p:nvPr>
            <p:ph type="title"/>
          </p:nvPr>
        </p:nvSpPr>
        <p:spPr>
          <a:xfrm>
            <a:off x="832678" y="375894"/>
            <a:ext cx="10515600" cy="1325563"/>
          </a:xfrm>
        </p:spPr>
        <p:txBody>
          <a:bodyPr>
            <a:normAutofit/>
          </a:bodyPr>
          <a:lstStyle/>
          <a:p>
            <a:r>
              <a:rPr lang="fr-FR" sz="3600">
                <a:solidFill>
                  <a:schemeClr val="accent5">
                    <a:lumMod val="50000"/>
                  </a:schemeClr>
                </a:solidFill>
                <a:latin typeface="Gill Sans MT" panose="020B0502020104020203" pitchFamily="34" charset="0"/>
                <a:ea typeface="+mn-ea"/>
                <a:cs typeface="+mn-cs"/>
              </a:rPr>
              <a:t>Etude de cas – Juin 22 / </a:t>
            </a:r>
            <a:r>
              <a:rPr lang="fr-FR" sz="3600" err="1">
                <a:solidFill>
                  <a:schemeClr val="accent5">
                    <a:lumMod val="50000"/>
                  </a:schemeClr>
                </a:solidFill>
                <a:latin typeface="Gill Sans MT" panose="020B0502020104020203" pitchFamily="34" charset="0"/>
                <a:ea typeface="+mn-ea"/>
                <a:cs typeface="+mn-cs"/>
              </a:rPr>
              <a:t>Fév</a:t>
            </a:r>
            <a:r>
              <a:rPr lang="fr-FR" sz="3600">
                <a:solidFill>
                  <a:schemeClr val="accent5">
                    <a:lumMod val="50000"/>
                  </a:schemeClr>
                </a:solidFill>
                <a:latin typeface="Gill Sans MT" panose="020B0502020104020203" pitchFamily="34" charset="0"/>
                <a:ea typeface="+mn-ea"/>
                <a:cs typeface="+mn-cs"/>
              </a:rPr>
              <a:t> 23</a:t>
            </a:r>
          </a:p>
        </p:txBody>
      </p:sp>
      <p:sp>
        <p:nvSpPr>
          <p:cNvPr id="11" name="Rectangle 10">
            <a:extLst>
              <a:ext uri="{FF2B5EF4-FFF2-40B4-BE49-F238E27FC236}">
                <a16:creationId xmlns:a16="http://schemas.microsoft.com/office/drawing/2014/main" id="{06886C55-A47D-718B-2597-2DFFBC3B272B}"/>
              </a:ext>
            </a:extLst>
          </p:cNvPr>
          <p:cNvSpPr/>
          <p:nvPr/>
        </p:nvSpPr>
        <p:spPr>
          <a:xfrm>
            <a:off x="976840" y="13258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68">
            <a:extLst>
              <a:ext uri="{FF2B5EF4-FFF2-40B4-BE49-F238E27FC236}">
                <a16:creationId xmlns:a16="http://schemas.microsoft.com/office/drawing/2014/main" id="{A1421160-366B-339F-3784-F949905FB5E4}"/>
              </a:ext>
            </a:extLst>
          </p:cNvPr>
          <p:cNvSpPr txBox="1"/>
          <p:nvPr/>
        </p:nvSpPr>
        <p:spPr>
          <a:xfrm>
            <a:off x="837651" y="1687479"/>
            <a:ext cx="10516699" cy="369332"/>
          </a:xfrm>
          <a:prstGeom prst="rect">
            <a:avLst/>
          </a:prstGeom>
          <a:noFill/>
        </p:spPr>
        <p:txBody>
          <a:bodyPr wrap="square" rtlCol="0">
            <a:spAutoFit/>
          </a:bodyPr>
          <a:lstStyle/>
          <a:p>
            <a:pPr algn="ctr"/>
            <a:r>
              <a:rPr lang="fr-FR" b="1">
                <a:solidFill>
                  <a:schemeClr val="accent5">
                    <a:lumMod val="50000"/>
                  </a:schemeClr>
                </a:solidFill>
                <a:latin typeface="Gill Sans MT" panose="020B0502020104020203" pitchFamily="34" charset="77"/>
              </a:rPr>
              <a:t>Evaluation financière des options</a:t>
            </a:r>
          </a:p>
        </p:txBody>
      </p:sp>
      <p:grpSp>
        <p:nvGrpSpPr>
          <p:cNvPr id="18" name="Group 17">
            <a:extLst>
              <a:ext uri="{FF2B5EF4-FFF2-40B4-BE49-F238E27FC236}">
                <a16:creationId xmlns:a16="http://schemas.microsoft.com/office/drawing/2014/main" id="{9EA59195-7F31-EF62-AF5E-2EC2D07B14D9}"/>
              </a:ext>
            </a:extLst>
          </p:cNvPr>
          <p:cNvGrpSpPr/>
          <p:nvPr/>
        </p:nvGrpSpPr>
        <p:grpSpPr>
          <a:xfrm>
            <a:off x="-89" y="-2496"/>
            <a:ext cx="9523346" cy="379528"/>
            <a:chOff x="-89" y="-2496"/>
            <a:chExt cx="9523346" cy="379528"/>
          </a:xfrm>
        </p:grpSpPr>
        <p:sp>
          <p:nvSpPr>
            <p:cNvPr id="19" name="Rectangle 18">
              <a:extLst>
                <a:ext uri="{FF2B5EF4-FFF2-40B4-BE49-F238E27FC236}">
                  <a16:creationId xmlns:a16="http://schemas.microsoft.com/office/drawing/2014/main" id="{5AB4E3A9-F3E7-B316-E117-417F388B7E1E}"/>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20" name="Rectangle 19">
              <a:extLst>
                <a:ext uri="{FF2B5EF4-FFF2-40B4-BE49-F238E27FC236}">
                  <a16:creationId xmlns:a16="http://schemas.microsoft.com/office/drawing/2014/main" id="{C0CD2B55-BCDB-61CC-4774-F691D31E9E7E}"/>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21" name="Rectangle 20">
              <a:extLst>
                <a:ext uri="{FF2B5EF4-FFF2-40B4-BE49-F238E27FC236}">
                  <a16:creationId xmlns:a16="http://schemas.microsoft.com/office/drawing/2014/main" id="{FD6995BE-78CD-BE5D-10E7-3668DD73461B}"/>
                </a:ext>
              </a:extLst>
            </p:cNvPr>
            <p:cNvSpPr/>
            <p:nvPr/>
          </p:nvSpPr>
          <p:spPr>
            <a:xfrm>
              <a:off x="4115450" y="-2496"/>
              <a:ext cx="171687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 Mod</a:t>
              </a:r>
              <a:r>
                <a:rPr lang="fr-FR">
                  <a:solidFill>
                    <a:srgbClr val="3FA762"/>
                  </a:solidFill>
                  <a:latin typeface="Gill Sans MT"/>
                  <a:cs typeface="Times New Roman"/>
                </a:rPr>
                <a:t>è</a:t>
              </a:r>
              <a:r>
                <a:rPr lang="en-US">
                  <a:solidFill>
                    <a:srgbClr val="3FA762"/>
                  </a:solidFill>
                  <a:latin typeface="Gill Sans MT"/>
                  <a:cs typeface="Times New Roman"/>
                </a:rPr>
                <a:t>le supply</a:t>
              </a:r>
            </a:p>
          </p:txBody>
        </p:sp>
        <p:sp>
          <p:nvSpPr>
            <p:cNvPr id="22" name="Rectangle 21">
              <a:extLst>
                <a:ext uri="{FF2B5EF4-FFF2-40B4-BE49-F238E27FC236}">
                  <a16:creationId xmlns:a16="http://schemas.microsoft.com/office/drawing/2014/main" id="{1877FB8A-77B8-29C3-ABBE-FB17D5EC8208}"/>
                </a:ext>
              </a:extLst>
            </p:cNvPr>
            <p:cNvSpPr/>
            <p:nvPr/>
          </p:nvSpPr>
          <p:spPr>
            <a:xfrm>
              <a:off x="5832324" y="-2496"/>
              <a:ext cx="1857085"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  Tests &amp; résultats</a:t>
              </a:r>
            </a:p>
          </p:txBody>
        </p:sp>
        <p:sp>
          <p:nvSpPr>
            <p:cNvPr id="24" name="Rectangle 23">
              <a:extLst>
                <a:ext uri="{FF2B5EF4-FFF2-40B4-BE49-F238E27FC236}">
                  <a16:creationId xmlns:a16="http://schemas.microsoft.com/office/drawing/2014/main" id="{CBE77C75-9DD1-FB15-8690-58227F9031EE}"/>
                </a:ext>
              </a:extLst>
            </p:cNvPr>
            <p:cNvSpPr/>
            <p:nvPr/>
          </p:nvSpPr>
          <p:spPr>
            <a:xfrm>
              <a:off x="7666172" y="-2496"/>
              <a:ext cx="1857085"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Interface</a:t>
              </a:r>
            </a:p>
          </p:txBody>
        </p:sp>
      </p:grpSp>
      <p:sp>
        <p:nvSpPr>
          <p:cNvPr id="25" name="Rectangle 24">
            <a:extLst>
              <a:ext uri="{FF2B5EF4-FFF2-40B4-BE49-F238E27FC236}">
                <a16:creationId xmlns:a16="http://schemas.microsoft.com/office/drawing/2014/main" id="{D1F6B037-A02B-29C0-A7E5-B63C9297CB54}"/>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spTree>
    <p:extLst>
      <p:ext uri="{BB962C8B-B14F-4D97-AF65-F5344CB8AC3E}">
        <p14:creationId xmlns:p14="http://schemas.microsoft.com/office/powerpoint/2010/main" val="3072202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D97041-D801-12C3-5985-1A659EA567E2}"/>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15" name="Espace réservé du numéro de diapositive 9">
            <a:extLst>
              <a:ext uri="{FF2B5EF4-FFF2-40B4-BE49-F238E27FC236}">
                <a16:creationId xmlns:a16="http://schemas.microsoft.com/office/drawing/2014/main" id="{DD900F88-8843-DAB0-87D5-2658A00C0FDC}"/>
              </a:ext>
            </a:extLst>
          </p:cNvPr>
          <p:cNvSpPr txBox="1">
            <a:spLocks/>
          </p:cNvSpPr>
          <p:nvPr/>
        </p:nvSpPr>
        <p:spPr>
          <a:xfrm>
            <a:off x="86050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43</a:t>
            </a:r>
            <a:endParaRPr lang="fr-FR" sz="1600">
              <a:solidFill>
                <a:schemeClr val="bg1"/>
              </a:solidFill>
              <a:latin typeface="Gill Sans MT" panose="020B0502020104020203" pitchFamily="34" charset="0"/>
            </a:endParaRPr>
          </a:p>
        </p:txBody>
      </p:sp>
      <p:sp>
        <p:nvSpPr>
          <p:cNvPr id="18" name="Titre 1">
            <a:extLst>
              <a:ext uri="{FF2B5EF4-FFF2-40B4-BE49-F238E27FC236}">
                <a16:creationId xmlns:a16="http://schemas.microsoft.com/office/drawing/2014/main" id="{00E1D65A-E5AB-4CD1-A65E-7A25F8DC29F2}"/>
              </a:ext>
            </a:extLst>
          </p:cNvPr>
          <p:cNvSpPr>
            <a:spLocks noGrp="1"/>
          </p:cNvSpPr>
          <p:nvPr>
            <p:ph type="title"/>
          </p:nvPr>
        </p:nvSpPr>
        <p:spPr>
          <a:xfrm>
            <a:off x="832678" y="13037"/>
            <a:ext cx="10515600" cy="1325563"/>
          </a:xfrm>
        </p:spPr>
        <p:txBody>
          <a:bodyPr>
            <a:normAutofit/>
          </a:bodyPr>
          <a:lstStyle/>
          <a:p>
            <a:r>
              <a:rPr lang="fr-FR" sz="3600">
                <a:solidFill>
                  <a:schemeClr val="accent5">
                    <a:lumMod val="50000"/>
                  </a:schemeClr>
                </a:solidFill>
                <a:latin typeface="Gill Sans MT" panose="020B0502020104020203" pitchFamily="34" charset="0"/>
                <a:ea typeface="+mn-ea"/>
                <a:cs typeface="+mn-cs"/>
              </a:rPr>
              <a:t>Interface utilisateur</a:t>
            </a:r>
          </a:p>
        </p:txBody>
      </p:sp>
      <p:sp>
        <p:nvSpPr>
          <p:cNvPr id="19" name="Rectangle 18">
            <a:extLst>
              <a:ext uri="{FF2B5EF4-FFF2-40B4-BE49-F238E27FC236}">
                <a16:creationId xmlns:a16="http://schemas.microsoft.com/office/drawing/2014/main" id="{E1ED4995-66CA-28C3-AEB9-B55E8665C5A5}"/>
              </a:ext>
            </a:extLst>
          </p:cNvPr>
          <p:cNvSpPr/>
          <p:nvPr/>
        </p:nvSpPr>
        <p:spPr>
          <a:xfrm>
            <a:off x="976840" y="962981"/>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2DEB675F-1240-7435-CE01-EC7BA66E4D74}"/>
              </a:ext>
            </a:extLst>
          </p:cNvPr>
          <p:cNvGrpSpPr/>
          <p:nvPr/>
        </p:nvGrpSpPr>
        <p:grpSpPr>
          <a:xfrm>
            <a:off x="-89" y="-2496"/>
            <a:ext cx="12195097" cy="379528"/>
            <a:chOff x="-89" y="-2496"/>
            <a:chExt cx="12195097" cy="379528"/>
          </a:xfrm>
        </p:grpSpPr>
        <p:sp>
          <p:nvSpPr>
            <p:cNvPr id="16" name="Rectangle 15">
              <a:extLst>
                <a:ext uri="{FF2B5EF4-FFF2-40B4-BE49-F238E27FC236}">
                  <a16:creationId xmlns:a16="http://schemas.microsoft.com/office/drawing/2014/main" id="{915C932B-09FC-93D7-8C57-FE5A164D9D5E}"/>
                </a:ext>
              </a:extLst>
            </p:cNvPr>
            <p:cNvSpPr/>
            <p:nvPr/>
          </p:nvSpPr>
          <p:spPr>
            <a:xfrm>
              <a:off x="-89" y="-2496"/>
              <a:ext cx="2436451"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Processus S&amp;OP</a:t>
              </a:r>
            </a:p>
          </p:txBody>
        </p:sp>
        <p:sp>
          <p:nvSpPr>
            <p:cNvPr id="17" name="Rectangle 16">
              <a:extLst>
                <a:ext uri="{FF2B5EF4-FFF2-40B4-BE49-F238E27FC236}">
                  <a16:creationId xmlns:a16="http://schemas.microsoft.com/office/drawing/2014/main" id="{F3DF6760-D7D4-8332-E848-41C269DB011E}"/>
                </a:ext>
              </a:extLst>
            </p:cNvPr>
            <p:cNvSpPr/>
            <p:nvPr/>
          </p:nvSpPr>
          <p:spPr>
            <a:xfrm>
              <a:off x="2440309" y="-2496"/>
              <a:ext cx="167990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Mod</a:t>
              </a:r>
              <a:r>
                <a:rPr lang="fr-FR">
                  <a:solidFill>
                    <a:srgbClr val="3FA762"/>
                  </a:solidFill>
                  <a:latin typeface="Gill Sans MT"/>
                  <a:cs typeface="Times New Roman"/>
                </a:rPr>
                <a:t>è</a:t>
              </a:r>
              <a:r>
                <a:rPr lang="en-US">
                  <a:solidFill>
                    <a:srgbClr val="3FA762"/>
                  </a:solidFill>
                  <a:latin typeface="Gill Sans MT"/>
                  <a:cs typeface="Times New Roman"/>
                </a:rPr>
                <a:t>le march</a:t>
              </a:r>
              <a:r>
                <a:rPr lang="fr-FR">
                  <a:solidFill>
                    <a:srgbClr val="3FA762"/>
                  </a:solidFill>
                  <a:latin typeface="Gill Sans MT"/>
                  <a:cs typeface="Times New Roman"/>
                </a:rPr>
                <a:t>é</a:t>
              </a:r>
              <a:endParaRPr lang="en-US">
                <a:solidFill>
                  <a:srgbClr val="3FA762"/>
                </a:solidFill>
                <a:latin typeface="Gill Sans MT"/>
                <a:cs typeface="Times New Roman"/>
              </a:endParaRPr>
            </a:p>
          </p:txBody>
        </p:sp>
        <p:sp>
          <p:nvSpPr>
            <p:cNvPr id="21" name="Rectangle 20">
              <a:extLst>
                <a:ext uri="{FF2B5EF4-FFF2-40B4-BE49-F238E27FC236}">
                  <a16:creationId xmlns:a16="http://schemas.microsoft.com/office/drawing/2014/main" id="{8A766A25-640B-40DF-D103-F0B8E3E2E384}"/>
                </a:ext>
              </a:extLst>
            </p:cNvPr>
            <p:cNvSpPr/>
            <p:nvPr/>
          </p:nvSpPr>
          <p:spPr>
            <a:xfrm>
              <a:off x="4115450" y="-2496"/>
              <a:ext cx="1716879"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FA762"/>
                  </a:solidFill>
                  <a:latin typeface="Gill Sans MT"/>
                  <a:cs typeface="Times New Roman"/>
                </a:rPr>
                <a:t> Mod</a:t>
              </a:r>
              <a:r>
                <a:rPr lang="fr-FR">
                  <a:solidFill>
                    <a:srgbClr val="3FA762"/>
                  </a:solidFill>
                  <a:latin typeface="Gill Sans MT"/>
                  <a:cs typeface="Times New Roman"/>
                </a:rPr>
                <a:t>è</a:t>
              </a:r>
              <a:r>
                <a:rPr lang="en-US">
                  <a:solidFill>
                    <a:srgbClr val="3FA762"/>
                  </a:solidFill>
                  <a:latin typeface="Gill Sans MT"/>
                  <a:cs typeface="Times New Roman"/>
                </a:rPr>
                <a:t>le supply</a:t>
              </a:r>
            </a:p>
          </p:txBody>
        </p:sp>
        <p:sp>
          <p:nvSpPr>
            <p:cNvPr id="22" name="Rectangle 21">
              <a:extLst>
                <a:ext uri="{FF2B5EF4-FFF2-40B4-BE49-F238E27FC236}">
                  <a16:creationId xmlns:a16="http://schemas.microsoft.com/office/drawing/2014/main" id="{3084696C-E94D-D800-D85B-3C10129C6DC0}"/>
                </a:ext>
              </a:extLst>
            </p:cNvPr>
            <p:cNvSpPr/>
            <p:nvPr/>
          </p:nvSpPr>
          <p:spPr>
            <a:xfrm>
              <a:off x="5832324" y="-2496"/>
              <a:ext cx="1857085" cy="379528"/>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rgbClr val="3FA762"/>
                  </a:solidFill>
                  <a:latin typeface="Gill Sans MT"/>
                  <a:cs typeface="Times New Roman"/>
                </a:rPr>
                <a:t>  Tests &amp; résultats</a:t>
              </a:r>
            </a:p>
          </p:txBody>
        </p:sp>
        <p:sp>
          <p:nvSpPr>
            <p:cNvPr id="23" name="Rectangle 22">
              <a:extLst>
                <a:ext uri="{FF2B5EF4-FFF2-40B4-BE49-F238E27FC236}">
                  <a16:creationId xmlns:a16="http://schemas.microsoft.com/office/drawing/2014/main" id="{17031373-3872-42D5-90FE-E07341E49051}"/>
                </a:ext>
              </a:extLst>
            </p:cNvPr>
            <p:cNvSpPr/>
            <p:nvPr/>
          </p:nvSpPr>
          <p:spPr>
            <a:xfrm>
              <a:off x="9478522" y="-2496"/>
              <a:ext cx="2716486" cy="3795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3FA762"/>
                  </a:solidFill>
                  <a:latin typeface="Gill Sans MT" panose="020B0502020104020203" pitchFamily="34" charset="0"/>
                  <a:cs typeface="Times New Roman" panose="02020603050405020304" pitchFamily="18" charset="0"/>
                </a:rPr>
                <a:t>Conclusion &amp; perspectives</a:t>
              </a:r>
            </a:p>
          </p:txBody>
        </p:sp>
        <p:sp>
          <p:nvSpPr>
            <p:cNvPr id="24" name="Rectangle 23">
              <a:extLst>
                <a:ext uri="{FF2B5EF4-FFF2-40B4-BE49-F238E27FC236}">
                  <a16:creationId xmlns:a16="http://schemas.microsoft.com/office/drawing/2014/main" id="{5D0743D0-7419-8560-EC25-1CED10D2BBD8}"/>
                </a:ext>
              </a:extLst>
            </p:cNvPr>
            <p:cNvSpPr/>
            <p:nvPr/>
          </p:nvSpPr>
          <p:spPr>
            <a:xfrm>
              <a:off x="7666172" y="-2496"/>
              <a:ext cx="1857085" cy="379528"/>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bg1"/>
                  </a:solidFill>
                  <a:latin typeface="Gill Sans MT" panose="020B0502020104020203" pitchFamily="34" charset="0"/>
                  <a:cs typeface="Times New Roman" panose="02020603050405020304" pitchFamily="18" charset="0"/>
                </a:rPr>
                <a:t>Interface</a:t>
              </a:r>
            </a:p>
          </p:txBody>
        </p:sp>
      </p:grpSp>
      <p:pic>
        <p:nvPicPr>
          <p:cNvPr id="3" name="interface 11">
            <a:hlinkClick r:id="" action="ppaction://media"/>
            <a:extLst>
              <a:ext uri="{FF2B5EF4-FFF2-40B4-BE49-F238E27FC236}">
                <a16:creationId xmlns:a16="http://schemas.microsoft.com/office/drawing/2014/main" id="{C94D0C54-1453-6C13-99F4-D6CD2453AF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 t="5258" r="-279" b="4513"/>
          <a:stretch/>
        </p:blipFill>
        <p:spPr>
          <a:xfrm>
            <a:off x="780281" y="1306288"/>
            <a:ext cx="9989317" cy="5055818"/>
          </a:xfrm>
          <a:prstGeom prst="rect">
            <a:avLst/>
          </a:prstGeom>
        </p:spPr>
      </p:pic>
    </p:spTree>
    <p:extLst>
      <p:ext uri="{BB962C8B-B14F-4D97-AF65-F5344CB8AC3E}">
        <p14:creationId xmlns:p14="http://schemas.microsoft.com/office/powerpoint/2010/main" val="236708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Conclusion</a:t>
            </a: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CDF9E31-C455-FB96-18F2-BEEDADC19ADD}"/>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B637F25F-80EE-6F74-8FA8-95A102EF46F0}"/>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D5040AB-E621-7D91-B294-02B2972F64A7}"/>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5DB1459A-D41E-B67C-D6F3-475FBF068690}"/>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5">
            <a:extLst>
              <a:ext uri="{FF2B5EF4-FFF2-40B4-BE49-F238E27FC236}">
                <a16:creationId xmlns:a16="http://schemas.microsoft.com/office/drawing/2014/main" id="{7D065AD9-BDA2-E80B-DD8A-494AC626F606}"/>
              </a:ext>
            </a:extLst>
          </p:cNvPr>
          <p:cNvGrpSpPr/>
          <p:nvPr/>
        </p:nvGrpSpPr>
        <p:grpSpPr>
          <a:xfrm>
            <a:off x="9962914" y="-13618"/>
            <a:ext cx="2247982" cy="2279676"/>
            <a:chOff x="9962914" y="-13618"/>
            <a:chExt cx="2247982" cy="2279676"/>
          </a:xfrm>
        </p:grpSpPr>
        <p:sp>
          <p:nvSpPr>
            <p:cNvPr id="17" name="Triangle 24">
              <a:extLst>
                <a:ext uri="{FF2B5EF4-FFF2-40B4-BE49-F238E27FC236}">
                  <a16:creationId xmlns:a16="http://schemas.microsoft.com/office/drawing/2014/main" id="{5AAC7DA2-514C-789A-FC6F-BE0C3474E95D}"/>
                </a:ext>
              </a:extLst>
            </p:cNvPr>
            <p:cNvSpPr/>
            <p:nvPr/>
          </p:nvSpPr>
          <p:spPr>
            <a:xfrm flipH="1" flipV="1">
              <a:off x="9962914" y="3728"/>
              <a:ext cx="2247982" cy="1716470"/>
            </a:xfrm>
            <a:prstGeom prst="triangle">
              <a:avLst>
                <a:gd name="adj" fmla="val 0"/>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26">
              <a:extLst>
                <a:ext uri="{FF2B5EF4-FFF2-40B4-BE49-F238E27FC236}">
                  <a16:creationId xmlns:a16="http://schemas.microsoft.com/office/drawing/2014/main" id="{553EA78C-B5B4-560C-5DC2-D921F335A26C}"/>
                </a:ext>
              </a:extLst>
            </p:cNvPr>
            <p:cNvSpPr/>
            <p:nvPr/>
          </p:nvSpPr>
          <p:spPr>
            <a:xfrm flipV="1">
              <a:off x="11234057" y="984189"/>
              <a:ext cx="976839" cy="1281869"/>
            </a:xfrm>
            <a:prstGeom prst="triangle">
              <a:avLst>
                <a:gd name="adj" fmla="val 1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27">
              <a:extLst>
                <a:ext uri="{FF2B5EF4-FFF2-40B4-BE49-F238E27FC236}">
                  <a16:creationId xmlns:a16="http://schemas.microsoft.com/office/drawing/2014/main" id="{AC845BF3-0B4D-0535-AFE0-AE92C76F2225}"/>
                </a:ext>
              </a:extLst>
            </p:cNvPr>
            <p:cNvSpPr/>
            <p:nvPr/>
          </p:nvSpPr>
          <p:spPr>
            <a:xfrm rot="3284379" flipV="1">
              <a:off x="10899626" y="302146"/>
              <a:ext cx="871345" cy="1541173"/>
            </a:xfrm>
            <a:prstGeom prst="triangle">
              <a:avLst>
                <a:gd name="adj" fmla="val 70542"/>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iangle 25">
              <a:extLst>
                <a:ext uri="{FF2B5EF4-FFF2-40B4-BE49-F238E27FC236}">
                  <a16:creationId xmlns:a16="http://schemas.microsoft.com/office/drawing/2014/main" id="{E7CE6E8D-AF27-37C8-FB3D-AA88C887A853}"/>
                </a:ext>
              </a:extLst>
            </p:cNvPr>
            <p:cNvSpPr/>
            <p:nvPr/>
          </p:nvSpPr>
          <p:spPr>
            <a:xfrm rot="16200000" flipH="1">
              <a:off x="10798814" y="-419688"/>
              <a:ext cx="1006012" cy="1818151"/>
            </a:xfrm>
            <a:prstGeom prst="triangle">
              <a:avLst>
                <a:gd name="adj"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49">
            <a:extLst>
              <a:ext uri="{FF2B5EF4-FFF2-40B4-BE49-F238E27FC236}">
                <a16:creationId xmlns:a16="http://schemas.microsoft.com/office/drawing/2014/main" id="{75F70CAB-D739-ABAA-76C6-A6ACBF349DA0}"/>
              </a:ext>
            </a:extLst>
          </p:cNvPr>
          <p:cNvGrpSpPr/>
          <p:nvPr/>
        </p:nvGrpSpPr>
        <p:grpSpPr>
          <a:xfrm>
            <a:off x="3178727" y="2760982"/>
            <a:ext cx="5184155" cy="394851"/>
            <a:chOff x="6786805" y="2779813"/>
            <a:chExt cx="5184155" cy="394851"/>
          </a:xfrm>
        </p:grpSpPr>
        <p:sp>
          <p:nvSpPr>
            <p:cNvPr id="7" name="TextBox 6">
              <a:extLst>
                <a:ext uri="{FF2B5EF4-FFF2-40B4-BE49-F238E27FC236}">
                  <a16:creationId xmlns:a16="http://schemas.microsoft.com/office/drawing/2014/main" id="{F6D7A705-82EF-7F0E-66F4-AF42B2E544D4}"/>
                </a:ext>
              </a:extLst>
            </p:cNvPr>
            <p:cNvSpPr txBox="1"/>
            <p:nvPr/>
          </p:nvSpPr>
          <p:spPr>
            <a:xfrm>
              <a:off x="6832524" y="2779813"/>
              <a:ext cx="5138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a:solidFill>
                    <a:srgbClr val="203864"/>
                  </a:solidFill>
                  <a:latin typeface="Gill Sans MT"/>
                  <a:cs typeface="Segoe UI"/>
                </a:rPr>
                <a:t>Apport </a:t>
              </a:r>
              <a:r>
                <a:rPr lang="en-US">
                  <a:solidFill>
                    <a:srgbClr val="203864"/>
                  </a:solidFill>
                  <a:latin typeface="Gill Sans MT"/>
                  <a:cs typeface="Segoe UI"/>
                </a:rPr>
                <a:t>du </a:t>
              </a:r>
              <a:r>
                <a:rPr lang="en-US" err="1">
                  <a:solidFill>
                    <a:srgbClr val="203864"/>
                  </a:solidFill>
                  <a:latin typeface="Gill Sans MT"/>
                  <a:cs typeface="Segoe UI"/>
                </a:rPr>
                <a:t>modè</a:t>
              </a:r>
              <a:r>
                <a:rPr lang="fr-FR">
                  <a:solidFill>
                    <a:srgbClr val="203864"/>
                  </a:solidFill>
                  <a:latin typeface="Gill Sans MT"/>
                  <a:cs typeface="Segoe UI"/>
                </a:rPr>
                <a:t>le</a:t>
              </a:r>
            </a:p>
          </p:txBody>
        </p:sp>
        <p:sp>
          <p:nvSpPr>
            <p:cNvPr id="8" name="Rectangle 7">
              <a:extLst>
                <a:ext uri="{FF2B5EF4-FFF2-40B4-BE49-F238E27FC236}">
                  <a16:creationId xmlns:a16="http://schemas.microsoft.com/office/drawing/2014/main" id="{A3681265-B0D5-CFE5-42F9-40ACFED5FD5F}"/>
                </a:ext>
              </a:extLst>
            </p:cNvPr>
            <p:cNvSpPr/>
            <p:nvPr/>
          </p:nvSpPr>
          <p:spPr>
            <a:xfrm>
              <a:off x="6786805" y="2844021"/>
              <a:ext cx="45719" cy="330643"/>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 8">
            <a:extLst>
              <a:ext uri="{FF2B5EF4-FFF2-40B4-BE49-F238E27FC236}">
                <a16:creationId xmlns:a16="http://schemas.microsoft.com/office/drawing/2014/main" id="{3CAE4DBF-54F4-EA6D-27ED-D56D2AD81CB8}"/>
              </a:ext>
            </a:extLst>
          </p:cNvPr>
          <p:cNvGrpSpPr/>
          <p:nvPr/>
        </p:nvGrpSpPr>
        <p:grpSpPr>
          <a:xfrm>
            <a:off x="3248864" y="4495261"/>
            <a:ext cx="4484113" cy="385121"/>
            <a:chOff x="6715964" y="4114261"/>
            <a:chExt cx="4484113" cy="385121"/>
          </a:xfrm>
        </p:grpSpPr>
        <p:sp>
          <p:nvSpPr>
            <p:cNvPr id="21" name="ZoneTexte 1">
              <a:extLst>
                <a:ext uri="{FF2B5EF4-FFF2-40B4-BE49-F238E27FC236}">
                  <a16:creationId xmlns:a16="http://schemas.microsoft.com/office/drawing/2014/main" id="{FE9D1F27-D63D-71B6-7F73-39FCF87555A1}"/>
                </a:ext>
              </a:extLst>
            </p:cNvPr>
            <p:cNvSpPr txBox="1"/>
            <p:nvPr/>
          </p:nvSpPr>
          <p:spPr>
            <a:xfrm>
              <a:off x="7091260" y="4114261"/>
              <a:ext cx="4108817" cy="369332"/>
            </a:xfrm>
            <a:prstGeom prst="rect">
              <a:avLst/>
            </a:prstGeom>
            <a:noFill/>
          </p:spPr>
          <p:txBody>
            <a:bodyPr wrap="none" lIns="91440" tIns="45720" rIns="91440" bIns="45720" rtlCol="0" anchor="t">
              <a:spAutoFit/>
            </a:bodyPr>
            <a:lstStyle/>
            <a:p>
              <a:r>
                <a:rPr lang="fr-FR">
                  <a:solidFill>
                    <a:srgbClr val="203764"/>
                  </a:solidFill>
                  <a:latin typeface="Gill Sans MT"/>
                </a:rPr>
                <a:t>Détails et justificatifs des calculs financiers</a:t>
              </a:r>
            </a:p>
          </p:txBody>
        </p:sp>
        <p:pic>
          <p:nvPicPr>
            <p:cNvPr id="22" name="Graphique 55" descr="Badge coche avec un remplissage uni">
              <a:extLst>
                <a:ext uri="{FF2B5EF4-FFF2-40B4-BE49-F238E27FC236}">
                  <a16:creationId xmlns:a16="http://schemas.microsoft.com/office/drawing/2014/main" id="{CE940E93-A187-5E30-76E1-A6DDFDA8A9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5964" y="4181046"/>
              <a:ext cx="327981" cy="318336"/>
            </a:xfrm>
            <a:prstGeom prst="rect">
              <a:avLst/>
            </a:prstGeom>
          </p:spPr>
        </p:pic>
      </p:grpSp>
      <p:grpSp>
        <p:nvGrpSpPr>
          <p:cNvPr id="23" name="Groupe 12">
            <a:extLst>
              <a:ext uri="{FF2B5EF4-FFF2-40B4-BE49-F238E27FC236}">
                <a16:creationId xmlns:a16="http://schemas.microsoft.com/office/drawing/2014/main" id="{BC76715D-C4C9-50E3-5FB7-204DE7773B6F}"/>
              </a:ext>
            </a:extLst>
          </p:cNvPr>
          <p:cNvGrpSpPr/>
          <p:nvPr/>
        </p:nvGrpSpPr>
        <p:grpSpPr>
          <a:xfrm>
            <a:off x="477857" y="1560653"/>
            <a:ext cx="6169869" cy="923330"/>
            <a:chOff x="477857" y="1560653"/>
            <a:chExt cx="6169869" cy="923330"/>
          </a:xfrm>
        </p:grpSpPr>
        <p:sp>
          <p:nvSpPr>
            <p:cNvPr id="24" name="Rectangle 23">
              <a:extLst>
                <a:ext uri="{FF2B5EF4-FFF2-40B4-BE49-F238E27FC236}">
                  <a16:creationId xmlns:a16="http://schemas.microsoft.com/office/drawing/2014/main" id="{692E62B0-0D10-BA1C-4C08-5C037263809A}"/>
                </a:ext>
              </a:extLst>
            </p:cNvPr>
            <p:cNvSpPr/>
            <p:nvPr/>
          </p:nvSpPr>
          <p:spPr>
            <a:xfrm>
              <a:off x="477857" y="1671110"/>
              <a:ext cx="45554" cy="323425"/>
            </a:xfrm>
            <a:prstGeom prst="rect">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1EB3C09A-3D5D-AF1B-0B9C-7353274E4601}"/>
                </a:ext>
              </a:extLst>
            </p:cNvPr>
            <p:cNvSpPr txBox="1"/>
            <p:nvPr/>
          </p:nvSpPr>
          <p:spPr>
            <a:xfrm>
              <a:off x="644324" y="1560653"/>
              <a:ext cx="60034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a:solidFill>
                    <a:srgbClr val="203864"/>
                  </a:solidFill>
                  <a:latin typeface="Gill Sans MT"/>
                  <a:cs typeface="Segoe UI"/>
                </a:rPr>
                <a:t>Le contexte de la transition vers une JV était très motivant pour la mise en place du processus S&amp;OP.</a:t>
              </a:r>
              <a:endParaRPr lang="fr-FR">
                <a:latin typeface="Gill Sans MT"/>
                <a:cs typeface="Segoe UI"/>
              </a:endParaRPr>
            </a:p>
            <a:p>
              <a:r>
                <a:rPr lang="fr-FR">
                  <a:latin typeface="Gill Sans MT"/>
                  <a:cs typeface="Segoe UI"/>
                </a:rPr>
                <a:t>​</a:t>
              </a:r>
            </a:p>
          </p:txBody>
        </p:sp>
      </p:grpSp>
      <p:sp>
        <p:nvSpPr>
          <p:cNvPr id="26" name="TextBox 25">
            <a:extLst>
              <a:ext uri="{FF2B5EF4-FFF2-40B4-BE49-F238E27FC236}">
                <a16:creationId xmlns:a16="http://schemas.microsoft.com/office/drawing/2014/main" id="{A351707A-87E9-0131-A032-E46E557CB94F}"/>
              </a:ext>
            </a:extLst>
          </p:cNvPr>
          <p:cNvSpPr txBox="1"/>
          <p:nvPr/>
        </p:nvSpPr>
        <p:spPr>
          <a:xfrm>
            <a:off x="327313" y="5556556"/>
            <a:ext cx="115485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b="1">
                <a:solidFill>
                  <a:schemeClr val="accent5">
                    <a:lumMod val="50000"/>
                  </a:schemeClr>
                </a:solidFill>
                <a:latin typeface="Gill Sans MT"/>
                <a:ea typeface="+mj-ea"/>
                <a:cs typeface="+mj-cs"/>
              </a:rPr>
              <a:t>Un travail avec une grande marge de progression</a:t>
            </a:r>
          </a:p>
        </p:txBody>
      </p:sp>
      <p:grpSp>
        <p:nvGrpSpPr>
          <p:cNvPr id="27" name="Group 26">
            <a:extLst>
              <a:ext uri="{FF2B5EF4-FFF2-40B4-BE49-F238E27FC236}">
                <a16:creationId xmlns:a16="http://schemas.microsoft.com/office/drawing/2014/main" id="{EBC3E826-9525-1C88-A109-E087D91E8B0D}"/>
              </a:ext>
            </a:extLst>
          </p:cNvPr>
          <p:cNvGrpSpPr/>
          <p:nvPr/>
        </p:nvGrpSpPr>
        <p:grpSpPr>
          <a:xfrm>
            <a:off x="3248863" y="3619300"/>
            <a:ext cx="3008193" cy="369332"/>
            <a:chOff x="6715963" y="4495600"/>
            <a:chExt cx="3008193" cy="369332"/>
          </a:xfrm>
        </p:grpSpPr>
        <p:sp>
          <p:nvSpPr>
            <p:cNvPr id="28" name="ZoneTexte 25">
              <a:extLst>
                <a:ext uri="{FF2B5EF4-FFF2-40B4-BE49-F238E27FC236}">
                  <a16:creationId xmlns:a16="http://schemas.microsoft.com/office/drawing/2014/main" id="{01EEC7D5-2A9A-65B4-0FFA-10C1C57F9631}"/>
                </a:ext>
              </a:extLst>
            </p:cNvPr>
            <p:cNvSpPr txBox="1"/>
            <p:nvPr/>
          </p:nvSpPr>
          <p:spPr>
            <a:xfrm>
              <a:off x="7077149" y="4495600"/>
              <a:ext cx="2647007" cy="369332"/>
            </a:xfrm>
            <a:prstGeom prst="rect">
              <a:avLst/>
            </a:prstGeom>
            <a:noFill/>
          </p:spPr>
          <p:txBody>
            <a:bodyPr wrap="none" lIns="91440" tIns="45720" rIns="91440" bIns="45720" rtlCol="0" anchor="t">
              <a:spAutoFit/>
            </a:bodyPr>
            <a:lstStyle/>
            <a:p>
              <a:r>
                <a:rPr lang="fr-FR">
                  <a:solidFill>
                    <a:srgbClr val="203664"/>
                  </a:solidFill>
                  <a:latin typeface="Gill Sans MT"/>
                </a:rPr>
                <a:t>Base de données évolutive</a:t>
              </a:r>
            </a:p>
          </p:txBody>
        </p:sp>
        <p:pic>
          <p:nvPicPr>
            <p:cNvPr id="29" name="Graphique 55" descr="Badge coche avec un remplissage uni">
              <a:extLst>
                <a:ext uri="{FF2B5EF4-FFF2-40B4-BE49-F238E27FC236}">
                  <a16:creationId xmlns:a16="http://schemas.microsoft.com/office/drawing/2014/main" id="{1A9D6FBC-DE8A-9DBA-DB27-24A90F969D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5963" y="4543902"/>
              <a:ext cx="327981" cy="318336"/>
            </a:xfrm>
            <a:prstGeom prst="rect">
              <a:avLst/>
            </a:prstGeom>
          </p:spPr>
        </p:pic>
      </p:grpSp>
      <p:grpSp>
        <p:nvGrpSpPr>
          <p:cNvPr id="30" name="Group 29">
            <a:extLst>
              <a:ext uri="{FF2B5EF4-FFF2-40B4-BE49-F238E27FC236}">
                <a16:creationId xmlns:a16="http://schemas.microsoft.com/office/drawing/2014/main" id="{C0BA88C7-7FB1-51AE-5FD9-5071982BBD47}"/>
              </a:ext>
            </a:extLst>
          </p:cNvPr>
          <p:cNvGrpSpPr/>
          <p:nvPr/>
        </p:nvGrpSpPr>
        <p:grpSpPr>
          <a:xfrm>
            <a:off x="3248863" y="4058197"/>
            <a:ext cx="5101789" cy="374057"/>
            <a:chOff x="6715963" y="3689897"/>
            <a:chExt cx="5101789" cy="374057"/>
          </a:xfrm>
        </p:grpSpPr>
        <p:sp>
          <p:nvSpPr>
            <p:cNvPr id="31" name="ZoneTexte 9">
              <a:extLst>
                <a:ext uri="{FF2B5EF4-FFF2-40B4-BE49-F238E27FC236}">
                  <a16:creationId xmlns:a16="http://schemas.microsoft.com/office/drawing/2014/main" id="{99B0EC31-CE83-135D-3B45-ABA3266CC3FB}"/>
                </a:ext>
              </a:extLst>
            </p:cNvPr>
            <p:cNvSpPr txBox="1"/>
            <p:nvPr/>
          </p:nvSpPr>
          <p:spPr>
            <a:xfrm>
              <a:off x="7070940" y="3689897"/>
              <a:ext cx="4746812" cy="369332"/>
            </a:xfrm>
            <a:prstGeom prst="rect">
              <a:avLst/>
            </a:prstGeom>
            <a:noFill/>
          </p:spPr>
          <p:txBody>
            <a:bodyPr wrap="none" lIns="91440" tIns="45720" rIns="91440" bIns="45720" rtlCol="0" anchor="t">
              <a:spAutoFit/>
            </a:bodyPr>
            <a:lstStyle/>
            <a:p>
              <a:r>
                <a:rPr lang="en-US">
                  <a:solidFill>
                    <a:srgbClr val="203664"/>
                  </a:solidFill>
                  <a:latin typeface="Gill Sans MT"/>
                </a:rPr>
                <a:t>Suggestion de </a:t>
              </a:r>
              <a:r>
                <a:rPr lang="fr-FR">
                  <a:solidFill>
                    <a:srgbClr val="203664"/>
                  </a:solidFill>
                  <a:latin typeface="Gill Sans MT"/>
                </a:rPr>
                <a:t>plusieurs</a:t>
              </a:r>
              <a:r>
                <a:rPr lang="en-US">
                  <a:solidFill>
                    <a:srgbClr val="203664"/>
                  </a:solidFill>
                  <a:latin typeface="Gill Sans MT"/>
                </a:rPr>
                <a:t> options et configurations</a:t>
              </a:r>
              <a:endParaRPr lang="fr-FR">
                <a:solidFill>
                  <a:srgbClr val="203664"/>
                </a:solidFill>
                <a:latin typeface="Gill Sans MT"/>
              </a:endParaRPr>
            </a:p>
          </p:txBody>
        </p:sp>
        <p:pic>
          <p:nvPicPr>
            <p:cNvPr id="32" name="Graphique 55" descr="Badge coche avec un remplissage uni">
              <a:extLst>
                <a:ext uri="{FF2B5EF4-FFF2-40B4-BE49-F238E27FC236}">
                  <a16:creationId xmlns:a16="http://schemas.microsoft.com/office/drawing/2014/main" id="{64B3A9EF-912E-E6EB-DB35-8D3C4159FC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5963" y="3745618"/>
              <a:ext cx="327981" cy="318336"/>
            </a:xfrm>
            <a:prstGeom prst="rect">
              <a:avLst/>
            </a:prstGeom>
          </p:spPr>
        </p:pic>
      </p:grpSp>
      <p:grpSp>
        <p:nvGrpSpPr>
          <p:cNvPr id="33" name="Group 32">
            <a:extLst>
              <a:ext uri="{FF2B5EF4-FFF2-40B4-BE49-F238E27FC236}">
                <a16:creationId xmlns:a16="http://schemas.microsoft.com/office/drawing/2014/main" id="{D7875F5E-83BF-B246-12BA-A95311BD8736}"/>
              </a:ext>
            </a:extLst>
          </p:cNvPr>
          <p:cNvGrpSpPr/>
          <p:nvPr/>
        </p:nvGrpSpPr>
        <p:grpSpPr>
          <a:xfrm>
            <a:off x="3248863" y="3237942"/>
            <a:ext cx="5123605" cy="376673"/>
            <a:chOff x="6715963" y="3276042"/>
            <a:chExt cx="5123605" cy="376673"/>
          </a:xfrm>
        </p:grpSpPr>
        <p:sp>
          <p:nvSpPr>
            <p:cNvPr id="34" name="ZoneTexte 18">
              <a:extLst>
                <a:ext uri="{FF2B5EF4-FFF2-40B4-BE49-F238E27FC236}">
                  <a16:creationId xmlns:a16="http://schemas.microsoft.com/office/drawing/2014/main" id="{8AE1D61D-14E7-9458-BC46-81C2EC52325F}"/>
                </a:ext>
              </a:extLst>
            </p:cNvPr>
            <p:cNvSpPr txBox="1"/>
            <p:nvPr/>
          </p:nvSpPr>
          <p:spPr>
            <a:xfrm>
              <a:off x="7045540" y="3276042"/>
              <a:ext cx="4794028" cy="369332"/>
            </a:xfrm>
            <a:prstGeom prst="rect">
              <a:avLst/>
            </a:prstGeom>
            <a:noFill/>
          </p:spPr>
          <p:txBody>
            <a:bodyPr wrap="square" lIns="91440" tIns="45720" rIns="91440" bIns="45720" rtlCol="0" anchor="t">
              <a:spAutoFit/>
            </a:bodyPr>
            <a:lstStyle/>
            <a:p>
              <a:r>
                <a:rPr lang="fr-FR">
                  <a:solidFill>
                    <a:srgbClr val="203764"/>
                  </a:solidFill>
                  <a:latin typeface="Gill Sans MT"/>
                </a:rPr>
                <a:t>Une visibilité claire d’évolution du marché </a:t>
              </a:r>
            </a:p>
          </p:txBody>
        </p:sp>
        <p:pic>
          <p:nvPicPr>
            <p:cNvPr id="35" name="Graphique 55" descr="Badge coche avec un remplissage uni">
              <a:extLst>
                <a:ext uri="{FF2B5EF4-FFF2-40B4-BE49-F238E27FC236}">
                  <a16:creationId xmlns:a16="http://schemas.microsoft.com/office/drawing/2014/main" id="{3FDB5DF2-0506-48A9-6CBB-6675CEEF9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5963" y="3334379"/>
              <a:ext cx="327981" cy="318336"/>
            </a:xfrm>
            <a:prstGeom prst="rect">
              <a:avLst/>
            </a:prstGeom>
          </p:spPr>
        </p:pic>
      </p:grpSp>
      <p:sp>
        <p:nvSpPr>
          <p:cNvPr id="3" name="Espace réservé du numéro de diapositive 9">
            <a:extLst>
              <a:ext uri="{FF2B5EF4-FFF2-40B4-BE49-F238E27FC236}">
                <a16:creationId xmlns:a16="http://schemas.microsoft.com/office/drawing/2014/main" id="{9529F310-A365-6629-C46B-DB6356C3DB9C}"/>
              </a:ext>
            </a:extLst>
          </p:cNvPr>
          <p:cNvSpPr txBox="1">
            <a:spLocks/>
          </p:cNvSpPr>
          <p:nvPr/>
        </p:nvSpPr>
        <p:spPr>
          <a:xfrm>
            <a:off x="864024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44</a:t>
            </a:r>
            <a:endParaRPr lang="fr-FR" sz="1600">
              <a:solidFill>
                <a:schemeClr val="bg1"/>
              </a:solidFill>
              <a:latin typeface="Gill Sans MT" panose="020B0502020104020203" pitchFamily="34" charset="0"/>
            </a:endParaRPr>
          </a:p>
        </p:txBody>
      </p:sp>
    </p:spTree>
    <p:extLst>
      <p:ext uri="{BB962C8B-B14F-4D97-AF65-F5344CB8AC3E}">
        <p14:creationId xmlns:p14="http://schemas.microsoft.com/office/powerpoint/2010/main" val="24330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E1C105C2-520B-1D45-A34B-2C87C10A2195}"/>
              </a:ext>
            </a:extLst>
          </p:cNvPr>
          <p:cNvGrpSpPr/>
          <p:nvPr/>
        </p:nvGrpSpPr>
        <p:grpSpPr>
          <a:xfrm>
            <a:off x="9962914" y="-13618"/>
            <a:ext cx="2247982" cy="2279676"/>
            <a:chOff x="9962914" y="-13618"/>
            <a:chExt cx="2247982" cy="2279676"/>
          </a:xfrm>
        </p:grpSpPr>
        <p:sp>
          <p:nvSpPr>
            <p:cNvPr id="25" name="Triangle 24">
              <a:extLst>
                <a:ext uri="{FF2B5EF4-FFF2-40B4-BE49-F238E27FC236}">
                  <a16:creationId xmlns:a16="http://schemas.microsoft.com/office/drawing/2014/main" id="{3FF63AC4-E533-A040-953B-172033BFFACC}"/>
                </a:ext>
              </a:extLst>
            </p:cNvPr>
            <p:cNvSpPr/>
            <p:nvPr/>
          </p:nvSpPr>
          <p:spPr>
            <a:xfrm flipH="1" flipV="1">
              <a:off x="9962914" y="3728"/>
              <a:ext cx="2247982" cy="1716470"/>
            </a:xfrm>
            <a:prstGeom prst="triangle">
              <a:avLst>
                <a:gd name="adj" fmla="val 0"/>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26">
              <a:extLst>
                <a:ext uri="{FF2B5EF4-FFF2-40B4-BE49-F238E27FC236}">
                  <a16:creationId xmlns:a16="http://schemas.microsoft.com/office/drawing/2014/main" id="{7E7D4B61-DBD9-0B45-B9E1-58F5D7BCA75D}"/>
                </a:ext>
              </a:extLst>
            </p:cNvPr>
            <p:cNvSpPr/>
            <p:nvPr/>
          </p:nvSpPr>
          <p:spPr>
            <a:xfrm flipV="1">
              <a:off x="11234057" y="984189"/>
              <a:ext cx="976839" cy="1281869"/>
            </a:xfrm>
            <a:prstGeom prst="triangle">
              <a:avLst>
                <a:gd name="adj" fmla="val 1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riangle 27">
              <a:extLst>
                <a:ext uri="{FF2B5EF4-FFF2-40B4-BE49-F238E27FC236}">
                  <a16:creationId xmlns:a16="http://schemas.microsoft.com/office/drawing/2014/main" id="{C42520CD-1AD7-3340-B1A1-A9B87C3AA409}"/>
                </a:ext>
              </a:extLst>
            </p:cNvPr>
            <p:cNvSpPr/>
            <p:nvPr/>
          </p:nvSpPr>
          <p:spPr>
            <a:xfrm rot="3284379" flipV="1">
              <a:off x="10899626" y="302146"/>
              <a:ext cx="871345" cy="1541173"/>
            </a:xfrm>
            <a:prstGeom prst="triangle">
              <a:avLst>
                <a:gd name="adj" fmla="val 70542"/>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25">
              <a:extLst>
                <a:ext uri="{FF2B5EF4-FFF2-40B4-BE49-F238E27FC236}">
                  <a16:creationId xmlns:a16="http://schemas.microsoft.com/office/drawing/2014/main" id="{8D95F5A8-5102-6543-A471-47DC7A2D3753}"/>
                </a:ext>
              </a:extLst>
            </p:cNvPr>
            <p:cNvSpPr/>
            <p:nvPr/>
          </p:nvSpPr>
          <p:spPr>
            <a:xfrm rot="16200000" flipH="1">
              <a:off x="10798814" y="-419688"/>
              <a:ext cx="1006012" cy="1818151"/>
            </a:xfrm>
            <a:prstGeom prst="triangle">
              <a:avLst>
                <a:gd name="adj"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r>
              <a:rPr lang="en-US">
                <a:solidFill>
                  <a:schemeClr val="accent5">
                    <a:lumMod val="50000"/>
                  </a:schemeClr>
                </a:solidFill>
                <a:latin typeface="Gill Sans MT" panose="020B0502020104020203" pitchFamily="34" charset="0"/>
                <a:ea typeface="+mn-ea"/>
                <a:cs typeface="+mn-cs"/>
              </a:rPr>
              <a:t>Perspectives et </a:t>
            </a:r>
            <a:r>
              <a:rPr lang="fr-FR">
                <a:solidFill>
                  <a:schemeClr val="accent5">
                    <a:lumMod val="50000"/>
                  </a:schemeClr>
                </a:solidFill>
                <a:latin typeface="Gill Sans MT" panose="020B0502020104020203" pitchFamily="34" charset="0"/>
                <a:ea typeface="+mn-ea"/>
                <a:cs typeface="+mn-cs"/>
              </a:rPr>
              <a:t>améliorations</a:t>
            </a: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space réservé du numéro de diapositive 9">
            <a:extLst>
              <a:ext uri="{FF2B5EF4-FFF2-40B4-BE49-F238E27FC236}">
                <a16:creationId xmlns:a16="http://schemas.microsoft.com/office/drawing/2014/main" id="{BB693062-6C82-5C99-A765-BDF6DD933A11}"/>
              </a:ext>
            </a:extLst>
          </p:cNvPr>
          <p:cNvSpPr txBox="1">
            <a:spLocks/>
          </p:cNvSpPr>
          <p:nvPr/>
        </p:nvSpPr>
        <p:spPr>
          <a:xfrm>
            <a:off x="8643178" y="6356350"/>
            <a:ext cx="2743200" cy="365125"/>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a:rPr>
              <a:t>  45</a:t>
            </a:r>
            <a:endParaRPr lang="fr-FR" sz="1600">
              <a:solidFill>
                <a:schemeClr val="bg1"/>
              </a:solidFill>
              <a:latin typeface="Gill Sans MT" panose="020B0502020104020203" pitchFamily="34" charset="0"/>
            </a:endParaRPr>
          </a:p>
        </p:txBody>
      </p:sp>
      <p:grpSp>
        <p:nvGrpSpPr>
          <p:cNvPr id="10" name="Group 9">
            <a:extLst>
              <a:ext uri="{FF2B5EF4-FFF2-40B4-BE49-F238E27FC236}">
                <a16:creationId xmlns:a16="http://schemas.microsoft.com/office/drawing/2014/main" id="{12EB605C-E33B-FD2D-EB92-F9A5D6C85023}"/>
              </a:ext>
            </a:extLst>
          </p:cNvPr>
          <p:cNvGrpSpPr/>
          <p:nvPr/>
        </p:nvGrpSpPr>
        <p:grpSpPr>
          <a:xfrm>
            <a:off x="-3742828" y="747988"/>
            <a:ext cx="14525554" cy="6888480"/>
            <a:chOff x="-3742828" y="747988"/>
            <a:chExt cx="14525554" cy="6888480"/>
          </a:xfrm>
        </p:grpSpPr>
        <p:grpSp>
          <p:nvGrpSpPr>
            <p:cNvPr id="42" name="Group 41">
              <a:extLst>
                <a:ext uri="{FF2B5EF4-FFF2-40B4-BE49-F238E27FC236}">
                  <a16:creationId xmlns:a16="http://schemas.microsoft.com/office/drawing/2014/main" id="{8409F5D0-AF37-A229-987B-AC601D063D87}"/>
                </a:ext>
              </a:extLst>
            </p:cNvPr>
            <p:cNvGrpSpPr/>
            <p:nvPr/>
          </p:nvGrpSpPr>
          <p:grpSpPr>
            <a:xfrm>
              <a:off x="-3742828" y="747988"/>
              <a:ext cx="14525554" cy="6888480"/>
              <a:chOff x="-3760874" y="574682"/>
              <a:chExt cx="14525554" cy="6888480"/>
            </a:xfrm>
          </p:grpSpPr>
          <p:sp>
            <p:nvSpPr>
              <p:cNvPr id="21" name="Arc 20">
                <a:extLst>
                  <a:ext uri="{FF2B5EF4-FFF2-40B4-BE49-F238E27FC236}">
                    <a16:creationId xmlns:a16="http://schemas.microsoft.com/office/drawing/2014/main" id="{9E1DD839-49C1-960F-C4A6-1CEBFBBF0257}"/>
                  </a:ext>
                </a:extLst>
              </p:cNvPr>
              <p:cNvSpPr/>
              <p:nvPr/>
            </p:nvSpPr>
            <p:spPr>
              <a:xfrm>
                <a:off x="-3760874" y="574682"/>
                <a:ext cx="7713270" cy="6888480"/>
              </a:xfrm>
              <a:prstGeom prst="arc">
                <a:avLst>
                  <a:gd name="adj1" fmla="val 19485184"/>
                  <a:gd name="adj2" fmla="val 1802505"/>
                </a:avLst>
              </a:prstGeom>
              <a:noFill/>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Round Same Side Corner Rectangle 15">
                <a:extLst>
                  <a:ext uri="{FF2B5EF4-FFF2-40B4-BE49-F238E27FC236}">
                    <a16:creationId xmlns:a16="http://schemas.microsoft.com/office/drawing/2014/main" id="{A6D9C623-C142-9D41-25AB-ACA3E40DEACB}"/>
                  </a:ext>
                </a:extLst>
              </p:cNvPr>
              <p:cNvSpPr/>
              <p:nvPr/>
            </p:nvSpPr>
            <p:spPr>
              <a:xfrm>
                <a:off x="4158161" y="4739993"/>
                <a:ext cx="6460858" cy="718253"/>
              </a:xfrm>
              <a:prstGeom prst="round2SameRect">
                <a:avLst>
                  <a:gd name="adj1" fmla="val 38667"/>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fr-FR">
                    <a:solidFill>
                      <a:srgbClr val="002060"/>
                    </a:solidFill>
                    <a:latin typeface="Gill Sans MT" panose="020B0502020104020203" pitchFamily="34" charset="77"/>
                  </a:rPr>
                  <a:t>Personnaliser une interface de saisie pour chaque partie prenante</a:t>
                </a:r>
              </a:p>
            </p:txBody>
          </p:sp>
          <p:sp>
            <p:nvSpPr>
              <p:cNvPr id="23" name="Round Same Side Corner Rectangle 16">
                <a:extLst>
                  <a:ext uri="{FF2B5EF4-FFF2-40B4-BE49-F238E27FC236}">
                    <a16:creationId xmlns:a16="http://schemas.microsoft.com/office/drawing/2014/main" id="{8A9E91C1-9474-D3A6-5BAC-16BB61D1A2A7}"/>
                  </a:ext>
                </a:extLst>
              </p:cNvPr>
              <p:cNvSpPr/>
              <p:nvPr/>
            </p:nvSpPr>
            <p:spPr>
              <a:xfrm>
                <a:off x="4327612" y="3659221"/>
                <a:ext cx="5015622" cy="361604"/>
              </a:xfrm>
              <a:prstGeom prst="round2SameRect">
                <a:avLst>
                  <a:gd name="adj1" fmla="val 38667"/>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fr-FR">
                    <a:solidFill>
                      <a:srgbClr val="002060"/>
                    </a:solidFill>
                    <a:latin typeface="Gill Sans MT" panose="020B0502020104020203" pitchFamily="34" charset="77"/>
                  </a:rPr>
                  <a:t>Construire une base de données dédiée à KOFERT</a:t>
                </a:r>
              </a:p>
            </p:txBody>
          </p:sp>
          <p:sp>
            <p:nvSpPr>
              <p:cNvPr id="30" name="Round Same Side Corner Rectangle 19">
                <a:extLst>
                  <a:ext uri="{FF2B5EF4-FFF2-40B4-BE49-F238E27FC236}">
                    <a16:creationId xmlns:a16="http://schemas.microsoft.com/office/drawing/2014/main" id="{116C4112-1D90-348F-1004-E0D861483815}"/>
                  </a:ext>
                </a:extLst>
              </p:cNvPr>
              <p:cNvSpPr/>
              <p:nvPr/>
            </p:nvSpPr>
            <p:spPr>
              <a:xfrm>
                <a:off x="2431585" y="1198469"/>
                <a:ext cx="8333095" cy="629091"/>
              </a:xfrm>
              <a:prstGeom prst="round2SameRect">
                <a:avLst>
                  <a:gd name="adj1" fmla="val 38667"/>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fr-FR">
                    <a:solidFill>
                      <a:srgbClr val="002060"/>
                    </a:solidFill>
                    <a:latin typeface="Gill Sans MT" panose="020B0502020104020203" pitchFamily="34" charset="77"/>
                    <a:cs typeface="Arial"/>
                  </a:rPr>
                  <a:t>  </a:t>
                </a:r>
              </a:p>
              <a:p>
                <a:pPr algn="ctr"/>
                <a:r>
                  <a:rPr lang="fr-FR">
                    <a:solidFill>
                      <a:srgbClr val="002060"/>
                    </a:solidFill>
                    <a:latin typeface="Gill Sans MT" panose="020B0502020104020203" pitchFamily="34" charset="77"/>
                    <a:cs typeface="Arial"/>
                  </a:rPr>
                  <a:t>Ajouter d’autres configurations et scénarios dans le modèle</a:t>
                </a:r>
              </a:p>
              <a:p>
                <a:endParaRPr lang="fr-FR">
                  <a:solidFill>
                    <a:srgbClr val="002060"/>
                  </a:solidFill>
                  <a:latin typeface="Gill Sans MT" panose="020B0502020104020203" pitchFamily="34" charset="77"/>
                  <a:cs typeface="Calibri"/>
                </a:endParaRPr>
              </a:p>
            </p:txBody>
          </p:sp>
          <p:sp>
            <p:nvSpPr>
              <p:cNvPr id="31" name="Oval 22">
                <a:extLst>
                  <a:ext uri="{FF2B5EF4-FFF2-40B4-BE49-F238E27FC236}">
                    <a16:creationId xmlns:a16="http://schemas.microsoft.com/office/drawing/2014/main" id="{6DBEB21D-962F-3B58-1CB5-E29E19125566}"/>
                  </a:ext>
                </a:extLst>
              </p:cNvPr>
              <p:cNvSpPr/>
              <p:nvPr/>
            </p:nvSpPr>
            <p:spPr>
              <a:xfrm>
                <a:off x="3520336" y="3524363"/>
                <a:ext cx="779277" cy="705128"/>
              </a:xfrm>
              <a:prstGeom prst="ellipse">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Gill Sans MT" panose="020B0502020104020203" pitchFamily="34" charset="77"/>
                </a:endParaRPr>
              </a:p>
            </p:txBody>
          </p:sp>
          <p:sp>
            <p:nvSpPr>
              <p:cNvPr id="32" name="Oval 29">
                <a:extLst>
                  <a:ext uri="{FF2B5EF4-FFF2-40B4-BE49-F238E27FC236}">
                    <a16:creationId xmlns:a16="http://schemas.microsoft.com/office/drawing/2014/main" id="{29B3F6D0-1D65-08F1-CCEE-FA4587C35101}"/>
                  </a:ext>
                </a:extLst>
              </p:cNvPr>
              <p:cNvSpPr/>
              <p:nvPr/>
            </p:nvSpPr>
            <p:spPr>
              <a:xfrm>
                <a:off x="3290411" y="4851895"/>
                <a:ext cx="779277" cy="705128"/>
              </a:xfrm>
              <a:prstGeom prst="ellipse">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Gill Sans MT" panose="020B0502020104020203" pitchFamily="34" charset="77"/>
                </a:endParaRPr>
              </a:p>
            </p:txBody>
          </p:sp>
          <p:sp>
            <p:nvSpPr>
              <p:cNvPr id="33" name="Oval 30">
                <a:extLst>
                  <a:ext uri="{FF2B5EF4-FFF2-40B4-BE49-F238E27FC236}">
                    <a16:creationId xmlns:a16="http://schemas.microsoft.com/office/drawing/2014/main" id="{5C43A29E-8A86-EB22-3C32-C4B7DEE738CA}"/>
                  </a:ext>
                </a:extLst>
              </p:cNvPr>
              <p:cNvSpPr/>
              <p:nvPr/>
            </p:nvSpPr>
            <p:spPr>
              <a:xfrm>
                <a:off x="3235668" y="2266178"/>
                <a:ext cx="779277" cy="705128"/>
              </a:xfrm>
              <a:prstGeom prst="ellipse">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Gill Sans MT" panose="020B0502020104020203" pitchFamily="34" charset="77"/>
                </a:endParaRPr>
              </a:p>
            </p:txBody>
          </p:sp>
          <p:sp>
            <p:nvSpPr>
              <p:cNvPr id="34" name="Oval 31">
                <a:extLst>
                  <a:ext uri="{FF2B5EF4-FFF2-40B4-BE49-F238E27FC236}">
                    <a16:creationId xmlns:a16="http://schemas.microsoft.com/office/drawing/2014/main" id="{8B8EF2EA-5957-34F5-6CF1-DB4751633C09}"/>
                  </a:ext>
                </a:extLst>
              </p:cNvPr>
              <p:cNvSpPr/>
              <p:nvPr/>
            </p:nvSpPr>
            <p:spPr>
              <a:xfrm>
                <a:off x="2556846" y="1235854"/>
                <a:ext cx="779277" cy="705128"/>
              </a:xfrm>
              <a:prstGeom prst="ellipse">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Gill Sans MT" panose="020B0502020104020203" pitchFamily="34" charset="77"/>
                </a:endParaRPr>
              </a:p>
            </p:txBody>
          </p:sp>
          <p:sp>
            <p:nvSpPr>
              <p:cNvPr id="13" name="Round Same Side Corner Rectangle 16">
                <a:extLst>
                  <a:ext uri="{FF2B5EF4-FFF2-40B4-BE49-F238E27FC236}">
                    <a16:creationId xmlns:a16="http://schemas.microsoft.com/office/drawing/2014/main" id="{0F12DFCB-0AAC-C4ED-8508-5F6741B29610}"/>
                  </a:ext>
                </a:extLst>
              </p:cNvPr>
              <p:cNvSpPr/>
              <p:nvPr/>
            </p:nvSpPr>
            <p:spPr>
              <a:xfrm>
                <a:off x="4299613" y="2341992"/>
                <a:ext cx="5015622" cy="629091"/>
              </a:xfrm>
              <a:prstGeom prst="round2SameRect">
                <a:avLst>
                  <a:gd name="adj1" fmla="val 38667"/>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fr-FR">
                    <a:solidFill>
                      <a:srgbClr val="002060"/>
                    </a:solidFill>
                    <a:latin typeface="Gill Sans MT" panose="020B0502020104020203" pitchFamily="34" charset="77"/>
                  </a:rPr>
                  <a:t>Etablir un modèle global qui intègre l’ensemble des configurations</a:t>
                </a:r>
              </a:p>
            </p:txBody>
          </p:sp>
        </p:grpSp>
        <p:sp>
          <p:nvSpPr>
            <p:cNvPr id="3" name="Oval 32">
              <a:extLst>
                <a:ext uri="{FF2B5EF4-FFF2-40B4-BE49-F238E27FC236}">
                  <a16:creationId xmlns:a16="http://schemas.microsoft.com/office/drawing/2014/main" id="{079F518D-BE41-E00D-1BFA-CE2B32AC31B5}"/>
                </a:ext>
              </a:extLst>
            </p:cNvPr>
            <p:cNvSpPr/>
            <p:nvPr/>
          </p:nvSpPr>
          <p:spPr>
            <a:xfrm>
              <a:off x="2740955" y="5978270"/>
              <a:ext cx="779277" cy="705128"/>
            </a:xfrm>
            <a:prstGeom prst="ellipse">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2" name="Round Same Side Corner Rectangle 18">
            <a:extLst>
              <a:ext uri="{FF2B5EF4-FFF2-40B4-BE49-F238E27FC236}">
                <a16:creationId xmlns:a16="http://schemas.microsoft.com/office/drawing/2014/main" id="{5F821078-A643-665B-D773-6766A9CEB959}"/>
              </a:ext>
            </a:extLst>
          </p:cNvPr>
          <p:cNvSpPr/>
          <p:nvPr/>
        </p:nvSpPr>
        <p:spPr>
          <a:xfrm>
            <a:off x="4004757" y="5990268"/>
            <a:ext cx="4129809" cy="651805"/>
          </a:xfrm>
          <a:prstGeom prst="round2SameRect">
            <a:avLst>
              <a:gd name="adj1" fmla="val 38667"/>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fr-FR">
                <a:solidFill>
                  <a:srgbClr val="002060"/>
                </a:solidFill>
                <a:latin typeface="Gill Sans MT" panose="020B0502020104020203" pitchFamily="34" charset="77"/>
              </a:rPr>
              <a:t>Détailler</a:t>
            </a:r>
            <a:r>
              <a:rPr lang="en-US">
                <a:solidFill>
                  <a:srgbClr val="002060"/>
                </a:solidFill>
                <a:latin typeface="Gill Sans MT" panose="020B0502020104020203" pitchFamily="34" charset="77"/>
              </a:rPr>
              <a:t> plus </a:t>
            </a:r>
            <a:r>
              <a:rPr lang="fr-FR">
                <a:solidFill>
                  <a:srgbClr val="002060"/>
                </a:solidFill>
                <a:latin typeface="Gill Sans MT" panose="020B0502020104020203" pitchFamily="34" charset="77"/>
              </a:rPr>
              <a:t>l'évaluation</a:t>
            </a:r>
            <a:r>
              <a:rPr lang="en-US">
                <a:solidFill>
                  <a:srgbClr val="002060"/>
                </a:solidFill>
                <a:latin typeface="Gill Sans MT" panose="020B0502020104020203" pitchFamily="34" charset="77"/>
              </a:rPr>
              <a:t> </a:t>
            </a:r>
            <a:r>
              <a:rPr lang="fr-FR">
                <a:solidFill>
                  <a:srgbClr val="002060"/>
                </a:solidFill>
                <a:latin typeface="Gill Sans MT" panose="020B0502020104020203" pitchFamily="34" charset="77"/>
              </a:rPr>
              <a:t>financière</a:t>
            </a:r>
            <a:r>
              <a:rPr lang="en-US">
                <a:solidFill>
                  <a:srgbClr val="002060"/>
                </a:solidFill>
                <a:latin typeface="Gill Sans MT" panose="020B0502020104020203" pitchFamily="34" charset="77"/>
              </a:rPr>
              <a:t> </a:t>
            </a:r>
          </a:p>
        </p:txBody>
      </p:sp>
    </p:spTree>
    <p:extLst>
      <p:ext uri="{BB962C8B-B14F-4D97-AF65-F5344CB8AC3E}">
        <p14:creationId xmlns:p14="http://schemas.microsoft.com/office/powerpoint/2010/main" val="3614645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EDADE5-1B19-2C4F-9498-689565B5A4CF}"/>
              </a:ext>
            </a:extLst>
          </p:cNvPr>
          <p:cNvSpPr>
            <a:spLocks noGrp="1"/>
          </p:cNvSpPr>
          <p:nvPr>
            <p:ph type="ctrTitle"/>
          </p:nvPr>
        </p:nvSpPr>
        <p:spPr>
          <a:xfrm>
            <a:off x="21917" y="2776027"/>
            <a:ext cx="12170083" cy="1277077"/>
          </a:xfrm>
        </p:spPr>
        <p:txBody>
          <a:bodyPr>
            <a:noAutofit/>
          </a:bodyPr>
          <a:lstStyle/>
          <a:p>
            <a:r>
              <a:rPr lang="fr-FR" sz="4400">
                <a:solidFill>
                  <a:schemeClr val="accent5">
                    <a:lumMod val="50000"/>
                  </a:schemeClr>
                </a:solidFill>
                <a:latin typeface="Gill Sans MT" panose="020B0502020104020203" pitchFamily="34" charset="0"/>
                <a:ea typeface="+mn-ea"/>
                <a:cs typeface="+mn-cs"/>
              </a:rPr>
              <a:t>Elaboration et mise en place d’un S&amp;OP </a:t>
            </a:r>
            <a:br>
              <a:rPr lang="fr-FR" sz="4400">
                <a:solidFill>
                  <a:schemeClr val="accent5">
                    <a:lumMod val="50000"/>
                  </a:schemeClr>
                </a:solidFill>
                <a:latin typeface="Gill Sans MT" panose="020B0502020104020203" pitchFamily="34" charset="0"/>
                <a:ea typeface="+mn-ea"/>
                <a:cs typeface="+mn-cs"/>
              </a:rPr>
            </a:br>
            <a:r>
              <a:rPr lang="fr-FR" sz="4400">
                <a:solidFill>
                  <a:schemeClr val="accent5">
                    <a:lumMod val="50000"/>
                  </a:schemeClr>
                </a:solidFill>
                <a:latin typeface="Gill Sans MT" panose="020B0502020104020203" pitchFamily="34" charset="0"/>
                <a:ea typeface="+mn-ea"/>
                <a:cs typeface="+mn-cs"/>
              </a:rPr>
              <a:t>au sein de LA NOUVELLE JV KOFERT( JFC III)</a:t>
            </a:r>
          </a:p>
        </p:txBody>
      </p:sp>
      <p:sp>
        <p:nvSpPr>
          <p:cNvPr id="3" name="Sous-titre 2">
            <a:extLst>
              <a:ext uri="{FF2B5EF4-FFF2-40B4-BE49-F238E27FC236}">
                <a16:creationId xmlns:a16="http://schemas.microsoft.com/office/drawing/2014/main" id="{C211808C-1EF2-6B41-8554-58CDA904F4EE}"/>
              </a:ext>
            </a:extLst>
          </p:cNvPr>
          <p:cNvSpPr>
            <a:spLocks noGrp="1"/>
          </p:cNvSpPr>
          <p:nvPr>
            <p:ph type="subTitle" idx="1"/>
          </p:nvPr>
        </p:nvSpPr>
        <p:spPr>
          <a:xfrm>
            <a:off x="3493294" y="1950128"/>
            <a:ext cx="5205413" cy="503165"/>
          </a:xfrm>
        </p:spPr>
        <p:txBody>
          <a:bodyPr>
            <a:noAutofit/>
          </a:bodyPr>
          <a:lstStyle/>
          <a:p>
            <a:r>
              <a:rPr lang="fr-FR" sz="2000" b="1">
                <a:solidFill>
                  <a:schemeClr val="accent5">
                    <a:lumMod val="50000"/>
                  </a:schemeClr>
                </a:solidFill>
                <a:latin typeface="Gill Sans MT" panose="020B0502020104020203" pitchFamily="34" charset="0"/>
              </a:rPr>
              <a:t>Travail d’option : Mining &amp; DS</a:t>
            </a:r>
          </a:p>
        </p:txBody>
      </p:sp>
      <p:sp>
        <p:nvSpPr>
          <p:cNvPr id="4" name="ZoneTexte 3">
            <a:extLst>
              <a:ext uri="{FF2B5EF4-FFF2-40B4-BE49-F238E27FC236}">
                <a16:creationId xmlns:a16="http://schemas.microsoft.com/office/drawing/2014/main" id="{B118685A-33E5-6542-9A3C-A200030A7EF1}"/>
              </a:ext>
            </a:extLst>
          </p:cNvPr>
          <p:cNvSpPr txBox="1"/>
          <p:nvPr/>
        </p:nvSpPr>
        <p:spPr>
          <a:xfrm>
            <a:off x="10668000" y="6345793"/>
            <a:ext cx="1377300" cy="400110"/>
          </a:xfrm>
          <a:prstGeom prst="rect">
            <a:avLst/>
          </a:prstGeom>
          <a:noFill/>
        </p:spPr>
        <p:txBody>
          <a:bodyPr wrap="none" rtlCol="0">
            <a:spAutoFit/>
          </a:bodyPr>
          <a:lstStyle/>
          <a:p>
            <a:r>
              <a:rPr lang="fr-FR" sz="2000">
                <a:solidFill>
                  <a:schemeClr val="accent5">
                    <a:lumMod val="50000"/>
                  </a:schemeClr>
                </a:solidFill>
                <a:latin typeface="Gill Sans MT" panose="020B0502020104020203" pitchFamily="34" charset="0"/>
              </a:rPr>
              <a:t>21-09-2023</a:t>
            </a:r>
          </a:p>
        </p:txBody>
      </p:sp>
      <p:grpSp>
        <p:nvGrpSpPr>
          <p:cNvPr id="33" name="Group 32">
            <a:extLst>
              <a:ext uri="{FF2B5EF4-FFF2-40B4-BE49-F238E27FC236}">
                <a16:creationId xmlns:a16="http://schemas.microsoft.com/office/drawing/2014/main" id="{1090AAE9-34B7-4924-2C45-83B670DE2025}"/>
              </a:ext>
            </a:extLst>
          </p:cNvPr>
          <p:cNvGrpSpPr/>
          <p:nvPr/>
        </p:nvGrpSpPr>
        <p:grpSpPr>
          <a:xfrm>
            <a:off x="2728253" y="2453293"/>
            <a:ext cx="6735495" cy="1947010"/>
            <a:chOff x="3780303" y="2453293"/>
            <a:chExt cx="4516719" cy="1947010"/>
          </a:xfrm>
        </p:grpSpPr>
        <p:sp>
          <p:nvSpPr>
            <p:cNvPr id="22" name="Rectangle 21">
              <a:extLst>
                <a:ext uri="{FF2B5EF4-FFF2-40B4-BE49-F238E27FC236}">
                  <a16:creationId xmlns:a16="http://schemas.microsoft.com/office/drawing/2014/main" id="{B8430D70-71D9-424B-B4E0-E2AF92D8B38C}"/>
                </a:ext>
              </a:extLst>
            </p:cNvPr>
            <p:cNvSpPr/>
            <p:nvPr/>
          </p:nvSpPr>
          <p:spPr>
            <a:xfrm>
              <a:off x="3780303" y="4283432"/>
              <a:ext cx="2270865" cy="11685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AF670A3C-8C2E-0746-91D9-DBC6DA9C0BA7}"/>
                </a:ext>
              </a:extLst>
            </p:cNvPr>
            <p:cNvSpPr/>
            <p:nvPr/>
          </p:nvSpPr>
          <p:spPr>
            <a:xfrm>
              <a:off x="6052300" y="4283450"/>
              <a:ext cx="2242593" cy="1168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48A8DE3D-AB12-1743-A750-CDFBA6133219}"/>
                </a:ext>
              </a:extLst>
            </p:cNvPr>
            <p:cNvSpPr/>
            <p:nvPr/>
          </p:nvSpPr>
          <p:spPr>
            <a:xfrm>
              <a:off x="3783563" y="2453293"/>
              <a:ext cx="2270865" cy="1168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4DC9FB7D-8A75-4146-BAA9-925CA5D706E7}"/>
                </a:ext>
              </a:extLst>
            </p:cNvPr>
            <p:cNvSpPr/>
            <p:nvPr/>
          </p:nvSpPr>
          <p:spPr>
            <a:xfrm>
              <a:off x="6054429" y="2453293"/>
              <a:ext cx="2242593" cy="11685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9" name="Picture 8" descr="A black background with a black square&#10;&#10;Description automatically generated with medium confidence">
            <a:extLst>
              <a:ext uri="{FF2B5EF4-FFF2-40B4-BE49-F238E27FC236}">
                <a16:creationId xmlns:a16="http://schemas.microsoft.com/office/drawing/2014/main" id="{C12A545E-0455-1164-8803-9296B866C9F8}"/>
              </a:ext>
            </a:extLst>
          </p:cNvPr>
          <p:cNvPicPr>
            <a:picLocks noChangeAspect="1"/>
          </p:cNvPicPr>
          <p:nvPr/>
        </p:nvPicPr>
        <p:blipFill>
          <a:blip r:embed="rId3"/>
          <a:stretch>
            <a:fillRect/>
          </a:stretch>
        </p:blipFill>
        <p:spPr>
          <a:xfrm>
            <a:off x="8098036" y="67431"/>
            <a:ext cx="3949513" cy="1388794"/>
          </a:xfrm>
          <a:prstGeom prst="rect">
            <a:avLst/>
          </a:prstGeom>
        </p:spPr>
      </p:pic>
      <p:pic>
        <p:nvPicPr>
          <p:cNvPr id="1026" name="Picture 2" descr="EMINES - School of Industrial Management">
            <a:extLst>
              <a:ext uri="{FF2B5EF4-FFF2-40B4-BE49-F238E27FC236}">
                <a16:creationId xmlns:a16="http://schemas.microsoft.com/office/drawing/2014/main" id="{C0656B06-CDC0-E60E-0E00-523A43881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17" y="-45129"/>
            <a:ext cx="4146001" cy="1521820"/>
          </a:xfrm>
          <a:prstGeom prst="rect">
            <a:avLst/>
          </a:prstGeom>
          <a:noFill/>
          <a:extLst>
            <a:ext uri="{909E8E84-426E-40DD-AFC4-6F175D3DCCD1}">
              <a14:hiddenFill xmlns:a14="http://schemas.microsoft.com/office/drawing/2010/main">
                <a:solidFill>
                  <a:srgbClr val="FFFFFF"/>
                </a:solidFill>
              </a14:hiddenFill>
            </a:ext>
          </a:extLst>
        </p:spPr>
      </p:pic>
      <p:sp>
        <p:nvSpPr>
          <p:cNvPr id="10" name="Sous-titre 2">
            <a:extLst>
              <a:ext uri="{FF2B5EF4-FFF2-40B4-BE49-F238E27FC236}">
                <a16:creationId xmlns:a16="http://schemas.microsoft.com/office/drawing/2014/main" id="{23E0C5A6-0361-B562-B93F-925D38EBC54A}"/>
              </a:ext>
            </a:extLst>
          </p:cNvPr>
          <p:cNvSpPr txBox="1">
            <a:spLocks/>
          </p:cNvSpPr>
          <p:nvPr/>
        </p:nvSpPr>
        <p:spPr>
          <a:xfrm>
            <a:off x="146700" y="5006331"/>
            <a:ext cx="5205413" cy="108966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a:solidFill>
                  <a:schemeClr val="accent5">
                    <a:lumMod val="50000"/>
                  </a:schemeClr>
                </a:solidFill>
                <a:latin typeface="Gill Sans MT" panose="020B0502020104020203" pitchFamily="34" charset="0"/>
              </a:rPr>
              <a:t>Préparé par :</a:t>
            </a:r>
          </a:p>
          <a:p>
            <a:pPr algn="l">
              <a:spcBef>
                <a:spcPts val="400"/>
              </a:spcBef>
            </a:pPr>
            <a:r>
              <a:rPr lang="fr-FR" sz="2000">
                <a:solidFill>
                  <a:schemeClr val="accent5">
                    <a:lumMod val="50000"/>
                  </a:schemeClr>
                </a:solidFill>
                <a:latin typeface="Gill Sans MT" panose="020B0502020104020203" pitchFamily="34" charset="0"/>
              </a:rPr>
              <a:t>    Mohamed ADMOU</a:t>
            </a:r>
          </a:p>
          <a:p>
            <a:pPr algn="l">
              <a:spcBef>
                <a:spcPts val="400"/>
              </a:spcBef>
            </a:pPr>
            <a:r>
              <a:rPr lang="fr-FR" sz="2000">
                <a:solidFill>
                  <a:schemeClr val="accent5">
                    <a:lumMod val="50000"/>
                  </a:schemeClr>
                </a:solidFill>
                <a:latin typeface="Gill Sans MT"/>
              </a:rPr>
              <a:t>    Abdel Moula EL BOUHALI</a:t>
            </a:r>
          </a:p>
        </p:txBody>
      </p:sp>
      <p:sp>
        <p:nvSpPr>
          <p:cNvPr id="11" name="Sous-titre 2">
            <a:extLst>
              <a:ext uri="{FF2B5EF4-FFF2-40B4-BE49-F238E27FC236}">
                <a16:creationId xmlns:a16="http://schemas.microsoft.com/office/drawing/2014/main" id="{AF8F15C3-8E0E-DFCE-AE22-550EAE9A44D5}"/>
              </a:ext>
            </a:extLst>
          </p:cNvPr>
          <p:cNvSpPr txBox="1">
            <a:spLocks/>
          </p:cNvSpPr>
          <p:nvPr/>
        </p:nvSpPr>
        <p:spPr>
          <a:xfrm>
            <a:off x="4908140" y="5004017"/>
            <a:ext cx="3259468" cy="134177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a:solidFill>
                  <a:schemeClr val="accent5">
                    <a:lumMod val="50000"/>
                  </a:schemeClr>
                </a:solidFill>
                <a:latin typeface="Gill Sans MT" panose="020B0502020104020203" pitchFamily="34" charset="0"/>
              </a:rPr>
              <a:t>Tuteurs académiques : </a:t>
            </a:r>
          </a:p>
          <a:p>
            <a:pPr algn="l">
              <a:spcBef>
                <a:spcPts val="400"/>
              </a:spcBef>
            </a:pPr>
            <a:r>
              <a:rPr lang="fr-FR" sz="2000">
                <a:solidFill>
                  <a:schemeClr val="accent5">
                    <a:lumMod val="50000"/>
                  </a:schemeClr>
                </a:solidFill>
                <a:latin typeface="Gill Sans MT"/>
              </a:rPr>
              <a:t>    Irène GAY </a:t>
            </a:r>
            <a:endParaRPr lang="fr-FR" sz="2000">
              <a:solidFill>
                <a:schemeClr val="accent5">
                  <a:lumMod val="50000"/>
                </a:schemeClr>
              </a:solidFill>
              <a:latin typeface="Gill Sans MT" panose="020B0502020104020203" pitchFamily="34" charset="0"/>
            </a:endParaRPr>
          </a:p>
          <a:p>
            <a:pPr algn="l">
              <a:spcBef>
                <a:spcPts val="400"/>
              </a:spcBef>
            </a:pPr>
            <a:r>
              <a:rPr lang="fr-FR" sz="2000">
                <a:solidFill>
                  <a:schemeClr val="accent5">
                    <a:lumMod val="50000"/>
                  </a:schemeClr>
                </a:solidFill>
                <a:latin typeface="Gill Sans MT"/>
              </a:rPr>
              <a:t>    Ahlam AZZAMOURI</a:t>
            </a:r>
          </a:p>
          <a:p>
            <a:pPr algn="l">
              <a:spcBef>
                <a:spcPts val="400"/>
              </a:spcBef>
            </a:pPr>
            <a:r>
              <a:rPr lang="fr-FR" sz="2000">
                <a:solidFill>
                  <a:schemeClr val="accent5">
                    <a:lumMod val="50000"/>
                  </a:schemeClr>
                </a:solidFill>
                <a:latin typeface="Gill Sans MT" panose="020B0502020104020203" pitchFamily="34" charset="0"/>
              </a:rPr>
              <a:t>    Mehdi ABOU EL QASSIME</a:t>
            </a:r>
          </a:p>
        </p:txBody>
      </p:sp>
      <p:sp>
        <p:nvSpPr>
          <p:cNvPr id="27" name="Rectangle 9">
            <a:extLst>
              <a:ext uri="{FF2B5EF4-FFF2-40B4-BE49-F238E27FC236}">
                <a16:creationId xmlns:a16="http://schemas.microsoft.com/office/drawing/2014/main" id="{1838F387-55EB-FA34-A832-0CD56187CB1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9" name="Sous-titre 2">
            <a:extLst>
              <a:ext uri="{FF2B5EF4-FFF2-40B4-BE49-F238E27FC236}">
                <a16:creationId xmlns:a16="http://schemas.microsoft.com/office/drawing/2014/main" id="{C72572E1-237A-A36E-8734-28BF1BCC8F63}"/>
              </a:ext>
            </a:extLst>
          </p:cNvPr>
          <p:cNvSpPr txBox="1">
            <a:spLocks/>
          </p:cNvSpPr>
          <p:nvPr/>
        </p:nvSpPr>
        <p:spPr>
          <a:xfrm>
            <a:off x="8945295" y="5001703"/>
            <a:ext cx="3259468" cy="10896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400"/>
              </a:spcBef>
            </a:pPr>
            <a:r>
              <a:rPr lang="fr-FR" sz="2000">
                <a:solidFill>
                  <a:schemeClr val="accent5">
                    <a:lumMod val="50000"/>
                  </a:schemeClr>
                </a:solidFill>
                <a:latin typeface="Gill Sans MT" panose="020B0502020104020203" pitchFamily="34" charset="0"/>
              </a:rPr>
              <a:t>Tuteur industriel : </a:t>
            </a:r>
          </a:p>
          <a:p>
            <a:pPr algn="l">
              <a:spcBef>
                <a:spcPts val="400"/>
              </a:spcBef>
            </a:pPr>
            <a:r>
              <a:rPr lang="fr-FR" sz="2000">
                <a:solidFill>
                  <a:schemeClr val="accent5">
                    <a:lumMod val="50000"/>
                  </a:schemeClr>
                </a:solidFill>
                <a:latin typeface="Gill Sans MT" panose="020B0502020104020203" pitchFamily="34" charset="0"/>
              </a:rPr>
              <a:t>   Rania BENNOUNA     </a:t>
            </a:r>
          </a:p>
        </p:txBody>
      </p:sp>
    </p:spTree>
    <p:extLst>
      <p:ext uri="{BB962C8B-B14F-4D97-AF65-F5344CB8AC3E}">
        <p14:creationId xmlns:p14="http://schemas.microsoft.com/office/powerpoint/2010/main" val="2517294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1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CDB32646-7D82-FCFB-31FC-90945500DD29}"/>
              </a:ext>
            </a:extLst>
          </p:cNvPr>
          <p:cNvGrpSpPr/>
          <p:nvPr/>
        </p:nvGrpSpPr>
        <p:grpSpPr>
          <a:xfrm>
            <a:off x="820799" y="896160"/>
            <a:ext cx="10775233" cy="5312514"/>
            <a:chOff x="708383" y="1179233"/>
            <a:chExt cx="10775233" cy="5312514"/>
          </a:xfrm>
        </p:grpSpPr>
        <p:grpSp>
          <p:nvGrpSpPr>
            <p:cNvPr id="12" name="Group 11">
              <a:extLst>
                <a:ext uri="{FF2B5EF4-FFF2-40B4-BE49-F238E27FC236}">
                  <a16:creationId xmlns:a16="http://schemas.microsoft.com/office/drawing/2014/main" id="{376114FE-8C94-7B18-0C66-9C0B0BDFB6DD}"/>
                </a:ext>
              </a:extLst>
            </p:cNvPr>
            <p:cNvGrpSpPr/>
            <p:nvPr/>
          </p:nvGrpSpPr>
          <p:grpSpPr>
            <a:xfrm>
              <a:off x="708383" y="1179233"/>
              <a:ext cx="10775233" cy="5312514"/>
              <a:chOff x="914560" y="1471799"/>
              <a:chExt cx="10059830" cy="4959799"/>
            </a:xfrm>
          </p:grpSpPr>
          <p:sp>
            <p:nvSpPr>
              <p:cNvPr id="14" name="Rectangle 13">
                <a:extLst>
                  <a:ext uri="{FF2B5EF4-FFF2-40B4-BE49-F238E27FC236}">
                    <a16:creationId xmlns:a16="http://schemas.microsoft.com/office/drawing/2014/main" id="{2153D55C-6AA9-F82B-3FCE-5E28711A6055}"/>
                  </a:ext>
                </a:extLst>
              </p:cNvPr>
              <p:cNvSpPr/>
              <p:nvPr/>
            </p:nvSpPr>
            <p:spPr>
              <a:xfrm>
                <a:off x="914561" y="2906058"/>
                <a:ext cx="933631" cy="1100468"/>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a:solidFill>
                      <a:schemeClr val="tx1"/>
                    </a:solidFill>
                    <a:latin typeface="Gill Sans MT" panose="020B0502020104020203" pitchFamily="34" charset="0"/>
                  </a:rPr>
                  <a:t>Atelier sulfurique</a:t>
                </a:r>
              </a:p>
              <a:p>
                <a:pPr algn="ctr"/>
                <a:r>
                  <a:rPr lang="fr-FR" sz="1050">
                    <a:solidFill>
                      <a:schemeClr val="tx1"/>
                    </a:solidFill>
                    <a:latin typeface="Gill Sans MT" panose="020B0502020104020203" pitchFamily="34" charset="0"/>
                  </a:rPr>
                  <a:t>(1 Linge)</a:t>
                </a:r>
              </a:p>
              <a:p>
                <a:pPr algn="ctr"/>
                <a:r>
                  <a:rPr lang="fr-FR" sz="1050">
                    <a:solidFill>
                      <a:schemeClr val="tx1"/>
                    </a:solidFill>
                    <a:latin typeface="Gill Sans MT" panose="020B0502020104020203" pitchFamily="34" charset="0"/>
                  </a:rPr>
                  <a:t>4.200 TMH/j</a:t>
                </a:r>
              </a:p>
            </p:txBody>
          </p:sp>
          <p:grpSp>
            <p:nvGrpSpPr>
              <p:cNvPr id="15" name="Groupe 15">
                <a:extLst>
                  <a:ext uri="{FF2B5EF4-FFF2-40B4-BE49-F238E27FC236}">
                    <a16:creationId xmlns:a16="http://schemas.microsoft.com/office/drawing/2014/main" id="{28C37A2E-9F73-B2B0-5C33-15B048FB172E}"/>
                  </a:ext>
                </a:extLst>
              </p:cNvPr>
              <p:cNvGrpSpPr/>
              <p:nvPr/>
            </p:nvGrpSpPr>
            <p:grpSpPr>
              <a:xfrm>
                <a:off x="2134772" y="3401462"/>
                <a:ext cx="1258706" cy="708127"/>
                <a:chOff x="2828261" y="3429000"/>
                <a:chExt cx="1258706" cy="708127"/>
              </a:xfrm>
            </p:grpSpPr>
            <p:sp>
              <p:nvSpPr>
                <p:cNvPr id="88" name="Rectangle 87">
                  <a:extLst>
                    <a:ext uri="{FF2B5EF4-FFF2-40B4-BE49-F238E27FC236}">
                      <a16:creationId xmlns:a16="http://schemas.microsoft.com/office/drawing/2014/main" id="{C6F6E99E-5CCE-10AA-B4B3-BDBE7FF113F6}"/>
                    </a:ext>
                  </a:extLst>
                </p:cNvPr>
                <p:cNvSpPr/>
                <p:nvPr/>
              </p:nvSpPr>
              <p:spPr>
                <a:xfrm>
                  <a:off x="2828261" y="3429000"/>
                  <a:ext cx="1258706" cy="708127"/>
                </a:xfrm>
                <a:prstGeom prst="rect">
                  <a:avLst/>
                </a:prstGeom>
                <a:solidFill>
                  <a:schemeClr val="bg1">
                    <a:lumMod val="95000"/>
                  </a:schemeClr>
                </a:solidFill>
                <a:ln>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chemeClr val="tx1"/>
                    </a:solidFill>
                    <a:latin typeface="Gill Sans MT" panose="020B0502020104020203" pitchFamily="34" charset="0"/>
                  </a:endParaRPr>
                </a:p>
                <a:p>
                  <a:pPr algn="ctr"/>
                  <a:endParaRPr lang="fr-FR" sz="1000">
                    <a:solidFill>
                      <a:schemeClr val="tx1"/>
                    </a:solidFill>
                    <a:latin typeface="Gill Sans MT" panose="020B0502020104020203" pitchFamily="34" charset="0"/>
                  </a:endParaRPr>
                </a:p>
                <a:p>
                  <a:pPr algn="ctr"/>
                  <a:r>
                    <a:rPr lang="fr-FR" sz="900" b="1">
                      <a:solidFill>
                        <a:schemeClr val="tx1"/>
                      </a:solidFill>
                      <a:latin typeface="Gill Sans MT" panose="020B0502020104020203" pitchFamily="34" charset="0"/>
                    </a:rPr>
                    <a:t>Bacs souffre liquide</a:t>
                  </a:r>
                </a:p>
                <a:p>
                  <a:pPr algn="ctr"/>
                  <a:r>
                    <a:rPr lang="fr-FR" sz="900" b="1">
                      <a:solidFill>
                        <a:schemeClr val="tx1"/>
                      </a:solidFill>
                      <a:latin typeface="Gill Sans MT" panose="020B0502020104020203" pitchFamily="34" charset="0"/>
                    </a:rPr>
                    <a:t>2 x 20.000t </a:t>
                  </a:r>
                </a:p>
              </p:txBody>
            </p:sp>
            <p:sp>
              <p:nvSpPr>
                <p:cNvPr id="89" name="Organigramme : Stockage à accès direct 19">
                  <a:extLst>
                    <a:ext uri="{FF2B5EF4-FFF2-40B4-BE49-F238E27FC236}">
                      <a16:creationId xmlns:a16="http://schemas.microsoft.com/office/drawing/2014/main" id="{8E670F6C-EBDF-0F10-C090-0272F0230809}"/>
                    </a:ext>
                  </a:extLst>
                </p:cNvPr>
                <p:cNvSpPr/>
                <p:nvPr/>
              </p:nvSpPr>
              <p:spPr>
                <a:xfrm rot="16200000">
                  <a:off x="3003604" y="3522008"/>
                  <a:ext cx="310221" cy="233915"/>
                </a:xfrm>
                <a:prstGeom prst="flowChartMagneticDrum">
                  <a:avLst/>
                </a:prstGeom>
                <a:solidFill>
                  <a:srgbClr val="F5B68B"/>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a:latin typeface="Gill Sans MT" panose="020B0502020104020203" pitchFamily="34" charset="0"/>
                  </a:endParaRPr>
                </a:p>
              </p:txBody>
            </p:sp>
            <p:sp>
              <p:nvSpPr>
                <p:cNvPr id="90" name="Organigramme : Stockage à accès direct 20">
                  <a:extLst>
                    <a:ext uri="{FF2B5EF4-FFF2-40B4-BE49-F238E27FC236}">
                      <a16:creationId xmlns:a16="http://schemas.microsoft.com/office/drawing/2014/main" id="{E5EEFFED-6B64-33D3-E18A-2A4E821C2F14}"/>
                    </a:ext>
                  </a:extLst>
                </p:cNvPr>
                <p:cNvSpPr/>
                <p:nvPr/>
              </p:nvSpPr>
              <p:spPr>
                <a:xfrm rot="16200000">
                  <a:off x="3297003" y="3522008"/>
                  <a:ext cx="310221" cy="233915"/>
                </a:xfrm>
                <a:prstGeom prst="flowChartMagneticDrum">
                  <a:avLst/>
                </a:prstGeom>
                <a:solidFill>
                  <a:srgbClr val="F5B68B"/>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a:latin typeface="Gill Sans MT" panose="020B0502020104020203" pitchFamily="34" charset="0"/>
                  </a:endParaRPr>
                </a:p>
              </p:txBody>
            </p:sp>
          </p:grpSp>
          <p:cxnSp>
            <p:nvCxnSpPr>
              <p:cNvPr id="16" name="Connecteur : en angle 21">
                <a:extLst>
                  <a:ext uri="{FF2B5EF4-FFF2-40B4-BE49-F238E27FC236}">
                    <a16:creationId xmlns:a16="http://schemas.microsoft.com/office/drawing/2014/main" id="{D2F01CFE-745A-6823-05BA-1D3F3AF65650}"/>
                  </a:ext>
                </a:extLst>
              </p:cNvPr>
              <p:cNvCxnSpPr>
                <a:cxnSpLocks/>
              </p:cNvCxnSpPr>
              <p:nvPr/>
            </p:nvCxnSpPr>
            <p:spPr>
              <a:xfrm flipV="1">
                <a:off x="1254414" y="4128977"/>
                <a:ext cx="1509711" cy="51520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 en angle 22">
                <a:extLst>
                  <a:ext uri="{FF2B5EF4-FFF2-40B4-BE49-F238E27FC236}">
                    <a16:creationId xmlns:a16="http://schemas.microsoft.com/office/drawing/2014/main" id="{045535FA-6CC9-2F48-AF26-082CD1AE4499}"/>
                  </a:ext>
                </a:extLst>
              </p:cNvPr>
              <p:cNvCxnSpPr>
                <a:cxnSpLocks/>
                <a:endCxn id="14" idx="2"/>
              </p:cNvCxnSpPr>
              <p:nvPr/>
            </p:nvCxnSpPr>
            <p:spPr>
              <a:xfrm rot="10800000">
                <a:off x="1381378" y="4006527"/>
                <a:ext cx="930177" cy="2479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23">
                <a:extLst>
                  <a:ext uri="{FF2B5EF4-FFF2-40B4-BE49-F238E27FC236}">
                    <a16:creationId xmlns:a16="http://schemas.microsoft.com/office/drawing/2014/main" id="{93A32A09-72C0-96B6-E1AF-5181DB75FA96}"/>
                  </a:ext>
                </a:extLst>
              </p:cNvPr>
              <p:cNvCxnSpPr>
                <a:cxnSpLocks/>
              </p:cNvCxnSpPr>
              <p:nvPr/>
            </p:nvCxnSpPr>
            <p:spPr>
              <a:xfrm flipV="1">
                <a:off x="2311555" y="4120524"/>
                <a:ext cx="0" cy="131856"/>
              </a:xfrm>
              <a:prstGeom prst="line">
                <a:avLst/>
              </a:prstGeom>
            </p:spPr>
            <p:style>
              <a:lnRef idx="1">
                <a:schemeClr val="dk1"/>
              </a:lnRef>
              <a:fillRef idx="0">
                <a:schemeClr val="dk1"/>
              </a:fillRef>
              <a:effectRef idx="0">
                <a:schemeClr val="dk1"/>
              </a:effectRef>
              <a:fontRef idx="minor">
                <a:schemeClr val="tx1"/>
              </a:fontRef>
            </p:style>
          </p:cxnSp>
          <p:grpSp>
            <p:nvGrpSpPr>
              <p:cNvPr id="19" name="Groupe 24">
                <a:extLst>
                  <a:ext uri="{FF2B5EF4-FFF2-40B4-BE49-F238E27FC236}">
                    <a16:creationId xmlns:a16="http://schemas.microsoft.com/office/drawing/2014/main" id="{3BDA8C56-40EB-A299-B657-D50D2010FE16}"/>
                  </a:ext>
                </a:extLst>
              </p:cNvPr>
              <p:cNvGrpSpPr/>
              <p:nvPr/>
            </p:nvGrpSpPr>
            <p:grpSpPr>
              <a:xfrm>
                <a:off x="2137305" y="2495039"/>
                <a:ext cx="1258704" cy="789412"/>
                <a:chOff x="2828261" y="2650190"/>
                <a:chExt cx="1254641" cy="789412"/>
              </a:xfrm>
            </p:grpSpPr>
            <p:sp>
              <p:nvSpPr>
                <p:cNvPr id="85" name="Rectangle 84">
                  <a:extLst>
                    <a:ext uri="{FF2B5EF4-FFF2-40B4-BE49-F238E27FC236}">
                      <a16:creationId xmlns:a16="http://schemas.microsoft.com/office/drawing/2014/main" id="{43E479AE-055B-1733-4BD0-6058AE037ACD}"/>
                    </a:ext>
                  </a:extLst>
                </p:cNvPr>
                <p:cNvSpPr/>
                <p:nvPr/>
              </p:nvSpPr>
              <p:spPr>
                <a:xfrm>
                  <a:off x="2828261" y="2650190"/>
                  <a:ext cx="1254641" cy="789412"/>
                </a:xfrm>
                <a:prstGeom prst="rect">
                  <a:avLst/>
                </a:prstGeom>
                <a:solidFill>
                  <a:schemeClr val="bg1">
                    <a:lumMod val="95000"/>
                  </a:schemeClr>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solidFill>
                      <a:schemeClr val="tx1"/>
                    </a:solidFill>
                    <a:latin typeface="Gill Sans MT" panose="020B0502020104020203" pitchFamily="34" charset="0"/>
                  </a:endParaRPr>
                </a:p>
                <a:p>
                  <a:pPr algn="ctr"/>
                  <a:endParaRPr lang="fr-FR" sz="1000">
                    <a:solidFill>
                      <a:schemeClr val="tx1"/>
                    </a:solidFill>
                    <a:latin typeface="Gill Sans MT" panose="020B0502020104020203" pitchFamily="34" charset="0"/>
                  </a:endParaRPr>
                </a:p>
                <a:p>
                  <a:pPr algn="ctr"/>
                  <a:r>
                    <a:rPr lang="fr-FR" sz="900" b="1">
                      <a:solidFill>
                        <a:schemeClr val="tx1"/>
                      </a:solidFill>
                      <a:latin typeface="Gill Sans MT" panose="020B0502020104020203" pitchFamily="34" charset="0"/>
                    </a:rPr>
                    <a:t>2 Bacs ACS</a:t>
                  </a:r>
                </a:p>
                <a:p>
                  <a:pPr algn="ctr"/>
                  <a:r>
                    <a:rPr lang="fr-FR" sz="900" b="1">
                      <a:solidFill>
                        <a:schemeClr val="tx1"/>
                      </a:solidFill>
                      <a:latin typeface="Gill Sans MT" panose="020B0502020104020203" pitchFamily="34" charset="0"/>
                    </a:rPr>
                    <a:t>2x 7500 t</a:t>
                  </a:r>
                  <a:endParaRPr lang="fr-FR" sz="1100" b="1">
                    <a:solidFill>
                      <a:schemeClr val="tx1"/>
                    </a:solidFill>
                    <a:latin typeface="Gill Sans MT" panose="020B0502020104020203" pitchFamily="34" charset="0"/>
                  </a:endParaRPr>
                </a:p>
              </p:txBody>
            </p:sp>
            <p:sp>
              <p:nvSpPr>
                <p:cNvPr id="86" name="Organigramme : Stockage à accès direct 26">
                  <a:extLst>
                    <a:ext uri="{FF2B5EF4-FFF2-40B4-BE49-F238E27FC236}">
                      <a16:creationId xmlns:a16="http://schemas.microsoft.com/office/drawing/2014/main" id="{8AA4E6AF-D525-2749-2AED-779C1099C919}"/>
                    </a:ext>
                  </a:extLst>
                </p:cNvPr>
                <p:cNvSpPr/>
                <p:nvPr/>
              </p:nvSpPr>
              <p:spPr>
                <a:xfrm rot="16200000">
                  <a:off x="3062066" y="2743197"/>
                  <a:ext cx="310221" cy="233915"/>
                </a:xfrm>
                <a:prstGeom prst="flowChartMagneticDrum">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a:latin typeface="Gill Sans MT" panose="020B0502020104020203" pitchFamily="34" charset="0"/>
                  </a:endParaRPr>
                </a:p>
              </p:txBody>
            </p:sp>
            <p:sp>
              <p:nvSpPr>
                <p:cNvPr id="87" name="Organigramme : Stockage à accès direct 27">
                  <a:extLst>
                    <a:ext uri="{FF2B5EF4-FFF2-40B4-BE49-F238E27FC236}">
                      <a16:creationId xmlns:a16="http://schemas.microsoft.com/office/drawing/2014/main" id="{3421E96D-95B5-910B-ED98-6FD3E7F8E505}"/>
                    </a:ext>
                  </a:extLst>
                </p:cNvPr>
                <p:cNvSpPr/>
                <p:nvPr/>
              </p:nvSpPr>
              <p:spPr>
                <a:xfrm rot="16200000">
                  <a:off x="3368474" y="2743197"/>
                  <a:ext cx="310221" cy="233915"/>
                </a:xfrm>
                <a:prstGeom prst="flowChartMagneticDrum">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a:latin typeface="Gill Sans MT" panose="020B0502020104020203" pitchFamily="34" charset="0"/>
                  </a:endParaRPr>
                </a:p>
              </p:txBody>
            </p:sp>
          </p:grpSp>
          <p:cxnSp>
            <p:nvCxnSpPr>
              <p:cNvPr id="20" name="Connecteur : en angle 28">
                <a:extLst>
                  <a:ext uri="{FF2B5EF4-FFF2-40B4-BE49-F238E27FC236}">
                    <a16:creationId xmlns:a16="http://schemas.microsoft.com/office/drawing/2014/main" id="{250FB6D4-39F3-248C-3A31-03F12D929CAB}"/>
                  </a:ext>
                </a:extLst>
              </p:cNvPr>
              <p:cNvCxnSpPr>
                <a:cxnSpLocks/>
                <a:stCxn id="14" idx="0"/>
              </p:cNvCxnSpPr>
              <p:nvPr/>
            </p:nvCxnSpPr>
            <p:spPr>
              <a:xfrm rot="5400000" flipH="1" flipV="1">
                <a:off x="1658815" y="2427570"/>
                <a:ext cx="201050" cy="75592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eur droit avec flèche 29">
                <a:extLst>
                  <a:ext uri="{FF2B5EF4-FFF2-40B4-BE49-F238E27FC236}">
                    <a16:creationId xmlns:a16="http://schemas.microsoft.com/office/drawing/2014/main" id="{CBC1F121-C088-FFF8-20A7-78A9500325A8}"/>
                  </a:ext>
                </a:extLst>
              </p:cNvPr>
              <p:cNvCxnSpPr>
                <a:cxnSpLocks/>
              </p:cNvCxnSpPr>
              <p:nvPr/>
            </p:nvCxnSpPr>
            <p:spPr>
              <a:xfrm flipV="1">
                <a:off x="2648335" y="2161501"/>
                <a:ext cx="1359" cy="33256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ZoneTexte 30">
                <a:extLst>
                  <a:ext uri="{FF2B5EF4-FFF2-40B4-BE49-F238E27FC236}">
                    <a16:creationId xmlns:a16="http://schemas.microsoft.com/office/drawing/2014/main" id="{596054ED-7AFD-7F98-8F4B-03DB2E2D9DBA}"/>
                  </a:ext>
                </a:extLst>
              </p:cNvPr>
              <p:cNvSpPr txBox="1"/>
              <p:nvPr/>
            </p:nvSpPr>
            <p:spPr>
              <a:xfrm>
                <a:off x="914560" y="4652154"/>
                <a:ext cx="1101289" cy="215444"/>
              </a:xfrm>
              <a:prstGeom prst="rect">
                <a:avLst/>
              </a:prstGeom>
              <a:noFill/>
            </p:spPr>
            <p:txBody>
              <a:bodyPr wrap="square" rtlCol="0">
                <a:spAutoFit/>
              </a:bodyPr>
              <a:lstStyle/>
              <a:p>
                <a:r>
                  <a:rPr lang="fr-FR" sz="900">
                    <a:latin typeface="Gill Sans MT" panose="020B0502020104020203" pitchFamily="34" charset="0"/>
                  </a:rPr>
                  <a:t>JPH Usine/Port</a:t>
                </a:r>
              </a:p>
            </p:txBody>
          </p:sp>
          <p:sp>
            <p:nvSpPr>
              <p:cNvPr id="23" name="Rectangle 22">
                <a:extLst>
                  <a:ext uri="{FF2B5EF4-FFF2-40B4-BE49-F238E27FC236}">
                    <a16:creationId xmlns:a16="http://schemas.microsoft.com/office/drawing/2014/main" id="{CAC0AAA9-5915-0D66-6B9D-8AC49BC18AF3}"/>
                  </a:ext>
                </a:extLst>
              </p:cNvPr>
              <p:cNvSpPr/>
              <p:nvPr/>
            </p:nvSpPr>
            <p:spPr>
              <a:xfrm>
                <a:off x="4877930" y="2263840"/>
                <a:ext cx="1148635" cy="811795"/>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solidFill>
                      <a:schemeClr val="tx1"/>
                    </a:solidFill>
                    <a:latin typeface="Gill Sans MT" panose="020B0502020104020203" pitchFamily="34" charset="0"/>
                  </a:rPr>
                  <a:t>Unité Attaque filtration</a:t>
                </a:r>
              </a:p>
            </p:txBody>
          </p:sp>
          <p:sp>
            <p:nvSpPr>
              <p:cNvPr id="24" name="Rectangle 23">
                <a:extLst>
                  <a:ext uri="{FF2B5EF4-FFF2-40B4-BE49-F238E27FC236}">
                    <a16:creationId xmlns:a16="http://schemas.microsoft.com/office/drawing/2014/main" id="{EA4F7E97-2D77-2580-1CCA-604E64552C5F}"/>
                  </a:ext>
                </a:extLst>
              </p:cNvPr>
              <p:cNvSpPr/>
              <p:nvPr/>
            </p:nvSpPr>
            <p:spPr>
              <a:xfrm>
                <a:off x="6231949" y="2265170"/>
                <a:ext cx="1148635" cy="811795"/>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solidFill>
                      <a:schemeClr val="tx1"/>
                    </a:solidFill>
                    <a:latin typeface="Gill Sans MT" panose="020B0502020104020203" pitchFamily="34" charset="0"/>
                  </a:rPr>
                  <a:t>Unité concentration</a:t>
                </a:r>
              </a:p>
              <a:p>
                <a:pPr algn="ctr"/>
                <a:r>
                  <a:rPr lang="fr-FR" sz="1050" b="1">
                    <a:solidFill>
                      <a:schemeClr val="tx1"/>
                    </a:solidFill>
                    <a:latin typeface="Gill Sans MT" panose="020B0502020104020203" pitchFamily="34" charset="0"/>
                  </a:rPr>
                  <a:t>(3 Échelons)</a:t>
                </a:r>
              </a:p>
              <a:p>
                <a:pPr algn="ctr"/>
                <a:endParaRPr lang="fr-FR" sz="1050" b="1">
                  <a:solidFill>
                    <a:schemeClr val="tx1"/>
                  </a:solidFill>
                  <a:latin typeface="Gill Sans MT" panose="020B0502020104020203" pitchFamily="34" charset="0"/>
                </a:endParaRPr>
              </a:p>
            </p:txBody>
          </p:sp>
          <p:grpSp>
            <p:nvGrpSpPr>
              <p:cNvPr id="25" name="Groupe 33">
                <a:extLst>
                  <a:ext uri="{FF2B5EF4-FFF2-40B4-BE49-F238E27FC236}">
                    <a16:creationId xmlns:a16="http://schemas.microsoft.com/office/drawing/2014/main" id="{92228A8C-E0C9-3F5E-38AC-3C1A6D3F9AFC}"/>
                  </a:ext>
                </a:extLst>
              </p:cNvPr>
              <p:cNvGrpSpPr/>
              <p:nvPr/>
            </p:nvGrpSpPr>
            <p:grpSpPr>
              <a:xfrm>
                <a:off x="4866481" y="3493343"/>
                <a:ext cx="1148635" cy="811795"/>
                <a:chOff x="4675657" y="3340211"/>
                <a:chExt cx="1148635" cy="811795"/>
              </a:xfrm>
            </p:grpSpPr>
            <p:sp>
              <p:nvSpPr>
                <p:cNvPr id="82" name="Rectangle 81">
                  <a:extLst>
                    <a:ext uri="{FF2B5EF4-FFF2-40B4-BE49-F238E27FC236}">
                      <a16:creationId xmlns:a16="http://schemas.microsoft.com/office/drawing/2014/main" id="{52B56128-D2BA-27E9-7DE1-8D3B762C1471}"/>
                    </a:ext>
                  </a:extLst>
                </p:cNvPr>
                <p:cNvSpPr/>
                <p:nvPr/>
              </p:nvSpPr>
              <p:spPr>
                <a:xfrm>
                  <a:off x="4675657" y="3340211"/>
                  <a:ext cx="1148635" cy="811795"/>
                </a:xfrm>
                <a:prstGeom prst="rect">
                  <a:avLst/>
                </a:prstGeom>
                <a:ln>
                  <a:solidFill>
                    <a:srgbClr val="80C4D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r>
                    <a:rPr lang="fr-FR" sz="900">
                      <a:solidFill>
                        <a:schemeClr val="tx1"/>
                      </a:solidFill>
                      <a:latin typeface="Gill Sans MT" panose="020B0502020104020203" pitchFamily="34" charset="0"/>
                    </a:rPr>
                    <a:t>Unité stockage et clarification ACP29%</a:t>
                  </a:r>
                </a:p>
              </p:txBody>
            </p:sp>
            <p:sp>
              <p:nvSpPr>
                <p:cNvPr id="83" name="Organigramme : Stockage à accès direct 35">
                  <a:extLst>
                    <a:ext uri="{FF2B5EF4-FFF2-40B4-BE49-F238E27FC236}">
                      <a16:creationId xmlns:a16="http://schemas.microsoft.com/office/drawing/2014/main" id="{463A3AC3-E74D-E8DE-6D00-E6B4E055EA7B}"/>
                    </a:ext>
                  </a:extLst>
                </p:cNvPr>
                <p:cNvSpPr/>
                <p:nvPr/>
              </p:nvSpPr>
              <p:spPr>
                <a:xfrm rot="16200000">
                  <a:off x="4911917" y="3506700"/>
                  <a:ext cx="310221" cy="233915"/>
                </a:xfrm>
                <a:prstGeom prst="flowChartMagneticDrum">
                  <a:avLst/>
                </a:prstGeom>
                <a:solidFill>
                  <a:srgbClr val="62B5CC"/>
                </a:solidFill>
                <a:ln>
                  <a:solidFill>
                    <a:srgbClr val="80C4D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2000">
                    <a:latin typeface="Gill Sans MT" panose="020B0502020104020203" pitchFamily="34" charset="0"/>
                  </a:endParaRPr>
                </a:p>
              </p:txBody>
            </p:sp>
            <p:sp>
              <p:nvSpPr>
                <p:cNvPr id="84" name="Organigramme : Stockage à accès direct 36">
                  <a:extLst>
                    <a:ext uri="{FF2B5EF4-FFF2-40B4-BE49-F238E27FC236}">
                      <a16:creationId xmlns:a16="http://schemas.microsoft.com/office/drawing/2014/main" id="{CE27A7AF-B19B-46B9-386E-AAC0662321C0}"/>
                    </a:ext>
                  </a:extLst>
                </p:cNvPr>
                <p:cNvSpPr/>
                <p:nvPr/>
              </p:nvSpPr>
              <p:spPr>
                <a:xfrm rot="16200000">
                  <a:off x="5241375" y="3506700"/>
                  <a:ext cx="310221" cy="233915"/>
                </a:xfrm>
                <a:prstGeom prst="flowChartMagneticDrum">
                  <a:avLst/>
                </a:prstGeom>
                <a:solidFill>
                  <a:srgbClr val="62B5CC"/>
                </a:solidFill>
                <a:ln>
                  <a:solidFill>
                    <a:srgbClr val="80C4D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2000">
                    <a:latin typeface="Gill Sans MT" panose="020B0502020104020203" pitchFamily="34" charset="0"/>
                  </a:endParaRPr>
                </a:p>
              </p:txBody>
            </p:sp>
          </p:grpSp>
          <p:sp>
            <p:nvSpPr>
              <p:cNvPr id="26" name="Rectangle 25">
                <a:extLst>
                  <a:ext uri="{FF2B5EF4-FFF2-40B4-BE49-F238E27FC236}">
                    <a16:creationId xmlns:a16="http://schemas.microsoft.com/office/drawing/2014/main" id="{2DE208A7-756A-7EDE-E2D0-612C80FF6CE5}"/>
                  </a:ext>
                </a:extLst>
              </p:cNvPr>
              <p:cNvSpPr/>
              <p:nvPr/>
            </p:nvSpPr>
            <p:spPr>
              <a:xfrm>
                <a:off x="4085878" y="4884983"/>
                <a:ext cx="3491774" cy="811795"/>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050">
                    <a:solidFill>
                      <a:schemeClr val="tx1"/>
                    </a:solidFill>
                    <a:latin typeface="Gill Sans MT" panose="020B0502020104020203" pitchFamily="34" charset="0"/>
                  </a:rPr>
                  <a:t>2 Hangars Engrais JFT</a:t>
                </a:r>
              </a:p>
              <a:p>
                <a:pPr algn="ctr"/>
                <a:r>
                  <a:rPr lang="fr-FR" sz="1050">
                    <a:solidFill>
                      <a:schemeClr val="tx1"/>
                    </a:solidFill>
                    <a:latin typeface="Gill Sans MT" panose="020B0502020104020203" pitchFamily="34" charset="0"/>
                  </a:rPr>
                  <a:t>100.000 t</a:t>
                </a:r>
              </a:p>
            </p:txBody>
          </p:sp>
          <p:sp>
            <p:nvSpPr>
              <p:cNvPr id="27" name="Rectangle 26">
                <a:extLst>
                  <a:ext uri="{FF2B5EF4-FFF2-40B4-BE49-F238E27FC236}">
                    <a16:creationId xmlns:a16="http://schemas.microsoft.com/office/drawing/2014/main" id="{3E2DC529-85B3-9C9C-102F-98BD315C05D5}"/>
                  </a:ext>
                </a:extLst>
              </p:cNvPr>
              <p:cNvSpPr/>
              <p:nvPr/>
            </p:nvSpPr>
            <p:spPr>
              <a:xfrm rot="16200000">
                <a:off x="8263217" y="3150288"/>
                <a:ext cx="1436576" cy="640341"/>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solidFill>
                      <a:schemeClr val="tx1"/>
                    </a:solidFill>
                    <a:latin typeface="Gill Sans MT" panose="020B0502020104020203" pitchFamily="34" charset="0"/>
                  </a:rPr>
                  <a:t>Production d’engrais</a:t>
                </a:r>
              </a:p>
              <a:p>
                <a:pPr algn="ctr"/>
                <a:r>
                  <a:rPr lang="fr-FR" sz="1050" b="1">
                    <a:solidFill>
                      <a:schemeClr val="tx1"/>
                    </a:solidFill>
                    <a:latin typeface="Gill Sans MT" panose="020B0502020104020203" pitchFamily="34" charset="0"/>
                  </a:rPr>
                  <a:t>2.900t/j</a:t>
                </a:r>
              </a:p>
            </p:txBody>
          </p:sp>
          <p:grpSp>
            <p:nvGrpSpPr>
              <p:cNvPr id="28" name="Groupe 39">
                <a:extLst>
                  <a:ext uri="{FF2B5EF4-FFF2-40B4-BE49-F238E27FC236}">
                    <a16:creationId xmlns:a16="http://schemas.microsoft.com/office/drawing/2014/main" id="{A81BFAA8-BCC8-4DDF-55F0-0B51E7732A07}"/>
                  </a:ext>
                </a:extLst>
              </p:cNvPr>
              <p:cNvGrpSpPr/>
              <p:nvPr/>
            </p:nvGrpSpPr>
            <p:grpSpPr>
              <a:xfrm>
                <a:off x="6307012" y="3526002"/>
                <a:ext cx="1714009" cy="811795"/>
                <a:chOff x="4447007" y="3397849"/>
                <a:chExt cx="1148635" cy="811795"/>
              </a:xfrm>
            </p:grpSpPr>
            <p:sp>
              <p:nvSpPr>
                <p:cNvPr id="80" name="Rectangle 79">
                  <a:extLst>
                    <a:ext uri="{FF2B5EF4-FFF2-40B4-BE49-F238E27FC236}">
                      <a16:creationId xmlns:a16="http://schemas.microsoft.com/office/drawing/2014/main" id="{BF24639F-BE2B-FF77-05CA-3D24B3271E6D}"/>
                    </a:ext>
                  </a:extLst>
                </p:cNvPr>
                <p:cNvSpPr/>
                <p:nvPr/>
              </p:nvSpPr>
              <p:spPr>
                <a:xfrm>
                  <a:off x="4447007" y="3397849"/>
                  <a:ext cx="1148635" cy="81179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r>
                    <a:rPr lang="fr-FR" sz="900">
                      <a:solidFill>
                        <a:schemeClr val="tx1"/>
                      </a:solidFill>
                      <a:latin typeface="Gill Sans MT" panose="020B0502020104020203" pitchFamily="34" charset="0"/>
                    </a:rPr>
                    <a:t>Unité stockage et clarification ACP54%</a:t>
                  </a:r>
                </a:p>
              </p:txBody>
            </p:sp>
            <p:sp>
              <p:nvSpPr>
                <p:cNvPr id="81" name="Organigramme : Stockage à accès direct 41">
                  <a:extLst>
                    <a:ext uri="{FF2B5EF4-FFF2-40B4-BE49-F238E27FC236}">
                      <a16:creationId xmlns:a16="http://schemas.microsoft.com/office/drawing/2014/main" id="{60806E88-CE0A-5E9F-3FAF-A84BC2FF76A3}"/>
                    </a:ext>
                  </a:extLst>
                </p:cNvPr>
                <p:cNvSpPr/>
                <p:nvPr/>
              </p:nvSpPr>
              <p:spPr>
                <a:xfrm rot="16200000">
                  <a:off x="4719494" y="3599185"/>
                  <a:ext cx="310221" cy="16941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Gill Sans MT" panose="020B0502020104020203" pitchFamily="34" charset="0"/>
                  </a:endParaRPr>
                </a:p>
              </p:txBody>
            </p:sp>
          </p:grpSp>
          <p:pic>
            <p:nvPicPr>
              <p:cNvPr id="29" name="Image 42">
                <a:extLst>
                  <a:ext uri="{FF2B5EF4-FFF2-40B4-BE49-F238E27FC236}">
                    <a16:creationId xmlns:a16="http://schemas.microsoft.com/office/drawing/2014/main" id="{A066216D-7CA9-4AAC-DF49-BEA4C0BBC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2052" y="1705720"/>
                <a:ext cx="558120" cy="558120"/>
              </a:xfrm>
              <a:prstGeom prst="rect">
                <a:avLst/>
              </a:prstGeom>
            </p:spPr>
          </p:pic>
          <p:pic>
            <p:nvPicPr>
              <p:cNvPr id="30" name="Image 43">
                <a:extLst>
                  <a:ext uri="{FF2B5EF4-FFF2-40B4-BE49-F238E27FC236}">
                    <a16:creationId xmlns:a16="http://schemas.microsoft.com/office/drawing/2014/main" id="{37F82BFF-0C8D-3898-75F4-D3BAB12C9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3694" y="5873478"/>
                <a:ext cx="558120" cy="558120"/>
              </a:xfrm>
              <a:prstGeom prst="rect">
                <a:avLst/>
              </a:prstGeom>
            </p:spPr>
          </p:pic>
          <p:sp>
            <p:nvSpPr>
              <p:cNvPr id="31" name="ZoneTexte 44">
                <a:extLst>
                  <a:ext uri="{FF2B5EF4-FFF2-40B4-BE49-F238E27FC236}">
                    <a16:creationId xmlns:a16="http://schemas.microsoft.com/office/drawing/2014/main" id="{6C2AED31-766B-3DE3-0F36-A7FDEA0B43F4}"/>
                  </a:ext>
                </a:extLst>
              </p:cNvPr>
              <p:cNvSpPr txBox="1"/>
              <p:nvPr/>
            </p:nvSpPr>
            <p:spPr>
              <a:xfrm>
                <a:off x="3695131" y="1574527"/>
                <a:ext cx="1850063" cy="215444"/>
              </a:xfrm>
              <a:prstGeom prst="rect">
                <a:avLst/>
              </a:prstGeom>
              <a:noFill/>
            </p:spPr>
            <p:txBody>
              <a:bodyPr wrap="square" rtlCol="0">
                <a:spAutoFit/>
              </a:bodyPr>
              <a:lstStyle/>
              <a:p>
                <a:r>
                  <a:rPr lang="fr-FR" sz="900">
                    <a:latin typeface="Gill Sans MT" panose="020B0502020104020203" pitchFamily="34" charset="0"/>
                  </a:rPr>
                  <a:t>Station Terminal</a:t>
                </a:r>
              </a:p>
            </p:txBody>
          </p:sp>
          <p:sp>
            <p:nvSpPr>
              <p:cNvPr id="32" name="Organigramme : Stockage à accès direct 45">
                <a:extLst>
                  <a:ext uri="{FF2B5EF4-FFF2-40B4-BE49-F238E27FC236}">
                    <a16:creationId xmlns:a16="http://schemas.microsoft.com/office/drawing/2014/main" id="{FF0401DD-A118-97DA-957F-4260AEF80F34}"/>
                  </a:ext>
                </a:extLst>
              </p:cNvPr>
              <p:cNvSpPr/>
              <p:nvPr/>
            </p:nvSpPr>
            <p:spPr>
              <a:xfrm rot="16200000">
                <a:off x="4144450" y="2657736"/>
                <a:ext cx="310221" cy="233915"/>
              </a:xfrm>
              <a:prstGeom prst="flowChartMagneticDru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a:latin typeface="Gill Sans MT" panose="020B0502020104020203" pitchFamily="34" charset="0"/>
                </a:endParaRPr>
              </a:p>
            </p:txBody>
          </p:sp>
          <p:grpSp>
            <p:nvGrpSpPr>
              <p:cNvPr id="33" name="Groupe 46">
                <a:extLst>
                  <a:ext uri="{FF2B5EF4-FFF2-40B4-BE49-F238E27FC236}">
                    <a16:creationId xmlns:a16="http://schemas.microsoft.com/office/drawing/2014/main" id="{3571144E-AD21-5F25-6092-A70043B31CCD}"/>
                  </a:ext>
                </a:extLst>
              </p:cNvPr>
              <p:cNvGrpSpPr/>
              <p:nvPr/>
            </p:nvGrpSpPr>
            <p:grpSpPr>
              <a:xfrm>
                <a:off x="3712626" y="2201156"/>
                <a:ext cx="865513" cy="1506228"/>
                <a:chOff x="4403583" y="2080829"/>
                <a:chExt cx="865513" cy="1506228"/>
              </a:xfrm>
            </p:grpSpPr>
            <p:sp>
              <p:nvSpPr>
                <p:cNvPr id="77" name="Rectangle 76">
                  <a:extLst>
                    <a:ext uri="{FF2B5EF4-FFF2-40B4-BE49-F238E27FC236}">
                      <a16:creationId xmlns:a16="http://schemas.microsoft.com/office/drawing/2014/main" id="{1AF58169-67E5-F7A4-7D72-ED5BF707518C}"/>
                    </a:ext>
                  </a:extLst>
                </p:cNvPr>
                <p:cNvSpPr/>
                <p:nvPr/>
              </p:nvSpPr>
              <p:spPr>
                <a:xfrm>
                  <a:off x="4403583" y="2080829"/>
                  <a:ext cx="865513" cy="1506228"/>
                </a:xfrm>
                <a:prstGeom prst="rect">
                  <a:avLst/>
                </a:prstGeom>
                <a:noFill/>
                <a:ln>
                  <a:solidFill>
                    <a:srgbClr val="FFC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r>
                    <a:rPr lang="fr-FR" sz="900">
                      <a:solidFill>
                        <a:schemeClr val="tx1"/>
                      </a:solidFill>
                      <a:latin typeface="Gill Sans MT" panose="020B0502020104020203" pitchFamily="34" charset="0"/>
                    </a:rPr>
                    <a:t>Unité Epaississement de la pulpe de phosphate</a:t>
                  </a:r>
                </a:p>
              </p:txBody>
            </p:sp>
            <p:sp>
              <p:nvSpPr>
                <p:cNvPr id="78" name="Organigramme : Stockage à accès direct 48">
                  <a:extLst>
                    <a:ext uri="{FF2B5EF4-FFF2-40B4-BE49-F238E27FC236}">
                      <a16:creationId xmlns:a16="http://schemas.microsoft.com/office/drawing/2014/main" id="{87C59E71-E609-B6E6-CEE5-F779274D6164}"/>
                    </a:ext>
                  </a:extLst>
                </p:cNvPr>
                <p:cNvSpPr/>
                <p:nvPr/>
              </p:nvSpPr>
              <p:spPr>
                <a:xfrm rot="16200000">
                  <a:off x="4504767" y="2537410"/>
                  <a:ext cx="310221" cy="233915"/>
                </a:xfrm>
                <a:prstGeom prst="flowChartMagneticDru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a:latin typeface="Gill Sans MT" panose="020B0502020104020203" pitchFamily="34" charset="0"/>
                  </a:endParaRPr>
                </a:p>
              </p:txBody>
            </p:sp>
            <p:sp>
              <p:nvSpPr>
                <p:cNvPr id="79" name="Organigramme : Stockage à accès direct 49">
                  <a:extLst>
                    <a:ext uri="{FF2B5EF4-FFF2-40B4-BE49-F238E27FC236}">
                      <a16:creationId xmlns:a16="http://schemas.microsoft.com/office/drawing/2014/main" id="{5264C429-7A55-0898-B253-528E52678839}"/>
                    </a:ext>
                  </a:extLst>
                </p:cNvPr>
                <p:cNvSpPr/>
                <p:nvPr/>
              </p:nvSpPr>
              <p:spPr>
                <a:xfrm rot="16200000">
                  <a:off x="4684250" y="2173085"/>
                  <a:ext cx="310221" cy="233915"/>
                </a:xfrm>
                <a:prstGeom prst="flowChartMagneticDru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a:latin typeface="Gill Sans MT" panose="020B0502020104020203" pitchFamily="34" charset="0"/>
                  </a:endParaRPr>
                </a:p>
              </p:txBody>
            </p:sp>
          </p:grpSp>
          <p:sp>
            <p:nvSpPr>
              <p:cNvPr id="34" name="Organigramme : Stockage à accès direct 50">
                <a:extLst>
                  <a:ext uri="{FF2B5EF4-FFF2-40B4-BE49-F238E27FC236}">
                    <a16:creationId xmlns:a16="http://schemas.microsoft.com/office/drawing/2014/main" id="{B833AD0A-B67E-55F1-CBD5-E9A0EF584B85}"/>
                  </a:ext>
                </a:extLst>
              </p:cNvPr>
              <p:cNvSpPr/>
              <p:nvPr/>
            </p:nvSpPr>
            <p:spPr>
              <a:xfrm rot="16200000">
                <a:off x="2968883" y="2591212"/>
                <a:ext cx="310221" cy="234673"/>
              </a:xfrm>
              <a:prstGeom prst="flowChartMagneticDrum">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a:latin typeface="Gill Sans MT" panose="020B0502020104020203" pitchFamily="34" charset="0"/>
                </a:endParaRPr>
              </a:p>
            </p:txBody>
          </p:sp>
          <p:sp>
            <p:nvSpPr>
              <p:cNvPr id="35" name="Organigramme : Stockage à accès direct 51">
                <a:extLst>
                  <a:ext uri="{FF2B5EF4-FFF2-40B4-BE49-F238E27FC236}">
                    <a16:creationId xmlns:a16="http://schemas.microsoft.com/office/drawing/2014/main" id="{462CC422-0C53-FBC4-A7E6-A10950412ECB}"/>
                  </a:ext>
                </a:extLst>
              </p:cNvPr>
              <p:cNvSpPr/>
              <p:nvPr/>
            </p:nvSpPr>
            <p:spPr>
              <a:xfrm rot="16200000">
                <a:off x="2900852" y="3508613"/>
                <a:ext cx="310221" cy="233915"/>
              </a:xfrm>
              <a:prstGeom prst="flowChartMagneticDrum">
                <a:avLst/>
              </a:prstGeom>
              <a:solidFill>
                <a:srgbClr val="F5B68B"/>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a:latin typeface="Gill Sans MT" panose="020B0502020104020203" pitchFamily="34" charset="0"/>
                </a:endParaRPr>
              </a:p>
            </p:txBody>
          </p:sp>
          <p:grpSp>
            <p:nvGrpSpPr>
              <p:cNvPr id="36" name="Groupe 52">
                <a:extLst>
                  <a:ext uri="{FF2B5EF4-FFF2-40B4-BE49-F238E27FC236}">
                    <a16:creationId xmlns:a16="http://schemas.microsoft.com/office/drawing/2014/main" id="{081FA674-6C5C-3502-53F6-121933C59E27}"/>
                  </a:ext>
                </a:extLst>
              </p:cNvPr>
              <p:cNvGrpSpPr/>
              <p:nvPr/>
            </p:nvGrpSpPr>
            <p:grpSpPr>
              <a:xfrm>
                <a:off x="7753129" y="2171619"/>
                <a:ext cx="758031" cy="646839"/>
                <a:chOff x="5176672" y="3293014"/>
                <a:chExt cx="1148635" cy="732839"/>
              </a:xfrm>
            </p:grpSpPr>
            <p:sp>
              <p:nvSpPr>
                <p:cNvPr id="74" name="Rectangle 73">
                  <a:extLst>
                    <a:ext uri="{FF2B5EF4-FFF2-40B4-BE49-F238E27FC236}">
                      <a16:creationId xmlns:a16="http://schemas.microsoft.com/office/drawing/2014/main" id="{B8A90562-9689-1921-F022-4100F75E8D7B}"/>
                    </a:ext>
                  </a:extLst>
                </p:cNvPr>
                <p:cNvSpPr/>
                <p:nvPr/>
              </p:nvSpPr>
              <p:spPr>
                <a:xfrm>
                  <a:off x="5176672" y="3293014"/>
                  <a:ext cx="1148635" cy="732839"/>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r>
                    <a:rPr lang="fr-FR" sz="900">
                      <a:solidFill>
                        <a:schemeClr val="tx1"/>
                      </a:solidFill>
                      <a:latin typeface="Gill Sans MT" panose="020B0502020104020203" pitchFamily="34" charset="0"/>
                    </a:rPr>
                    <a:t>Bacs ammoniac</a:t>
                  </a:r>
                </a:p>
              </p:txBody>
            </p:sp>
            <p:sp>
              <p:nvSpPr>
                <p:cNvPr id="75" name="Organigramme : Stockage à accès direct 54">
                  <a:extLst>
                    <a:ext uri="{FF2B5EF4-FFF2-40B4-BE49-F238E27FC236}">
                      <a16:creationId xmlns:a16="http://schemas.microsoft.com/office/drawing/2014/main" id="{7554475E-DAC1-19D1-7DC8-5B891FD1DF62}"/>
                    </a:ext>
                  </a:extLst>
                </p:cNvPr>
                <p:cNvSpPr/>
                <p:nvPr/>
              </p:nvSpPr>
              <p:spPr>
                <a:xfrm rot="16200000">
                  <a:off x="5438800" y="3388453"/>
                  <a:ext cx="310221" cy="233915"/>
                </a:xfrm>
                <a:prstGeom prst="flowChartMagneticDrum">
                  <a:avLst/>
                </a:prstGeom>
                <a:solidFill>
                  <a:schemeClr val="accent1">
                    <a:lumMod val="40000"/>
                    <a:lumOff val="60000"/>
                  </a:schemeClr>
                </a:solidFill>
                <a:ln>
                  <a:solidFill>
                    <a:schemeClr val="tx2">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2000">
                    <a:latin typeface="Gill Sans MT" panose="020B0502020104020203" pitchFamily="34" charset="0"/>
                  </a:endParaRPr>
                </a:p>
              </p:txBody>
            </p:sp>
            <p:sp>
              <p:nvSpPr>
                <p:cNvPr id="76" name="Organigramme : Stockage à accès direct 55">
                  <a:extLst>
                    <a:ext uri="{FF2B5EF4-FFF2-40B4-BE49-F238E27FC236}">
                      <a16:creationId xmlns:a16="http://schemas.microsoft.com/office/drawing/2014/main" id="{0DCCB9B1-C017-6413-DF50-67AA63FF80D1}"/>
                    </a:ext>
                  </a:extLst>
                </p:cNvPr>
                <p:cNvSpPr/>
                <p:nvPr/>
              </p:nvSpPr>
              <p:spPr>
                <a:xfrm rot="16200000">
                  <a:off x="5804498" y="3378731"/>
                  <a:ext cx="310221" cy="233915"/>
                </a:xfrm>
                <a:prstGeom prst="flowChartMagneticDrum">
                  <a:avLst/>
                </a:prstGeom>
                <a:solidFill>
                  <a:schemeClr val="accent1">
                    <a:lumMod val="40000"/>
                    <a:lumOff val="60000"/>
                  </a:schemeClr>
                </a:solidFill>
                <a:ln>
                  <a:solidFill>
                    <a:schemeClr val="tx2">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2000">
                    <a:latin typeface="Gill Sans MT" panose="020B0502020104020203" pitchFamily="34" charset="0"/>
                  </a:endParaRPr>
                </a:p>
              </p:txBody>
            </p:sp>
          </p:grpSp>
          <p:grpSp>
            <p:nvGrpSpPr>
              <p:cNvPr id="37" name="Groupe 56">
                <a:extLst>
                  <a:ext uri="{FF2B5EF4-FFF2-40B4-BE49-F238E27FC236}">
                    <a16:creationId xmlns:a16="http://schemas.microsoft.com/office/drawing/2014/main" id="{39F166C2-4C60-48BA-8E42-191DDAC64389}"/>
                  </a:ext>
                </a:extLst>
              </p:cNvPr>
              <p:cNvGrpSpPr/>
              <p:nvPr/>
            </p:nvGrpSpPr>
            <p:grpSpPr>
              <a:xfrm>
                <a:off x="8720074" y="4270982"/>
                <a:ext cx="517617" cy="430796"/>
                <a:chOff x="5176672" y="3109904"/>
                <a:chExt cx="1407300" cy="1042070"/>
              </a:xfrm>
            </p:grpSpPr>
            <p:sp>
              <p:nvSpPr>
                <p:cNvPr id="71" name="Rectangle 70">
                  <a:extLst>
                    <a:ext uri="{FF2B5EF4-FFF2-40B4-BE49-F238E27FC236}">
                      <a16:creationId xmlns:a16="http://schemas.microsoft.com/office/drawing/2014/main" id="{23B60236-7D2F-E6CA-3830-8B24C912541D}"/>
                    </a:ext>
                  </a:extLst>
                </p:cNvPr>
                <p:cNvSpPr/>
                <p:nvPr/>
              </p:nvSpPr>
              <p:spPr>
                <a:xfrm>
                  <a:off x="5176672" y="3109904"/>
                  <a:ext cx="1407300" cy="1042070"/>
                </a:xfrm>
                <a:prstGeom prst="rect">
                  <a:avLst/>
                </a:prstGeom>
                <a:ln>
                  <a:solidFill>
                    <a:schemeClr val="bg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900">
                    <a:solidFill>
                      <a:schemeClr val="tx1"/>
                    </a:solidFill>
                    <a:latin typeface="Gill Sans MT" panose="020B0502020104020203" pitchFamily="34" charset="0"/>
                  </a:endParaRPr>
                </a:p>
                <a:p>
                  <a:pPr algn="ctr"/>
                  <a:endParaRPr lang="fr-FR" sz="900">
                    <a:solidFill>
                      <a:schemeClr val="tx1"/>
                    </a:solidFill>
                    <a:latin typeface="Gill Sans MT" panose="020B0502020104020203" pitchFamily="34" charset="0"/>
                  </a:endParaRPr>
                </a:p>
                <a:p>
                  <a:pPr algn="ctr"/>
                  <a:r>
                    <a:rPr lang="fr-FR" sz="600">
                      <a:solidFill>
                        <a:schemeClr val="tx1"/>
                      </a:solidFill>
                      <a:latin typeface="Gill Sans MT" panose="020B0502020104020203" pitchFamily="34" charset="0"/>
                    </a:rPr>
                    <a:t>Bacs Fuel &amp; Enrobant</a:t>
                  </a:r>
                </a:p>
              </p:txBody>
            </p:sp>
            <p:sp>
              <p:nvSpPr>
                <p:cNvPr id="72" name="Organigramme : Stockage à accès direct 58">
                  <a:extLst>
                    <a:ext uri="{FF2B5EF4-FFF2-40B4-BE49-F238E27FC236}">
                      <a16:creationId xmlns:a16="http://schemas.microsoft.com/office/drawing/2014/main" id="{960ADDD9-D18C-88CE-411F-243A3990E888}"/>
                    </a:ext>
                  </a:extLst>
                </p:cNvPr>
                <p:cNvSpPr/>
                <p:nvPr/>
              </p:nvSpPr>
              <p:spPr>
                <a:xfrm rot="16200000">
                  <a:off x="5493829" y="3348446"/>
                  <a:ext cx="310222" cy="233916"/>
                </a:xfrm>
                <a:prstGeom prst="flowChartMagneticDrum">
                  <a:avLst/>
                </a:prstGeom>
                <a:solidFill>
                  <a:schemeClr val="bg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2000">
                    <a:solidFill>
                      <a:schemeClr val="tx1"/>
                    </a:solidFill>
                    <a:latin typeface="Gill Sans MT" panose="020B0502020104020203" pitchFamily="34" charset="0"/>
                  </a:endParaRPr>
                </a:p>
              </p:txBody>
            </p:sp>
            <p:sp>
              <p:nvSpPr>
                <p:cNvPr id="73" name="Organigramme : Stockage à accès direct 59">
                  <a:extLst>
                    <a:ext uri="{FF2B5EF4-FFF2-40B4-BE49-F238E27FC236}">
                      <a16:creationId xmlns:a16="http://schemas.microsoft.com/office/drawing/2014/main" id="{C91BB734-B1ED-92D5-A397-617B3FF3D2AB}"/>
                    </a:ext>
                  </a:extLst>
                </p:cNvPr>
                <p:cNvSpPr/>
                <p:nvPr/>
              </p:nvSpPr>
              <p:spPr>
                <a:xfrm rot="16200000">
                  <a:off x="5902865" y="3348452"/>
                  <a:ext cx="310222" cy="233916"/>
                </a:xfrm>
                <a:prstGeom prst="flowChartMagneticDrum">
                  <a:avLst/>
                </a:prstGeom>
                <a:solidFill>
                  <a:schemeClr val="bg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2000">
                    <a:solidFill>
                      <a:schemeClr val="tx1"/>
                    </a:solidFill>
                    <a:latin typeface="Gill Sans MT" panose="020B0502020104020203" pitchFamily="34" charset="0"/>
                  </a:endParaRPr>
                </a:p>
              </p:txBody>
            </p:sp>
          </p:grpSp>
          <p:cxnSp>
            <p:nvCxnSpPr>
              <p:cNvPr id="38" name="Connecteur droit 60">
                <a:extLst>
                  <a:ext uri="{FF2B5EF4-FFF2-40B4-BE49-F238E27FC236}">
                    <a16:creationId xmlns:a16="http://schemas.microsoft.com/office/drawing/2014/main" id="{9B87D29A-80EB-B64C-E9D5-16E0C0D66C9C}"/>
                  </a:ext>
                </a:extLst>
              </p:cNvPr>
              <p:cNvCxnSpPr>
                <a:cxnSpLocks/>
                <a:stCxn id="71" idx="0"/>
                <a:endCxn id="71" idx="0"/>
              </p:cNvCxnSpPr>
              <p:nvPr/>
            </p:nvCxnSpPr>
            <p:spPr>
              <a:xfrm>
                <a:off x="8978883" y="427098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cteur droit 61">
                <a:extLst>
                  <a:ext uri="{FF2B5EF4-FFF2-40B4-BE49-F238E27FC236}">
                    <a16:creationId xmlns:a16="http://schemas.microsoft.com/office/drawing/2014/main" id="{3134195A-95EF-FC36-7A0A-A7BD6C29AC60}"/>
                  </a:ext>
                </a:extLst>
              </p:cNvPr>
              <p:cNvCxnSpPr>
                <a:cxnSpLocks/>
                <a:stCxn id="71" idx="0"/>
                <a:endCxn id="27" idx="1"/>
              </p:cNvCxnSpPr>
              <p:nvPr/>
            </p:nvCxnSpPr>
            <p:spPr>
              <a:xfrm flipV="1">
                <a:off x="8978883" y="4188747"/>
                <a:ext cx="2623" cy="822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F7E002-C05E-4CCE-503E-255C44FA8475}"/>
                  </a:ext>
                </a:extLst>
              </p:cNvPr>
              <p:cNvSpPr/>
              <p:nvPr/>
            </p:nvSpPr>
            <p:spPr>
              <a:xfrm>
                <a:off x="9745589" y="4908200"/>
                <a:ext cx="620377" cy="3055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800">
                    <a:latin typeface="Gill Sans MT" panose="020B0502020104020203" pitchFamily="34" charset="0"/>
                  </a:rPr>
                  <a:t>Acide Borique</a:t>
                </a:r>
              </a:p>
            </p:txBody>
          </p:sp>
          <p:cxnSp>
            <p:nvCxnSpPr>
              <p:cNvPr id="41" name="Connecteur droit avec flèche 63">
                <a:extLst>
                  <a:ext uri="{FF2B5EF4-FFF2-40B4-BE49-F238E27FC236}">
                    <a16:creationId xmlns:a16="http://schemas.microsoft.com/office/drawing/2014/main" id="{0E736620-6574-51FE-4DBB-29B66C8C9A0B}"/>
                  </a:ext>
                </a:extLst>
              </p:cNvPr>
              <p:cNvCxnSpPr>
                <a:cxnSpLocks/>
                <a:endCxn id="77" idx="0"/>
              </p:cNvCxnSpPr>
              <p:nvPr/>
            </p:nvCxnSpPr>
            <p:spPr>
              <a:xfrm flipH="1">
                <a:off x="4145383" y="1796341"/>
                <a:ext cx="7113" cy="404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eur droit avec flèche 64">
                <a:extLst>
                  <a:ext uri="{FF2B5EF4-FFF2-40B4-BE49-F238E27FC236}">
                    <a16:creationId xmlns:a16="http://schemas.microsoft.com/office/drawing/2014/main" id="{536FD1CC-1177-6B17-234A-3DE438C5D512}"/>
                  </a:ext>
                </a:extLst>
              </p:cNvPr>
              <p:cNvCxnSpPr>
                <a:cxnSpLocks/>
              </p:cNvCxnSpPr>
              <p:nvPr/>
            </p:nvCxnSpPr>
            <p:spPr>
              <a:xfrm>
                <a:off x="4578139" y="2718888"/>
                <a:ext cx="2997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eur : en angle 65">
                <a:extLst>
                  <a:ext uri="{FF2B5EF4-FFF2-40B4-BE49-F238E27FC236}">
                    <a16:creationId xmlns:a16="http://schemas.microsoft.com/office/drawing/2014/main" id="{1423070F-A656-65F4-AD77-1A8C73B087B1}"/>
                  </a:ext>
                </a:extLst>
              </p:cNvPr>
              <p:cNvCxnSpPr>
                <a:cxnSpLocks/>
              </p:cNvCxnSpPr>
              <p:nvPr/>
            </p:nvCxnSpPr>
            <p:spPr>
              <a:xfrm rot="16200000" flipV="1">
                <a:off x="4942153" y="3294600"/>
                <a:ext cx="394863" cy="2624"/>
              </a:xfrm>
              <a:prstGeom prst="bentConnector3">
                <a:avLst>
                  <a:gd name="adj1" fmla="val 84954"/>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eur : en angle 66">
                <a:extLst>
                  <a:ext uri="{FF2B5EF4-FFF2-40B4-BE49-F238E27FC236}">
                    <a16:creationId xmlns:a16="http://schemas.microsoft.com/office/drawing/2014/main" id="{D254078C-A8FD-AE97-BB9A-0D1F6F1FEFEE}"/>
                  </a:ext>
                </a:extLst>
              </p:cNvPr>
              <p:cNvCxnSpPr>
                <a:cxnSpLocks/>
              </p:cNvCxnSpPr>
              <p:nvPr/>
            </p:nvCxnSpPr>
            <p:spPr>
              <a:xfrm rot="10800000">
                <a:off x="6026565" y="4017018"/>
                <a:ext cx="269444" cy="4673"/>
              </a:xfrm>
              <a:prstGeom prst="bentConnector3">
                <a:avLst>
                  <a:gd name="adj1" fmla="val -5494"/>
                </a:avLst>
              </a:prstGeom>
              <a:ln>
                <a:tailEnd type="triangle"/>
              </a:ln>
            </p:spPr>
            <p:style>
              <a:lnRef idx="1">
                <a:schemeClr val="dk1"/>
              </a:lnRef>
              <a:fillRef idx="0">
                <a:schemeClr val="dk1"/>
              </a:fillRef>
              <a:effectRef idx="0">
                <a:schemeClr val="dk1"/>
              </a:effectRef>
              <a:fontRef idx="minor">
                <a:schemeClr val="tx1"/>
              </a:fontRef>
            </p:style>
          </p:cxnSp>
          <p:sp>
            <p:nvSpPr>
              <p:cNvPr id="45" name="Organigramme : Stockage à accès direct 67">
                <a:extLst>
                  <a:ext uri="{FF2B5EF4-FFF2-40B4-BE49-F238E27FC236}">
                    <a16:creationId xmlns:a16="http://schemas.microsoft.com/office/drawing/2014/main" id="{5ECCB36E-B0DA-DE12-5AA3-9A9C83A69BB9}"/>
                  </a:ext>
                </a:extLst>
              </p:cNvPr>
              <p:cNvSpPr/>
              <p:nvPr/>
            </p:nvSpPr>
            <p:spPr>
              <a:xfrm rot="16200000">
                <a:off x="7173755" y="3685643"/>
                <a:ext cx="310221" cy="25280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Gill Sans MT" panose="020B0502020104020203" pitchFamily="34" charset="0"/>
                </a:endParaRPr>
              </a:p>
            </p:txBody>
          </p:sp>
          <p:cxnSp>
            <p:nvCxnSpPr>
              <p:cNvPr id="46" name="Connecteur : en angle 68">
                <a:extLst>
                  <a:ext uri="{FF2B5EF4-FFF2-40B4-BE49-F238E27FC236}">
                    <a16:creationId xmlns:a16="http://schemas.microsoft.com/office/drawing/2014/main" id="{7728C5E6-B6E5-8257-F7AF-C53A5747209A}"/>
                  </a:ext>
                </a:extLst>
              </p:cNvPr>
              <p:cNvCxnSpPr>
                <a:cxnSpLocks/>
                <a:stCxn id="24" idx="3"/>
              </p:cNvCxnSpPr>
              <p:nvPr/>
            </p:nvCxnSpPr>
            <p:spPr>
              <a:xfrm>
                <a:off x="7380584" y="2671068"/>
                <a:ext cx="161621" cy="8549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eur : en angle 69">
                <a:extLst>
                  <a:ext uri="{FF2B5EF4-FFF2-40B4-BE49-F238E27FC236}">
                    <a16:creationId xmlns:a16="http://schemas.microsoft.com/office/drawing/2014/main" id="{069E53BF-2921-3EE7-E87A-4547E0999782}"/>
                  </a:ext>
                </a:extLst>
              </p:cNvPr>
              <p:cNvCxnSpPr>
                <a:cxnSpLocks/>
                <a:stCxn id="80" idx="3"/>
              </p:cNvCxnSpPr>
              <p:nvPr/>
            </p:nvCxnSpPr>
            <p:spPr>
              <a:xfrm flipV="1">
                <a:off x="8021021" y="3342351"/>
                <a:ext cx="651760" cy="589549"/>
              </a:xfrm>
              <a:prstGeom prst="bentConnector3">
                <a:avLst>
                  <a:gd name="adj1" fmla="val 29705"/>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eur : en angle 70">
                <a:extLst>
                  <a:ext uri="{FF2B5EF4-FFF2-40B4-BE49-F238E27FC236}">
                    <a16:creationId xmlns:a16="http://schemas.microsoft.com/office/drawing/2014/main" id="{760C8148-50BC-B261-BF43-2D954D635DFC}"/>
                  </a:ext>
                </a:extLst>
              </p:cNvPr>
              <p:cNvCxnSpPr>
                <a:cxnSpLocks/>
                <a:stCxn id="82" idx="2"/>
              </p:cNvCxnSpPr>
              <p:nvPr/>
            </p:nvCxnSpPr>
            <p:spPr>
              <a:xfrm rot="5400000" flipH="1" flipV="1">
                <a:off x="6810244" y="2442601"/>
                <a:ext cx="493092" cy="3231982"/>
              </a:xfrm>
              <a:prstGeom prst="bentConnector4">
                <a:avLst>
                  <a:gd name="adj1" fmla="val -46361"/>
                  <a:gd name="adj2" fmla="val 89313"/>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 en angle 71">
                <a:extLst>
                  <a:ext uri="{FF2B5EF4-FFF2-40B4-BE49-F238E27FC236}">
                    <a16:creationId xmlns:a16="http://schemas.microsoft.com/office/drawing/2014/main" id="{35AFE231-AC72-E521-66F3-5788E86108E1}"/>
                  </a:ext>
                </a:extLst>
              </p:cNvPr>
              <p:cNvCxnSpPr>
                <a:cxnSpLocks/>
                <a:stCxn id="82" idx="0"/>
                <a:endCxn id="24" idx="2"/>
              </p:cNvCxnSpPr>
              <p:nvPr/>
            </p:nvCxnSpPr>
            <p:spPr>
              <a:xfrm rot="5400000" flipH="1" flipV="1">
                <a:off x="5915344" y="2602420"/>
                <a:ext cx="416378" cy="136546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eur : en angle 72">
                <a:extLst>
                  <a:ext uri="{FF2B5EF4-FFF2-40B4-BE49-F238E27FC236}">
                    <a16:creationId xmlns:a16="http://schemas.microsoft.com/office/drawing/2014/main" id="{6230ED36-D489-F1BA-629B-92B2E2B482FB}"/>
                  </a:ext>
                </a:extLst>
              </p:cNvPr>
              <p:cNvCxnSpPr>
                <a:cxnSpLocks/>
                <a:stCxn id="74" idx="3"/>
                <a:endCxn id="27" idx="3"/>
              </p:cNvCxnSpPr>
              <p:nvPr/>
            </p:nvCxnSpPr>
            <p:spPr>
              <a:xfrm>
                <a:off x="8511160" y="2495039"/>
                <a:ext cx="470346" cy="2571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necteur : en angle 73">
                <a:extLst>
                  <a:ext uri="{FF2B5EF4-FFF2-40B4-BE49-F238E27FC236}">
                    <a16:creationId xmlns:a16="http://schemas.microsoft.com/office/drawing/2014/main" id="{48CE1F59-F080-8A9B-6F1D-599B13EF90CB}"/>
                  </a:ext>
                </a:extLst>
              </p:cNvPr>
              <p:cNvCxnSpPr>
                <a:cxnSpLocks/>
                <a:endCxn id="74" idx="1"/>
              </p:cNvCxnSpPr>
              <p:nvPr/>
            </p:nvCxnSpPr>
            <p:spPr>
              <a:xfrm rot="16200000" flipH="1">
                <a:off x="7136047" y="1877957"/>
                <a:ext cx="1023240" cy="21092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cteur : en angle 74">
                <a:extLst>
                  <a:ext uri="{FF2B5EF4-FFF2-40B4-BE49-F238E27FC236}">
                    <a16:creationId xmlns:a16="http://schemas.microsoft.com/office/drawing/2014/main" id="{BF9273F0-24D8-76FD-BEC4-8D5131C35F31}"/>
                  </a:ext>
                </a:extLst>
              </p:cNvPr>
              <p:cNvCxnSpPr>
                <a:cxnSpLocks/>
                <a:stCxn id="40" idx="1"/>
              </p:cNvCxnSpPr>
              <p:nvPr/>
            </p:nvCxnSpPr>
            <p:spPr>
              <a:xfrm rot="10800000">
                <a:off x="7768495" y="4338321"/>
                <a:ext cx="1977095" cy="722647"/>
              </a:xfrm>
              <a:prstGeom prst="bentConnector3">
                <a:avLst>
                  <a:gd name="adj1" fmla="val 9990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eur : en angle 75">
                <a:extLst>
                  <a:ext uri="{FF2B5EF4-FFF2-40B4-BE49-F238E27FC236}">
                    <a16:creationId xmlns:a16="http://schemas.microsoft.com/office/drawing/2014/main" id="{08B6A4D6-7A37-5077-EA8B-903A1BA3BB33}"/>
                  </a:ext>
                </a:extLst>
              </p:cNvPr>
              <p:cNvCxnSpPr>
                <a:cxnSpLocks/>
                <a:stCxn id="27" idx="2"/>
                <a:endCxn id="26" idx="3"/>
              </p:cNvCxnSpPr>
              <p:nvPr/>
            </p:nvCxnSpPr>
            <p:spPr>
              <a:xfrm flipH="1">
                <a:off x="7577652" y="3470459"/>
                <a:ext cx="1724024" cy="1820422"/>
              </a:xfrm>
              <a:prstGeom prst="bentConnector3">
                <a:avLst>
                  <a:gd name="adj1" fmla="val -183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cteur : en angle 76">
                <a:extLst>
                  <a:ext uri="{FF2B5EF4-FFF2-40B4-BE49-F238E27FC236}">
                    <a16:creationId xmlns:a16="http://schemas.microsoft.com/office/drawing/2014/main" id="{1F8702B7-24A0-B518-8A72-2068C0C71DDA}"/>
                  </a:ext>
                </a:extLst>
              </p:cNvPr>
              <p:cNvCxnSpPr>
                <a:cxnSpLocks/>
                <a:stCxn id="26" idx="2"/>
              </p:cNvCxnSpPr>
              <p:nvPr/>
            </p:nvCxnSpPr>
            <p:spPr>
              <a:xfrm rot="5400000">
                <a:off x="5008773" y="5340326"/>
                <a:ext cx="466540" cy="117944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5" name="ZoneTexte 77">
                <a:extLst>
                  <a:ext uri="{FF2B5EF4-FFF2-40B4-BE49-F238E27FC236}">
                    <a16:creationId xmlns:a16="http://schemas.microsoft.com/office/drawing/2014/main" id="{1AEE3C95-4DA4-A3D2-2B6D-BC6638A0B50A}"/>
                  </a:ext>
                </a:extLst>
              </p:cNvPr>
              <p:cNvSpPr txBox="1"/>
              <p:nvPr/>
            </p:nvSpPr>
            <p:spPr>
              <a:xfrm>
                <a:off x="4647984" y="6187785"/>
                <a:ext cx="1644735" cy="215444"/>
              </a:xfrm>
              <a:prstGeom prst="rect">
                <a:avLst/>
              </a:prstGeom>
              <a:noFill/>
            </p:spPr>
            <p:txBody>
              <a:bodyPr wrap="square" rtlCol="0">
                <a:spAutoFit/>
              </a:bodyPr>
              <a:lstStyle/>
              <a:p>
                <a:r>
                  <a:rPr lang="fr-FR" sz="900">
                    <a:latin typeface="Gill Sans MT" panose="020B0502020104020203" pitchFamily="34" charset="0"/>
                  </a:rPr>
                  <a:t>Chargement-vente locale</a:t>
                </a:r>
              </a:p>
            </p:txBody>
          </p:sp>
          <p:cxnSp>
            <p:nvCxnSpPr>
              <p:cNvPr id="56" name="Connecteur : en angle 78">
                <a:extLst>
                  <a:ext uri="{FF2B5EF4-FFF2-40B4-BE49-F238E27FC236}">
                    <a16:creationId xmlns:a16="http://schemas.microsoft.com/office/drawing/2014/main" id="{72A2A7B4-5D3F-BA41-283E-8D116B0B0A67}"/>
                  </a:ext>
                </a:extLst>
              </p:cNvPr>
              <p:cNvCxnSpPr>
                <a:cxnSpLocks/>
              </p:cNvCxnSpPr>
              <p:nvPr/>
            </p:nvCxnSpPr>
            <p:spPr>
              <a:xfrm>
                <a:off x="6432857" y="5696778"/>
                <a:ext cx="896008" cy="479816"/>
              </a:xfrm>
              <a:prstGeom prst="bentConnector3">
                <a:avLst>
                  <a:gd name="adj1" fmla="val -34596"/>
                </a:avLst>
              </a:prstGeom>
              <a:ln>
                <a:tailEnd type="triangle"/>
              </a:ln>
            </p:spPr>
            <p:style>
              <a:lnRef idx="1">
                <a:schemeClr val="dk1"/>
              </a:lnRef>
              <a:fillRef idx="0">
                <a:schemeClr val="dk1"/>
              </a:fillRef>
              <a:effectRef idx="0">
                <a:schemeClr val="dk1"/>
              </a:effectRef>
              <a:fontRef idx="minor">
                <a:schemeClr val="tx1"/>
              </a:fontRef>
            </p:style>
          </p:cxnSp>
          <p:sp>
            <p:nvSpPr>
              <p:cNvPr id="57" name="ZoneTexte 79">
                <a:extLst>
                  <a:ext uri="{FF2B5EF4-FFF2-40B4-BE49-F238E27FC236}">
                    <a16:creationId xmlns:a16="http://schemas.microsoft.com/office/drawing/2014/main" id="{7A54ACD6-FE28-7CB2-4DDB-CC58342FC781}"/>
                  </a:ext>
                </a:extLst>
              </p:cNvPr>
              <p:cNvSpPr txBox="1"/>
              <p:nvPr/>
            </p:nvSpPr>
            <p:spPr>
              <a:xfrm>
                <a:off x="6089698" y="6187785"/>
                <a:ext cx="1644735" cy="215444"/>
              </a:xfrm>
              <a:prstGeom prst="rect">
                <a:avLst/>
              </a:prstGeom>
              <a:noFill/>
            </p:spPr>
            <p:txBody>
              <a:bodyPr wrap="square" rtlCol="0">
                <a:spAutoFit/>
              </a:bodyPr>
              <a:lstStyle/>
              <a:p>
                <a:r>
                  <a:rPr lang="fr-FR" sz="900">
                    <a:latin typeface="Gill Sans MT" panose="020B0502020104020203" pitchFamily="34" charset="0"/>
                  </a:rPr>
                  <a:t>Quais du port</a:t>
                </a:r>
              </a:p>
            </p:txBody>
          </p:sp>
          <p:cxnSp>
            <p:nvCxnSpPr>
              <p:cNvPr id="58" name="Connecteur : en angle 80">
                <a:extLst>
                  <a:ext uri="{FF2B5EF4-FFF2-40B4-BE49-F238E27FC236}">
                    <a16:creationId xmlns:a16="http://schemas.microsoft.com/office/drawing/2014/main" id="{8B986DE1-2CD1-2A9F-3F74-139FAFC89800}"/>
                  </a:ext>
                </a:extLst>
              </p:cNvPr>
              <p:cNvCxnSpPr>
                <a:cxnSpLocks/>
                <a:stCxn id="29" idx="2"/>
              </p:cNvCxnSpPr>
              <p:nvPr/>
            </p:nvCxnSpPr>
            <p:spPr>
              <a:xfrm rot="5400000">
                <a:off x="9122398" y="2424014"/>
                <a:ext cx="1018889" cy="698540"/>
              </a:xfrm>
              <a:prstGeom prst="bentConnector3">
                <a:avLst>
                  <a:gd name="adj1" fmla="val 99596"/>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eur : en angle 82">
                <a:extLst>
                  <a:ext uri="{FF2B5EF4-FFF2-40B4-BE49-F238E27FC236}">
                    <a16:creationId xmlns:a16="http://schemas.microsoft.com/office/drawing/2014/main" id="{9455FF0B-CB53-4E05-8F10-983900670955}"/>
                  </a:ext>
                </a:extLst>
              </p:cNvPr>
              <p:cNvCxnSpPr>
                <a:cxnSpLocks/>
              </p:cNvCxnSpPr>
              <p:nvPr/>
            </p:nvCxnSpPr>
            <p:spPr>
              <a:xfrm>
                <a:off x="3157115" y="1871697"/>
                <a:ext cx="5995898" cy="87140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eur droit 83">
                <a:extLst>
                  <a:ext uri="{FF2B5EF4-FFF2-40B4-BE49-F238E27FC236}">
                    <a16:creationId xmlns:a16="http://schemas.microsoft.com/office/drawing/2014/main" id="{BA6F0AD3-E49F-4DE5-D6FA-D9055FDAEF2F}"/>
                  </a:ext>
                </a:extLst>
              </p:cNvPr>
              <p:cNvCxnSpPr>
                <a:cxnSpLocks/>
              </p:cNvCxnSpPr>
              <p:nvPr/>
            </p:nvCxnSpPr>
            <p:spPr>
              <a:xfrm>
                <a:off x="3156268" y="1871697"/>
                <a:ext cx="0" cy="615720"/>
              </a:xfrm>
              <a:prstGeom prst="line">
                <a:avLst/>
              </a:prstGeom>
            </p:spPr>
            <p:style>
              <a:lnRef idx="1">
                <a:schemeClr val="dk1"/>
              </a:lnRef>
              <a:fillRef idx="0">
                <a:schemeClr val="dk1"/>
              </a:fillRef>
              <a:effectRef idx="0">
                <a:schemeClr val="dk1"/>
              </a:effectRef>
              <a:fontRef idx="minor">
                <a:schemeClr val="tx1"/>
              </a:fontRef>
            </p:style>
          </p:cxnSp>
          <p:sp>
            <p:nvSpPr>
              <p:cNvPr id="61" name="ZoneTexte 84">
                <a:extLst>
                  <a:ext uri="{FF2B5EF4-FFF2-40B4-BE49-F238E27FC236}">
                    <a16:creationId xmlns:a16="http://schemas.microsoft.com/office/drawing/2014/main" id="{A130814D-5BEB-AA1D-92B3-CEE99079F6C7}"/>
                  </a:ext>
                </a:extLst>
              </p:cNvPr>
              <p:cNvSpPr txBox="1"/>
              <p:nvPr/>
            </p:nvSpPr>
            <p:spPr>
              <a:xfrm>
                <a:off x="1653466" y="2013225"/>
                <a:ext cx="1850063" cy="215444"/>
              </a:xfrm>
              <a:prstGeom prst="rect">
                <a:avLst/>
              </a:prstGeom>
              <a:noFill/>
            </p:spPr>
            <p:txBody>
              <a:bodyPr wrap="square" rtlCol="0">
                <a:spAutoFit/>
              </a:bodyPr>
              <a:lstStyle/>
              <a:p>
                <a:r>
                  <a:rPr lang="fr-FR" sz="900">
                    <a:latin typeface="Gill Sans MT" panose="020B0502020104020203" pitchFamily="34" charset="0"/>
                  </a:rPr>
                  <a:t>Sulfurique – Nord/PMP/JFCs …</a:t>
                </a:r>
              </a:p>
            </p:txBody>
          </p:sp>
          <p:cxnSp>
            <p:nvCxnSpPr>
              <p:cNvPr id="62" name="Connecteur droit avec flèche 85">
                <a:extLst>
                  <a:ext uri="{FF2B5EF4-FFF2-40B4-BE49-F238E27FC236}">
                    <a16:creationId xmlns:a16="http://schemas.microsoft.com/office/drawing/2014/main" id="{7F82B11F-AA19-65B8-B74F-10FBF62C8BB4}"/>
                  </a:ext>
                </a:extLst>
              </p:cNvPr>
              <p:cNvCxnSpPr>
                <a:cxnSpLocks/>
                <a:endCxn id="23" idx="0"/>
              </p:cNvCxnSpPr>
              <p:nvPr/>
            </p:nvCxnSpPr>
            <p:spPr>
              <a:xfrm>
                <a:off x="5452247" y="1871697"/>
                <a:ext cx="1" cy="392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ZoneTexte 86">
                <a:extLst>
                  <a:ext uri="{FF2B5EF4-FFF2-40B4-BE49-F238E27FC236}">
                    <a16:creationId xmlns:a16="http://schemas.microsoft.com/office/drawing/2014/main" id="{86BD820A-0A6E-023C-DB20-3425F8B899DC}"/>
                  </a:ext>
                </a:extLst>
              </p:cNvPr>
              <p:cNvSpPr txBox="1"/>
              <p:nvPr/>
            </p:nvSpPr>
            <p:spPr>
              <a:xfrm>
                <a:off x="6945078" y="1649329"/>
                <a:ext cx="1101289" cy="215444"/>
              </a:xfrm>
              <a:prstGeom prst="rect">
                <a:avLst/>
              </a:prstGeom>
              <a:noFill/>
            </p:spPr>
            <p:txBody>
              <a:bodyPr wrap="square" rtlCol="0">
                <a:spAutoFit/>
              </a:bodyPr>
              <a:lstStyle/>
              <a:p>
                <a:r>
                  <a:rPr lang="fr-FR" sz="900">
                    <a:latin typeface="Gill Sans MT" panose="020B0502020104020203" pitchFamily="34" charset="0"/>
                  </a:rPr>
                  <a:t>JPH Usine</a:t>
                </a:r>
              </a:p>
            </p:txBody>
          </p:sp>
          <p:cxnSp>
            <p:nvCxnSpPr>
              <p:cNvPr id="64" name="Connecteur : en angle 87">
                <a:extLst>
                  <a:ext uri="{FF2B5EF4-FFF2-40B4-BE49-F238E27FC236}">
                    <a16:creationId xmlns:a16="http://schemas.microsoft.com/office/drawing/2014/main" id="{97A5AE58-8BC7-00BD-FF81-898E8A420B63}"/>
                  </a:ext>
                </a:extLst>
              </p:cNvPr>
              <p:cNvCxnSpPr>
                <a:cxnSpLocks/>
                <a:stCxn id="80" idx="2"/>
              </p:cNvCxnSpPr>
              <p:nvPr/>
            </p:nvCxnSpPr>
            <p:spPr>
              <a:xfrm rot="16200000" flipH="1">
                <a:off x="8501586" y="3000227"/>
                <a:ext cx="430795" cy="3105933"/>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5" name="Connecteur : en angle 88">
                <a:extLst>
                  <a:ext uri="{FF2B5EF4-FFF2-40B4-BE49-F238E27FC236}">
                    <a16:creationId xmlns:a16="http://schemas.microsoft.com/office/drawing/2014/main" id="{E1DD61BE-B0B5-4B38-B04D-61C2D0D23BC3}"/>
                  </a:ext>
                </a:extLst>
              </p:cNvPr>
              <p:cNvCxnSpPr>
                <a:cxnSpLocks/>
              </p:cNvCxnSpPr>
              <p:nvPr/>
            </p:nvCxnSpPr>
            <p:spPr>
              <a:xfrm flipV="1">
                <a:off x="9792484" y="4327032"/>
                <a:ext cx="444814" cy="441562"/>
              </a:xfrm>
              <a:prstGeom prst="bentConnector3">
                <a:avLst>
                  <a:gd name="adj1" fmla="val -8024"/>
                </a:avLst>
              </a:prstGeom>
              <a:ln>
                <a:tailEnd type="triangle"/>
              </a:ln>
            </p:spPr>
            <p:style>
              <a:lnRef idx="1">
                <a:schemeClr val="dk1"/>
              </a:lnRef>
              <a:fillRef idx="0">
                <a:schemeClr val="dk1"/>
              </a:fillRef>
              <a:effectRef idx="0">
                <a:schemeClr val="dk1"/>
              </a:effectRef>
              <a:fontRef idx="minor">
                <a:schemeClr val="tx1"/>
              </a:fontRef>
            </p:style>
          </p:cxnSp>
          <p:cxnSp>
            <p:nvCxnSpPr>
              <p:cNvPr id="66" name="Connecteur : en angle 91">
                <a:extLst>
                  <a:ext uri="{FF2B5EF4-FFF2-40B4-BE49-F238E27FC236}">
                    <a16:creationId xmlns:a16="http://schemas.microsoft.com/office/drawing/2014/main" id="{A8FE51E3-699C-864E-FF9E-04765A856371}"/>
                  </a:ext>
                </a:extLst>
              </p:cNvPr>
              <p:cNvCxnSpPr>
                <a:cxnSpLocks/>
              </p:cNvCxnSpPr>
              <p:nvPr/>
            </p:nvCxnSpPr>
            <p:spPr>
              <a:xfrm rot="10800000">
                <a:off x="5138273" y="4305139"/>
                <a:ext cx="2025745" cy="463453"/>
              </a:xfrm>
              <a:prstGeom prst="bentConnector3">
                <a:avLst>
                  <a:gd name="adj1" fmla="val 99871"/>
                </a:avLst>
              </a:prstGeom>
              <a:ln>
                <a:tailEnd type="triangle"/>
              </a:ln>
            </p:spPr>
            <p:style>
              <a:lnRef idx="1">
                <a:schemeClr val="dk1"/>
              </a:lnRef>
              <a:fillRef idx="0">
                <a:schemeClr val="dk1"/>
              </a:fillRef>
              <a:effectRef idx="0">
                <a:schemeClr val="dk1"/>
              </a:effectRef>
              <a:fontRef idx="minor">
                <a:schemeClr val="tx1"/>
              </a:fontRef>
            </p:style>
          </p:cxnSp>
          <p:sp>
            <p:nvSpPr>
              <p:cNvPr id="67" name="ZoneTexte 92">
                <a:extLst>
                  <a:ext uri="{FF2B5EF4-FFF2-40B4-BE49-F238E27FC236}">
                    <a16:creationId xmlns:a16="http://schemas.microsoft.com/office/drawing/2014/main" id="{7FC513E8-9E7D-5B68-74FD-099DEE1D37E9}"/>
                  </a:ext>
                </a:extLst>
              </p:cNvPr>
              <p:cNvSpPr txBox="1"/>
              <p:nvPr/>
            </p:nvSpPr>
            <p:spPr>
              <a:xfrm>
                <a:off x="5987033" y="3849304"/>
                <a:ext cx="1850063" cy="186773"/>
              </a:xfrm>
              <a:prstGeom prst="rect">
                <a:avLst/>
              </a:prstGeom>
              <a:noFill/>
            </p:spPr>
            <p:txBody>
              <a:bodyPr wrap="square" rtlCol="0">
                <a:spAutoFit/>
              </a:bodyPr>
              <a:lstStyle/>
              <a:p>
                <a:r>
                  <a:rPr lang="fr-FR" sz="700">
                    <a:latin typeface="Gill Sans MT" panose="020B0502020104020203" pitchFamily="34" charset="0"/>
                  </a:rPr>
                  <a:t>Retour boue</a:t>
                </a:r>
              </a:p>
            </p:txBody>
          </p:sp>
          <p:sp>
            <p:nvSpPr>
              <p:cNvPr id="68" name="ZoneTexte 93">
                <a:extLst>
                  <a:ext uri="{FF2B5EF4-FFF2-40B4-BE49-F238E27FC236}">
                    <a16:creationId xmlns:a16="http://schemas.microsoft.com/office/drawing/2014/main" id="{884ED77F-4F7F-698A-3787-E94DA2CBD570}"/>
                  </a:ext>
                </a:extLst>
              </p:cNvPr>
              <p:cNvSpPr txBox="1"/>
              <p:nvPr/>
            </p:nvSpPr>
            <p:spPr>
              <a:xfrm>
                <a:off x="4802974" y="3256537"/>
                <a:ext cx="1850063" cy="186773"/>
              </a:xfrm>
              <a:prstGeom prst="rect">
                <a:avLst/>
              </a:prstGeom>
              <a:noFill/>
            </p:spPr>
            <p:txBody>
              <a:bodyPr wrap="square" rtlCol="0">
                <a:spAutoFit/>
              </a:bodyPr>
              <a:lstStyle/>
              <a:p>
                <a:r>
                  <a:rPr lang="fr-FR" sz="700">
                    <a:latin typeface="Gill Sans MT" panose="020B0502020104020203" pitchFamily="34" charset="0"/>
                  </a:rPr>
                  <a:t>Retour boue</a:t>
                </a:r>
              </a:p>
            </p:txBody>
          </p:sp>
          <p:cxnSp>
            <p:nvCxnSpPr>
              <p:cNvPr id="69" name="Connecteur : en angle 94">
                <a:extLst>
                  <a:ext uri="{FF2B5EF4-FFF2-40B4-BE49-F238E27FC236}">
                    <a16:creationId xmlns:a16="http://schemas.microsoft.com/office/drawing/2014/main" id="{6087793B-7736-4B2E-17B2-C47AE8217F97}"/>
                  </a:ext>
                </a:extLst>
              </p:cNvPr>
              <p:cNvCxnSpPr>
                <a:cxnSpLocks/>
              </p:cNvCxnSpPr>
              <p:nvPr/>
            </p:nvCxnSpPr>
            <p:spPr>
              <a:xfrm rot="16200000" flipH="1">
                <a:off x="5122904" y="3291426"/>
                <a:ext cx="401213" cy="26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0" name="ZoneTexte 95">
                <a:extLst>
                  <a:ext uri="{FF2B5EF4-FFF2-40B4-BE49-F238E27FC236}">
                    <a16:creationId xmlns:a16="http://schemas.microsoft.com/office/drawing/2014/main" id="{F661BE55-880D-2448-EE20-059C9F8FC020}"/>
                  </a:ext>
                </a:extLst>
              </p:cNvPr>
              <p:cNvSpPr txBox="1"/>
              <p:nvPr/>
            </p:nvSpPr>
            <p:spPr>
              <a:xfrm>
                <a:off x="9329655" y="1600693"/>
                <a:ext cx="1644735" cy="215444"/>
              </a:xfrm>
              <a:prstGeom prst="rect">
                <a:avLst/>
              </a:prstGeom>
              <a:noFill/>
            </p:spPr>
            <p:txBody>
              <a:bodyPr wrap="square" rtlCol="0">
                <a:spAutoFit/>
              </a:bodyPr>
              <a:lstStyle/>
              <a:p>
                <a:r>
                  <a:rPr lang="fr-FR" sz="900">
                    <a:latin typeface="Gill Sans MT" panose="020B0502020104020203" pitchFamily="34" charset="0"/>
                  </a:rPr>
                  <a:t>Hangars  Prestataires</a:t>
                </a:r>
              </a:p>
            </p:txBody>
          </p:sp>
        </p:grpSp>
        <p:sp>
          <p:nvSpPr>
            <p:cNvPr id="13" name="Rectangle 12">
              <a:extLst>
                <a:ext uri="{FF2B5EF4-FFF2-40B4-BE49-F238E27FC236}">
                  <a16:creationId xmlns:a16="http://schemas.microsoft.com/office/drawing/2014/main" id="{38C30744-DC87-8CBD-7407-BBE7F7CE937A}"/>
                </a:ext>
              </a:extLst>
            </p:cNvPr>
            <p:cNvSpPr/>
            <p:nvPr/>
          </p:nvSpPr>
          <p:spPr>
            <a:xfrm>
              <a:off x="930703" y="5115976"/>
              <a:ext cx="2774730" cy="409895"/>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a:solidFill>
                    <a:srgbClr val="002060"/>
                  </a:solidFill>
                  <a:latin typeface="Gill Sans MT" panose="020B0502020104020203" pitchFamily="34" charset="0"/>
                </a:rPr>
                <a:t>KOFERT (JFC III)</a:t>
              </a:r>
            </a:p>
          </p:txBody>
        </p:sp>
      </p:grpSp>
      <p:sp>
        <p:nvSpPr>
          <p:cNvPr id="2" name="Espace réservé du numéro de diapositive 9">
            <a:extLst>
              <a:ext uri="{FF2B5EF4-FFF2-40B4-BE49-F238E27FC236}">
                <a16:creationId xmlns:a16="http://schemas.microsoft.com/office/drawing/2014/main" id="{EC224FCC-3133-4EF1-9803-0AEAE86C255F}"/>
              </a:ext>
            </a:extLst>
          </p:cNvPr>
          <p:cNvSpPr txBox="1">
            <a:spLocks/>
          </p:cNvSpPr>
          <p:nvPr/>
        </p:nvSpPr>
        <p:spPr>
          <a:xfrm>
            <a:off x="86431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  44</a:t>
            </a:r>
          </a:p>
        </p:txBody>
      </p:sp>
    </p:spTree>
    <p:extLst>
      <p:ext uri="{BB962C8B-B14F-4D97-AF65-F5344CB8AC3E}">
        <p14:creationId xmlns:p14="http://schemas.microsoft.com/office/powerpoint/2010/main" val="1443975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1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2" name="Chevron 22">
            <a:extLst>
              <a:ext uri="{FF2B5EF4-FFF2-40B4-BE49-F238E27FC236}">
                <a16:creationId xmlns:a16="http://schemas.microsoft.com/office/drawing/2014/main" id="{312472C5-A8A0-6778-93BC-80045A51D946}"/>
              </a:ext>
            </a:extLst>
          </p:cNvPr>
          <p:cNvSpPr/>
          <p:nvPr/>
        </p:nvSpPr>
        <p:spPr>
          <a:xfrm>
            <a:off x="87292" y="1191087"/>
            <a:ext cx="3604328" cy="397330"/>
          </a:xfrm>
          <a:prstGeom prst="chevro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100" b="1">
                <a:ln w="0"/>
                <a:solidFill>
                  <a:schemeClr val="tx1"/>
                </a:solidFill>
                <a:effectLst>
                  <a:outerShdw blurRad="38100" dist="19050" dir="2700000" algn="tl" rotWithShape="0">
                    <a:schemeClr val="dk1">
                      <a:alpha val="40000"/>
                    </a:schemeClr>
                  </a:outerShdw>
                </a:effectLst>
                <a:latin typeface="Gill Sans MT" panose="020B0502020104020203" pitchFamily="34" charset="0"/>
              </a:rPr>
              <a:t>Intégration des données d’entrées &amp; des  hypothèses </a:t>
            </a:r>
          </a:p>
        </p:txBody>
      </p:sp>
      <p:sp>
        <p:nvSpPr>
          <p:cNvPr id="3" name="Chevron 23">
            <a:extLst>
              <a:ext uri="{FF2B5EF4-FFF2-40B4-BE49-F238E27FC236}">
                <a16:creationId xmlns:a16="http://schemas.microsoft.com/office/drawing/2014/main" id="{3283E444-4FFE-ECBD-0525-7CB28340B840}"/>
              </a:ext>
            </a:extLst>
          </p:cNvPr>
          <p:cNvSpPr/>
          <p:nvPr/>
        </p:nvSpPr>
        <p:spPr>
          <a:xfrm>
            <a:off x="3973166" y="1195440"/>
            <a:ext cx="2607787" cy="375828"/>
          </a:xfrm>
          <a:prstGeom prst="chevro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b="1">
                <a:ln w="0"/>
                <a:solidFill>
                  <a:schemeClr val="tx1"/>
                </a:solidFill>
                <a:effectLst>
                  <a:outerShdw blurRad="38100" dist="19050" dir="2700000" algn="tl" rotWithShape="0">
                    <a:schemeClr val="dk1">
                      <a:alpha val="40000"/>
                    </a:schemeClr>
                  </a:outerShdw>
                </a:effectLst>
                <a:latin typeface="Gill Sans MT" panose="020B0502020104020203" pitchFamily="34" charset="0"/>
              </a:rPr>
              <a:t>Pré-planification</a:t>
            </a:r>
          </a:p>
        </p:txBody>
      </p:sp>
      <p:sp>
        <p:nvSpPr>
          <p:cNvPr id="4" name="Chevron 24">
            <a:extLst>
              <a:ext uri="{FF2B5EF4-FFF2-40B4-BE49-F238E27FC236}">
                <a16:creationId xmlns:a16="http://schemas.microsoft.com/office/drawing/2014/main" id="{74F0E001-9BEA-4BB6-1134-9FD974257686}"/>
              </a:ext>
            </a:extLst>
          </p:cNvPr>
          <p:cNvSpPr/>
          <p:nvPr/>
        </p:nvSpPr>
        <p:spPr>
          <a:xfrm>
            <a:off x="6861674" y="1186127"/>
            <a:ext cx="5261242" cy="372930"/>
          </a:xfrm>
          <a:prstGeom prst="chevron">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100" b="1">
                <a:ln w="0"/>
                <a:solidFill>
                  <a:schemeClr val="tx1"/>
                </a:solidFill>
                <a:effectLst>
                  <a:outerShdw blurRad="38100" dist="19050" dir="2700000" algn="tl" rotWithShape="0">
                    <a:schemeClr val="dk1">
                      <a:alpha val="40000"/>
                    </a:schemeClr>
                  </a:outerShdw>
                </a:effectLst>
                <a:latin typeface="Gill Sans MT" panose="020B0502020104020203" pitchFamily="34" charset="0"/>
              </a:rPr>
              <a:t> Scénarisation &amp; évaluation financière &amp; analyse des résultats  </a:t>
            </a:r>
          </a:p>
        </p:txBody>
      </p:sp>
      <p:sp>
        <p:nvSpPr>
          <p:cNvPr id="91" name="Rectangle 90">
            <a:extLst>
              <a:ext uri="{FF2B5EF4-FFF2-40B4-BE49-F238E27FC236}">
                <a16:creationId xmlns:a16="http://schemas.microsoft.com/office/drawing/2014/main" id="{00975707-3C38-B4F8-2B8D-7936F79CD3C8}"/>
              </a:ext>
            </a:extLst>
          </p:cNvPr>
          <p:cNvSpPr/>
          <p:nvPr/>
        </p:nvSpPr>
        <p:spPr>
          <a:xfrm>
            <a:off x="1111825" y="5529349"/>
            <a:ext cx="2532918" cy="988514"/>
          </a:xfrm>
          <a:prstGeom prst="rect">
            <a:avLst/>
          </a:prstGeom>
          <a:solidFill>
            <a:srgbClr val="E9F8DC"/>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r>
              <a:rPr lang="fr-FR" sz="900" b="1">
                <a:solidFill>
                  <a:schemeClr val="accent5"/>
                </a:solidFill>
                <a:latin typeface="Gill Sans MT" panose="020B0502020104020203" pitchFamily="34" charset="0"/>
              </a:rPr>
              <a:t>Inputs Financiers :</a:t>
            </a:r>
          </a:p>
          <a:p>
            <a:endParaRPr lang="fr-FR" sz="900" b="1">
              <a:solidFill>
                <a:schemeClr val="tx1"/>
              </a:solidFill>
              <a:latin typeface="Gill Sans MT" panose="020B0502020104020203" pitchFamily="34" charset="0"/>
            </a:endParaRPr>
          </a:p>
          <a:p>
            <a:pPr marL="171450" indent="-171450">
              <a:buFont typeface="Wingdings" panose="05000000000000000000" pitchFamily="2" charset="2"/>
              <a:buChar char="§"/>
            </a:pPr>
            <a:r>
              <a:rPr lang="en-US" altLang="ko-KR" sz="900">
                <a:solidFill>
                  <a:schemeClr val="tx1">
                    <a:lumMod val="50000"/>
                  </a:schemeClr>
                </a:solidFill>
                <a:latin typeface="Gill Sans MT" panose="020B0502020104020203" pitchFamily="34" charset="0"/>
                <a:cs typeface="Arial" pitchFamily="34" charset="0"/>
              </a:rPr>
              <a:t>Prix </a:t>
            </a:r>
            <a:r>
              <a:rPr lang="en-US" altLang="ko-KR" sz="900" err="1">
                <a:solidFill>
                  <a:schemeClr val="tx1">
                    <a:lumMod val="50000"/>
                  </a:schemeClr>
                </a:solidFill>
                <a:latin typeface="Gill Sans MT" panose="020B0502020104020203" pitchFamily="34" charset="0"/>
                <a:cs typeface="Arial" pitchFamily="34" charset="0"/>
              </a:rPr>
              <a:t>pévisionnels</a:t>
            </a:r>
            <a:r>
              <a:rPr lang="en-US" altLang="ko-KR" sz="900">
                <a:solidFill>
                  <a:schemeClr val="tx1">
                    <a:lumMod val="50000"/>
                  </a:schemeClr>
                </a:solidFill>
                <a:latin typeface="Gill Sans MT" panose="020B0502020104020203" pitchFamily="34" charset="0"/>
                <a:cs typeface="Arial" pitchFamily="34" charset="0"/>
              </a:rPr>
              <a:t> </a:t>
            </a:r>
            <a:r>
              <a:rPr lang="en-US" altLang="ko-KR" sz="900" err="1">
                <a:solidFill>
                  <a:schemeClr val="tx1">
                    <a:lumMod val="50000"/>
                  </a:schemeClr>
                </a:solidFill>
                <a:latin typeface="Gill Sans MT" panose="020B0502020104020203" pitchFamily="34" charset="0"/>
                <a:cs typeface="Arial" pitchFamily="34" charset="0"/>
              </a:rPr>
              <a:t>d’achat</a:t>
            </a:r>
            <a:r>
              <a:rPr lang="en-US" altLang="ko-KR" sz="900">
                <a:solidFill>
                  <a:schemeClr val="tx1">
                    <a:lumMod val="50000"/>
                  </a:schemeClr>
                </a:solidFill>
                <a:latin typeface="Gill Sans MT" panose="020B0502020104020203" pitchFamily="34" charset="0"/>
                <a:cs typeface="Arial" pitchFamily="34" charset="0"/>
              </a:rPr>
              <a:t> MP</a:t>
            </a:r>
          </a:p>
          <a:p>
            <a:pPr marL="171450" indent="-171450">
              <a:buFont typeface="Wingdings" panose="05000000000000000000" pitchFamily="2" charset="2"/>
              <a:buChar char="§"/>
            </a:pPr>
            <a:r>
              <a:rPr lang="en-US" altLang="ko-KR" sz="900">
                <a:solidFill>
                  <a:schemeClr val="tx1">
                    <a:lumMod val="50000"/>
                  </a:schemeClr>
                </a:solidFill>
                <a:latin typeface="Gill Sans MT" panose="020B0502020104020203" pitchFamily="34" charset="0"/>
                <a:cs typeface="Arial" pitchFamily="34" charset="0"/>
              </a:rPr>
              <a:t>Prix </a:t>
            </a:r>
            <a:r>
              <a:rPr lang="en-US" altLang="ko-KR" sz="900" err="1">
                <a:solidFill>
                  <a:schemeClr val="tx1">
                    <a:lumMod val="50000"/>
                  </a:schemeClr>
                </a:solidFill>
                <a:latin typeface="Gill Sans MT" panose="020B0502020104020203" pitchFamily="34" charset="0"/>
                <a:cs typeface="Arial" pitchFamily="34" charset="0"/>
              </a:rPr>
              <a:t>prévisionnels</a:t>
            </a:r>
            <a:r>
              <a:rPr lang="en-US" altLang="ko-KR" sz="900">
                <a:solidFill>
                  <a:schemeClr val="tx1">
                    <a:lumMod val="50000"/>
                  </a:schemeClr>
                </a:solidFill>
                <a:latin typeface="Gill Sans MT" panose="020B0502020104020203" pitchFamily="34" charset="0"/>
                <a:cs typeface="Arial" pitchFamily="34" charset="0"/>
              </a:rPr>
              <a:t> de </a:t>
            </a:r>
            <a:r>
              <a:rPr lang="en-US" altLang="ko-KR" sz="900" err="1">
                <a:solidFill>
                  <a:schemeClr val="tx1">
                    <a:lumMod val="50000"/>
                  </a:schemeClr>
                </a:solidFill>
                <a:latin typeface="Gill Sans MT" panose="020B0502020104020203" pitchFamily="34" charset="0"/>
                <a:cs typeface="Arial" pitchFamily="34" charset="0"/>
              </a:rPr>
              <a:t>façonnage</a:t>
            </a:r>
            <a:r>
              <a:rPr lang="en-US" altLang="ko-KR" sz="900">
                <a:solidFill>
                  <a:schemeClr val="tx1">
                    <a:lumMod val="50000"/>
                  </a:schemeClr>
                </a:solidFill>
                <a:latin typeface="Gill Sans MT" panose="020B0502020104020203" pitchFamily="34" charset="0"/>
                <a:cs typeface="Arial" pitchFamily="34" charset="0"/>
              </a:rPr>
              <a:t> JFC III</a:t>
            </a:r>
          </a:p>
          <a:p>
            <a:pPr marL="171450" indent="-171450">
              <a:buFont typeface="Wingdings" panose="05000000000000000000" pitchFamily="2" charset="2"/>
              <a:buChar char="§"/>
            </a:pPr>
            <a:r>
              <a:rPr lang="en-US" altLang="ko-KR" sz="900" err="1">
                <a:solidFill>
                  <a:schemeClr val="tx1">
                    <a:lumMod val="50000"/>
                  </a:schemeClr>
                </a:solidFill>
                <a:latin typeface="Gill Sans MT" panose="020B0502020104020203" pitchFamily="34" charset="0"/>
                <a:cs typeface="Arial" pitchFamily="34" charset="0"/>
              </a:rPr>
              <a:t>Coût</a:t>
            </a:r>
            <a:r>
              <a:rPr lang="en-US" altLang="ko-KR" sz="900">
                <a:solidFill>
                  <a:schemeClr val="tx1">
                    <a:lumMod val="50000"/>
                  </a:schemeClr>
                </a:solidFill>
                <a:latin typeface="Gill Sans MT" panose="020B0502020104020203" pitchFamily="34" charset="0"/>
                <a:cs typeface="Arial" pitchFamily="34" charset="0"/>
              </a:rPr>
              <a:t> de </a:t>
            </a:r>
            <a:r>
              <a:rPr lang="en-US" altLang="ko-KR" sz="900" err="1">
                <a:solidFill>
                  <a:schemeClr val="tx1">
                    <a:lumMod val="50000"/>
                  </a:schemeClr>
                </a:solidFill>
                <a:latin typeface="Gill Sans MT" panose="020B0502020104020203" pitchFamily="34" charset="0"/>
                <a:cs typeface="Arial" pitchFamily="34" charset="0"/>
              </a:rPr>
              <a:t>revient</a:t>
            </a:r>
            <a:r>
              <a:rPr lang="en-US" altLang="ko-KR" sz="900">
                <a:solidFill>
                  <a:schemeClr val="tx1">
                    <a:lumMod val="50000"/>
                  </a:schemeClr>
                </a:solidFill>
                <a:latin typeface="Gill Sans MT" panose="020B0502020104020203" pitchFamily="34" charset="0"/>
                <a:cs typeface="Arial" pitchFamily="34" charset="0"/>
              </a:rPr>
              <a:t> </a:t>
            </a:r>
            <a:r>
              <a:rPr lang="en-US" altLang="ko-KR" sz="900" err="1">
                <a:solidFill>
                  <a:schemeClr val="tx1">
                    <a:lumMod val="50000"/>
                  </a:schemeClr>
                </a:solidFill>
                <a:latin typeface="Gill Sans MT" panose="020B0502020104020203" pitchFamily="34" charset="0"/>
                <a:cs typeface="Arial" pitchFamily="34" charset="0"/>
              </a:rPr>
              <a:t>prévisionnel</a:t>
            </a:r>
            <a:endParaRPr lang="en-US" altLang="ko-KR" sz="900">
              <a:solidFill>
                <a:schemeClr val="tx1">
                  <a:lumMod val="50000"/>
                </a:schemeClr>
              </a:solidFill>
              <a:latin typeface="Gill Sans MT" panose="020B0502020104020203" pitchFamily="34" charset="0"/>
              <a:cs typeface="Arial" pitchFamily="34" charset="0"/>
            </a:endParaRPr>
          </a:p>
          <a:p>
            <a:pPr marL="171450" indent="-171450">
              <a:buFont typeface="Wingdings" panose="05000000000000000000" pitchFamily="2" charset="2"/>
              <a:buChar char="§"/>
            </a:pPr>
            <a:r>
              <a:rPr lang="en-US" altLang="ko-KR" sz="900" err="1">
                <a:solidFill>
                  <a:schemeClr val="tx1">
                    <a:lumMod val="50000"/>
                  </a:schemeClr>
                </a:solidFill>
                <a:latin typeface="Gill Sans MT" panose="020B0502020104020203" pitchFamily="34" charset="0"/>
                <a:cs typeface="Arial" pitchFamily="34" charset="0"/>
              </a:rPr>
              <a:t>Coût</a:t>
            </a:r>
            <a:r>
              <a:rPr lang="en-US" altLang="ko-KR" sz="900">
                <a:solidFill>
                  <a:schemeClr val="tx1">
                    <a:lumMod val="50000"/>
                  </a:schemeClr>
                </a:solidFill>
                <a:latin typeface="Gill Sans MT" panose="020B0502020104020203" pitchFamily="34" charset="0"/>
                <a:cs typeface="Arial" pitchFamily="34" charset="0"/>
              </a:rPr>
              <a:t> </a:t>
            </a:r>
            <a:r>
              <a:rPr lang="en-US" altLang="ko-KR" sz="900" err="1">
                <a:solidFill>
                  <a:schemeClr val="tx1">
                    <a:lumMod val="50000"/>
                  </a:schemeClr>
                </a:solidFill>
                <a:latin typeface="Gill Sans MT" panose="020B0502020104020203" pitchFamily="34" charset="0"/>
                <a:cs typeface="Arial" pitchFamily="34" charset="0"/>
              </a:rPr>
              <a:t>unitaire</a:t>
            </a:r>
            <a:r>
              <a:rPr lang="en-US" altLang="ko-KR" sz="900">
                <a:solidFill>
                  <a:schemeClr val="tx1">
                    <a:lumMod val="50000"/>
                  </a:schemeClr>
                </a:solidFill>
                <a:latin typeface="Gill Sans MT" panose="020B0502020104020203" pitchFamily="34" charset="0"/>
                <a:cs typeface="Arial" pitchFamily="34" charset="0"/>
              </a:rPr>
              <a:t> de </a:t>
            </a:r>
            <a:r>
              <a:rPr lang="en-US" altLang="ko-KR" sz="900" err="1">
                <a:solidFill>
                  <a:schemeClr val="tx1">
                    <a:lumMod val="50000"/>
                  </a:schemeClr>
                </a:solidFill>
                <a:latin typeface="Gill Sans MT" panose="020B0502020104020203" pitchFamily="34" charset="0"/>
                <a:cs typeface="Arial" pitchFamily="34" charset="0"/>
              </a:rPr>
              <a:t>stockage</a:t>
            </a:r>
            <a:r>
              <a:rPr lang="en-US" altLang="ko-KR" sz="900">
                <a:solidFill>
                  <a:schemeClr val="tx1">
                    <a:lumMod val="50000"/>
                  </a:schemeClr>
                </a:solidFill>
                <a:latin typeface="Gill Sans MT" panose="020B0502020104020203" pitchFamily="34" charset="0"/>
                <a:cs typeface="Arial" pitchFamily="34" charset="0"/>
              </a:rPr>
              <a:t> </a:t>
            </a:r>
          </a:p>
        </p:txBody>
      </p:sp>
      <p:sp>
        <p:nvSpPr>
          <p:cNvPr id="92" name="Rectangle 91">
            <a:extLst>
              <a:ext uri="{FF2B5EF4-FFF2-40B4-BE49-F238E27FC236}">
                <a16:creationId xmlns:a16="http://schemas.microsoft.com/office/drawing/2014/main" id="{CBA0466C-36A8-271A-8819-0685EFBDD1CD}"/>
              </a:ext>
            </a:extLst>
          </p:cNvPr>
          <p:cNvSpPr/>
          <p:nvPr/>
        </p:nvSpPr>
        <p:spPr>
          <a:xfrm>
            <a:off x="3987414" y="1761776"/>
            <a:ext cx="2577480" cy="4242391"/>
          </a:xfrm>
          <a:prstGeom prst="rect">
            <a:avLst/>
          </a:prstGeom>
          <a:solidFill>
            <a:srgbClr val="FBFCF2"/>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fr-FR" sz="1000" b="1">
              <a:solidFill>
                <a:schemeClr val="accent4"/>
              </a:solidFill>
              <a:latin typeface="Gill Sans MT" panose="020B0502020104020203" pitchFamily="34" charset="0"/>
            </a:endParaRPr>
          </a:p>
          <a:p>
            <a:pPr marL="228600" indent="-228600">
              <a:buFont typeface="+mj-lt"/>
              <a:buAutoNum type="arabicPeriod"/>
            </a:pPr>
            <a:r>
              <a:rPr lang="fr-FR" sz="900">
                <a:solidFill>
                  <a:schemeClr val="tx1"/>
                </a:solidFill>
                <a:latin typeface="Gill Sans MT" panose="020B0502020104020203" pitchFamily="34" charset="0"/>
              </a:rPr>
              <a:t>Application  des </a:t>
            </a:r>
            <a:r>
              <a:rPr lang="fr-FR" sz="900" b="1">
                <a:solidFill>
                  <a:schemeClr val="accent4"/>
                </a:solidFill>
                <a:latin typeface="Gill Sans MT" panose="020B0502020104020203" pitchFamily="34" charset="0"/>
              </a:rPr>
              <a:t>Heuristiques</a:t>
            </a:r>
            <a:r>
              <a:rPr lang="fr-FR" sz="900" b="1">
                <a:solidFill>
                  <a:schemeClr val="tx2"/>
                </a:solidFill>
                <a:latin typeface="Gill Sans MT" panose="020B0502020104020203" pitchFamily="34" charset="0"/>
              </a:rPr>
              <a:t> </a:t>
            </a:r>
            <a:r>
              <a:rPr lang="fr-FR" sz="900">
                <a:solidFill>
                  <a:schemeClr val="tx1"/>
                </a:solidFill>
                <a:latin typeface="Gill Sans MT" panose="020B0502020104020203" pitchFamily="34" charset="0"/>
              </a:rPr>
              <a:t>de planification de la production engrais selon une des  stratégies de production</a:t>
            </a:r>
            <a:r>
              <a:rPr lang="fr-FR" sz="900" b="1">
                <a:solidFill>
                  <a:schemeClr val="accent4"/>
                </a:solidFill>
                <a:latin typeface="Gill Sans MT" panose="020B0502020104020203" pitchFamily="34" charset="0"/>
              </a:rPr>
              <a:t>: </a:t>
            </a:r>
          </a:p>
          <a:p>
            <a:endParaRPr lang="fr-FR" sz="900" b="1">
              <a:solidFill>
                <a:schemeClr val="accent4"/>
              </a:solidFill>
              <a:latin typeface="Gill Sans MT" panose="020B0502020104020203" pitchFamily="34" charset="0"/>
            </a:endParaRPr>
          </a:p>
          <a:p>
            <a:pPr marL="628650" lvl="1" indent="-171450">
              <a:buFont typeface="Arial" panose="020B0604020202020204" pitchFamily="34" charset="0"/>
              <a:buChar char="•"/>
            </a:pPr>
            <a:r>
              <a:rPr lang="fr-FR" sz="900" b="1">
                <a:solidFill>
                  <a:schemeClr val="accent4"/>
                </a:solidFill>
                <a:latin typeface="Gill Sans MT" panose="020B0502020104020203" pitchFamily="34" charset="0"/>
              </a:rPr>
              <a:t>MTO</a:t>
            </a:r>
          </a:p>
          <a:p>
            <a:pPr marL="628650" lvl="1" indent="-171450">
              <a:buFont typeface="Arial" panose="020B0604020202020204" pitchFamily="34" charset="0"/>
              <a:buChar char="•"/>
            </a:pPr>
            <a:r>
              <a:rPr lang="fr-FR" sz="900" b="1">
                <a:solidFill>
                  <a:schemeClr val="accent4"/>
                </a:solidFill>
                <a:latin typeface="Gill Sans MT" panose="020B0502020104020203" pitchFamily="34" charset="0"/>
              </a:rPr>
              <a:t>MTS </a:t>
            </a:r>
          </a:p>
          <a:p>
            <a:pPr marL="628650" lvl="1" indent="-171450">
              <a:buFont typeface="Arial" panose="020B0604020202020204" pitchFamily="34" charset="0"/>
              <a:buChar char="•"/>
            </a:pPr>
            <a:r>
              <a:rPr lang="fr-FR" sz="900" b="1">
                <a:solidFill>
                  <a:schemeClr val="accent4"/>
                </a:solidFill>
                <a:latin typeface="Gill Sans MT" panose="020B0502020104020203" pitchFamily="34" charset="0"/>
              </a:rPr>
              <a:t>FULL CAPACITY</a:t>
            </a:r>
          </a:p>
          <a:p>
            <a:pPr marL="628650" lvl="1" indent="-171450">
              <a:buFont typeface="Arial" panose="020B0604020202020204" pitchFamily="34" charset="0"/>
              <a:buChar char="•"/>
            </a:pPr>
            <a:endParaRPr lang="fr-FR" sz="900" b="1">
              <a:solidFill>
                <a:schemeClr val="accent4"/>
              </a:solidFill>
              <a:latin typeface="Gill Sans MT" panose="020B0502020104020203" pitchFamily="34" charset="0"/>
            </a:endParaRPr>
          </a:p>
          <a:p>
            <a:pPr lvl="1"/>
            <a:endParaRPr lang="fr-FR" sz="900" b="1">
              <a:solidFill>
                <a:schemeClr val="accent4"/>
              </a:solidFill>
              <a:latin typeface="Gill Sans MT" panose="020B0502020104020203" pitchFamily="34" charset="0"/>
            </a:endParaRPr>
          </a:p>
          <a:p>
            <a:pPr marL="228600" indent="-228600">
              <a:buFont typeface="+mj-lt"/>
              <a:buAutoNum type="arabicPeriod" startAt="2"/>
            </a:pPr>
            <a:r>
              <a:rPr lang="fr-FR" sz="900">
                <a:solidFill>
                  <a:schemeClr val="tx1"/>
                </a:solidFill>
                <a:latin typeface="Gill Sans MT" panose="020B0502020104020203" pitchFamily="34" charset="0"/>
              </a:rPr>
              <a:t>Validation des hypothèses industriels et planification de la production des engrais selon les trois stratégies  </a:t>
            </a:r>
          </a:p>
          <a:p>
            <a:pPr marL="228600" indent="-228600">
              <a:buFont typeface="+mj-lt"/>
              <a:buAutoNum type="arabicPeriod" startAt="2"/>
            </a:pPr>
            <a:endParaRPr lang="fr-FR" sz="1000" b="1">
              <a:solidFill>
                <a:schemeClr val="accent4"/>
              </a:solidFill>
              <a:latin typeface="Gill Sans MT" panose="020B0502020104020203" pitchFamily="34" charset="0"/>
            </a:endParaRPr>
          </a:p>
        </p:txBody>
      </p:sp>
      <p:sp>
        <p:nvSpPr>
          <p:cNvPr id="93" name="Rectangle à coins arrondis 218">
            <a:extLst>
              <a:ext uri="{FF2B5EF4-FFF2-40B4-BE49-F238E27FC236}">
                <a16:creationId xmlns:a16="http://schemas.microsoft.com/office/drawing/2014/main" id="{493D2461-1F45-6DF1-2E69-F8EAC7928CA4}"/>
              </a:ext>
            </a:extLst>
          </p:cNvPr>
          <p:cNvSpPr/>
          <p:nvPr/>
        </p:nvSpPr>
        <p:spPr>
          <a:xfrm>
            <a:off x="64473" y="1790385"/>
            <a:ext cx="877466" cy="885906"/>
          </a:xfrm>
          <a:prstGeom prst="roundRect">
            <a:avLst/>
          </a:prstGeom>
          <a:ln/>
        </p:spPr>
        <p:style>
          <a:lnRef idx="2">
            <a:schemeClr val="accent2"/>
          </a:lnRef>
          <a:fillRef idx="1">
            <a:schemeClr val="lt1"/>
          </a:fillRef>
          <a:effectRef idx="0">
            <a:schemeClr val="accent2"/>
          </a:effectRef>
          <a:fontRef idx="minor">
            <a:schemeClr val="dk1"/>
          </a:fontRef>
        </p:style>
        <p:txBody>
          <a:bodyPr tIns="90000" bIns="90000" rtlCol="0" anchor="ctr"/>
          <a:lstStyle/>
          <a:p>
            <a:pPr algn="ctr"/>
            <a:r>
              <a:rPr lang="fr-FR" sz="1000" b="1" err="1">
                <a:solidFill>
                  <a:schemeClr val="tx1"/>
                </a:solidFill>
                <a:latin typeface="Gill Sans MT" panose="020B0502020104020203" pitchFamily="34" charset="0"/>
              </a:rPr>
              <a:t>Demand</a:t>
            </a:r>
            <a:r>
              <a:rPr lang="fr-FR" sz="1000" b="1">
                <a:solidFill>
                  <a:schemeClr val="tx1"/>
                </a:solidFill>
                <a:latin typeface="Gill Sans MT" panose="020B0502020104020203" pitchFamily="34" charset="0"/>
              </a:rPr>
              <a:t> Review </a:t>
            </a:r>
          </a:p>
        </p:txBody>
      </p:sp>
      <p:sp>
        <p:nvSpPr>
          <p:cNvPr id="94" name="Rectangle 93">
            <a:extLst>
              <a:ext uri="{FF2B5EF4-FFF2-40B4-BE49-F238E27FC236}">
                <a16:creationId xmlns:a16="http://schemas.microsoft.com/office/drawing/2014/main" id="{D53CA305-4124-895C-FF53-F0E280E007A8}"/>
              </a:ext>
            </a:extLst>
          </p:cNvPr>
          <p:cNvSpPr/>
          <p:nvPr/>
        </p:nvSpPr>
        <p:spPr>
          <a:xfrm>
            <a:off x="1030409" y="1740219"/>
            <a:ext cx="2650226" cy="962657"/>
          </a:xfrm>
          <a:prstGeom prst="rect">
            <a:avLst/>
          </a:prstGeom>
          <a:solidFill>
            <a:srgbClr val="F9F9F9"/>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endParaRPr lang="fr-FR" sz="900" b="1">
              <a:solidFill>
                <a:schemeClr val="accent4"/>
              </a:solidFill>
              <a:latin typeface="Gill Sans MT" panose="020B0502020104020203" pitchFamily="34" charset="0"/>
            </a:endParaRPr>
          </a:p>
          <a:p>
            <a:endParaRPr lang="fr-FR" sz="900" b="1">
              <a:solidFill>
                <a:schemeClr val="accent4"/>
              </a:solidFill>
              <a:latin typeface="Gill Sans MT" panose="020B0502020104020203" pitchFamily="34" charset="0"/>
            </a:endParaRPr>
          </a:p>
          <a:p>
            <a:endParaRPr lang="fr-FR" sz="900" b="1">
              <a:solidFill>
                <a:schemeClr val="tx1"/>
              </a:solidFill>
              <a:latin typeface="Gill Sans MT" panose="020B0502020104020203" pitchFamily="34" charset="0"/>
            </a:endParaRPr>
          </a:p>
          <a:p>
            <a:r>
              <a:rPr lang="fr-FR" sz="900" b="1">
                <a:solidFill>
                  <a:schemeClr val="tx1"/>
                </a:solidFill>
                <a:latin typeface="Gill Sans MT" panose="020B0502020104020203" pitchFamily="34" charset="0"/>
              </a:rPr>
              <a:t>Inputs Commerciaux    </a:t>
            </a:r>
          </a:p>
          <a:p>
            <a:endParaRPr lang="fr-FR" sz="800" b="1">
              <a:solidFill>
                <a:schemeClr val="tx1"/>
              </a:solidFill>
              <a:latin typeface="Gill Sans MT" panose="020B0502020104020203" pitchFamily="34" charset="0"/>
            </a:endParaRPr>
          </a:p>
          <a:p>
            <a:pPr marL="171450" indent="-171450">
              <a:buFont typeface="Wingdings" panose="05000000000000000000" pitchFamily="2" charset="2"/>
              <a:buChar char="§"/>
            </a:pPr>
            <a:r>
              <a:rPr lang="en-US" altLang="ko-KR" sz="900" err="1">
                <a:solidFill>
                  <a:schemeClr val="tx1">
                    <a:lumMod val="50000"/>
                  </a:schemeClr>
                </a:solidFill>
                <a:latin typeface="Gill Sans MT" panose="020B0502020104020203" pitchFamily="34" charset="0"/>
                <a:cs typeface="Arial" pitchFamily="34" charset="0"/>
              </a:rPr>
              <a:t>Demande</a:t>
            </a:r>
            <a:r>
              <a:rPr lang="en-US" altLang="ko-KR" sz="900">
                <a:solidFill>
                  <a:schemeClr val="tx1">
                    <a:lumMod val="50000"/>
                  </a:schemeClr>
                </a:solidFill>
                <a:latin typeface="Gill Sans MT" panose="020B0502020104020203" pitchFamily="34" charset="0"/>
                <a:cs typeface="Arial" pitchFamily="34" charset="0"/>
              </a:rPr>
              <a:t> </a:t>
            </a:r>
            <a:r>
              <a:rPr lang="en-US" altLang="ko-KR" sz="900" err="1">
                <a:solidFill>
                  <a:schemeClr val="tx1">
                    <a:lumMod val="50000"/>
                  </a:schemeClr>
                </a:solidFill>
                <a:latin typeface="Gill Sans MT" panose="020B0502020104020203" pitchFamily="34" charset="0"/>
                <a:cs typeface="Arial" pitchFamily="34" charset="0"/>
              </a:rPr>
              <a:t>commerciale</a:t>
            </a:r>
            <a:r>
              <a:rPr lang="en-US" altLang="ko-KR" sz="900">
                <a:solidFill>
                  <a:schemeClr val="tx1">
                    <a:lumMod val="50000"/>
                  </a:schemeClr>
                </a:solidFill>
                <a:latin typeface="Gill Sans MT" panose="020B0502020104020203" pitchFamily="34" charset="0"/>
                <a:cs typeface="Arial" pitchFamily="34" charset="0"/>
              </a:rPr>
              <a:t> </a:t>
            </a:r>
            <a:r>
              <a:rPr lang="en-US" altLang="ko-KR" sz="900" err="1">
                <a:solidFill>
                  <a:schemeClr val="tx1">
                    <a:lumMod val="50000"/>
                  </a:schemeClr>
                </a:solidFill>
                <a:latin typeface="Gill Sans MT" panose="020B0502020104020203" pitchFamily="34" charset="0"/>
                <a:cs typeface="Arial" pitchFamily="34" charset="0"/>
              </a:rPr>
              <a:t>prévisionnelle</a:t>
            </a:r>
            <a:r>
              <a:rPr lang="en-US" altLang="ko-KR" sz="900">
                <a:solidFill>
                  <a:schemeClr val="tx1">
                    <a:lumMod val="50000"/>
                  </a:schemeClr>
                </a:solidFill>
                <a:latin typeface="Gill Sans MT" panose="020B0502020104020203" pitchFamily="34" charset="0"/>
                <a:cs typeface="Arial" pitchFamily="34" charset="0"/>
              </a:rPr>
              <a:t> </a:t>
            </a:r>
          </a:p>
          <a:p>
            <a:r>
              <a:rPr lang="en-US" altLang="ko-KR" sz="900">
                <a:solidFill>
                  <a:schemeClr val="tx1">
                    <a:lumMod val="50000"/>
                  </a:schemeClr>
                </a:solidFill>
                <a:latin typeface="Gill Sans MT" panose="020B0502020104020203" pitchFamily="34" charset="0"/>
                <a:cs typeface="Arial" pitchFamily="34" charset="0"/>
              </a:rPr>
              <a:t>(OCP + KOCH) </a:t>
            </a:r>
          </a:p>
          <a:p>
            <a:pPr marL="171450" indent="-171450">
              <a:buFont typeface="Wingdings" panose="05000000000000000000" pitchFamily="2" charset="2"/>
              <a:buChar char="§"/>
            </a:pPr>
            <a:r>
              <a:rPr lang="en-US" altLang="ko-KR" sz="900">
                <a:solidFill>
                  <a:schemeClr val="tx1">
                    <a:lumMod val="50000"/>
                  </a:schemeClr>
                </a:solidFill>
                <a:latin typeface="Gill Sans MT" panose="020B0502020104020203" pitchFamily="34" charset="0"/>
                <a:cs typeface="Arial" pitchFamily="34" charset="0"/>
              </a:rPr>
              <a:t>Prix </a:t>
            </a:r>
            <a:r>
              <a:rPr lang="en-US" altLang="ko-KR" sz="900" err="1">
                <a:solidFill>
                  <a:schemeClr val="tx1">
                    <a:lumMod val="50000"/>
                  </a:schemeClr>
                </a:solidFill>
                <a:latin typeface="Gill Sans MT" panose="020B0502020104020203" pitchFamily="34" charset="0"/>
                <a:cs typeface="Arial" pitchFamily="34" charset="0"/>
              </a:rPr>
              <a:t>prévisionnels</a:t>
            </a:r>
            <a:r>
              <a:rPr lang="en-US" altLang="ko-KR" sz="900">
                <a:solidFill>
                  <a:schemeClr val="tx1">
                    <a:lumMod val="50000"/>
                  </a:schemeClr>
                </a:solidFill>
                <a:latin typeface="Gill Sans MT" panose="020B0502020104020203" pitchFamily="34" charset="0"/>
                <a:cs typeface="Arial" pitchFamily="34" charset="0"/>
              </a:rPr>
              <a:t> de </a:t>
            </a:r>
            <a:r>
              <a:rPr lang="en-US" altLang="ko-KR" sz="900" err="1">
                <a:solidFill>
                  <a:schemeClr val="tx1">
                    <a:lumMod val="50000"/>
                  </a:schemeClr>
                </a:solidFill>
                <a:latin typeface="Gill Sans MT" panose="020B0502020104020203" pitchFamily="34" charset="0"/>
                <a:cs typeface="Arial" pitchFamily="34" charset="0"/>
              </a:rPr>
              <a:t>vente</a:t>
            </a:r>
            <a:endParaRPr lang="en-US" altLang="ko-KR" sz="900">
              <a:solidFill>
                <a:schemeClr val="tx1">
                  <a:lumMod val="50000"/>
                </a:schemeClr>
              </a:solidFill>
              <a:latin typeface="Gill Sans MT" panose="020B0502020104020203" pitchFamily="34" charset="0"/>
              <a:cs typeface="Arial" pitchFamily="34" charset="0"/>
            </a:endParaRPr>
          </a:p>
          <a:p>
            <a:pPr marL="171450" indent="-171450">
              <a:buFont typeface="Wingdings" panose="05000000000000000000" pitchFamily="2" charset="2"/>
              <a:buChar char="§"/>
            </a:pPr>
            <a:r>
              <a:rPr lang="en-US" altLang="ko-KR" sz="900" err="1">
                <a:solidFill>
                  <a:schemeClr val="tx1">
                    <a:lumMod val="50000"/>
                  </a:schemeClr>
                </a:solidFill>
                <a:latin typeface="Gill Sans MT" panose="020B0502020104020203" pitchFamily="34" charset="0"/>
                <a:cs typeface="Arial" pitchFamily="34" charset="0"/>
              </a:rPr>
              <a:t>Possiblité</a:t>
            </a:r>
            <a:r>
              <a:rPr lang="en-US" altLang="ko-KR" sz="900">
                <a:solidFill>
                  <a:schemeClr val="tx1">
                    <a:lumMod val="50000"/>
                  </a:schemeClr>
                </a:solidFill>
                <a:latin typeface="Gill Sans MT" panose="020B0502020104020203" pitchFamily="34" charset="0"/>
                <a:cs typeface="Arial" pitchFamily="34" charset="0"/>
              </a:rPr>
              <a:t> de report </a:t>
            </a:r>
          </a:p>
          <a:p>
            <a:endParaRPr lang="en-US" altLang="ko-KR" sz="900">
              <a:solidFill>
                <a:schemeClr val="tx1">
                  <a:lumMod val="50000"/>
                </a:schemeClr>
              </a:solidFill>
              <a:latin typeface="Gill Sans MT" panose="020B0502020104020203" pitchFamily="34" charset="0"/>
              <a:cs typeface="Arial" pitchFamily="34" charset="0"/>
            </a:endParaRPr>
          </a:p>
          <a:p>
            <a:endParaRPr lang="en-US" altLang="ko-KR" sz="900">
              <a:solidFill>
                <a:schemeClr val="tx1">
                  <a:lumMod val="50000"/>
                </a:schemeClr>
              </a:solidFill>
              <a:latin typeface="Gill Sans MT" panose="020B0502020104020203" pitchFamily="34" charset="0"/>
              <a:cs typeface="Arial" pitchFamily="34" charset="0"/>
            </a:endParaRPr>
          </a:p>
          <a:p>
            <a:endParaRPr lang="fr-FR" sz="900" b="1">
              <a:solidFill>
                <a:schemeClr val="accent3"/>
              </a:solidFill>
              <a:latin typeface="Gill Sans MT" panose="020B0502020104020203" pitchFamily="34" charset="0"/>
            </a:endParaRPr>
          </a:p>
        </p:txBody>
      </p:sp>
      <p:sp>
        <p:nvSpPr>
          <p:cNvPr id="95" name="Rectangle 94">
            <a:extLst>
              <a:ext uri="{FF2B5EF4-FFF2-40B4-BE49-F238E27FC236}">
                <a16:creationId xmlns:a16="http://schemas.microsoft.com/office/drawing/2014/main" id="{2139845F-80D8-9675-FDAF-9AB974462343}"/>
              </a:ext>
            </a:extLst>
          </p:cNvPr>
          <p:cNvSpPr/>
          <p:nvPr/>
        </p:nvSpPr>
        <p:spPr>
          <a:xfrm>
            <a:off x="1050847" y="2770895"/>
            <a:ext cx="2593896" cy="1360423"/>
          </a:xfrm>
          <a:prstGeom prst="rect">
            <a:avLst/>
          </a:prstGeom>
          <a:solidFill>
            <a:srgbClr val="FBFCF2">
              <a:alpha val="50000"/>
            </a:srgbClr>
          </a:solidFill>
          <a:ln>
            <a:noFill/>
          </a:ln>
        </p:spPr>
        <p:style>
          <a:lnRef idx="0">
            <a:scrgbClr r="0" g="0" b="0"/>
          </a:lnRef>
          <a:fillRef idx="0">
            <a:scrgbClr r="0" g="0" b="0"/>
          </a:fillRef>
          <a:effectRef idx="0">
            <a:scrgbClr r="0" g="0" b="0"/>
          </a:effectRef>
          <a:fontRef idx="minor">
            <a:schemeClr val="lt1"/>
          </a:fontRef>
        </p:style>
        <p:txBody>
          <a:bodyPr tIns="90000" bIns="90000" rtlCol="0" anchor="ctr"/>
          <a:lstStyle/>
          <a:p>
            <a:r>
              <a:rPr lang="fr-FR" sz="900" b="1">
                <a:solidFill>
                  <a:schemeClr val="accent4"/>
                </a:solidFill>
                <a:latin typeface="Gill Sans MT" panose="020B0502020104020203" pitchFamily="34" charset="0"/>
              </a:rPr>
              <a:t>Inputs Industriels  </a:t>
            </a:r>
          </a:p>
          <a:p>
            <a:endParaRPr lang="fr-FR" sz="900" b="1">
              <a:solidFill>
                <a:schemeClr val="tx1"/>
              </a:solidFill>
              <a:latin typeface="Gill Sans MT" panose="020B0502020104020203" pitchFamily="34" charset="0"/>
            </a:endParaRPr>
          </a:p>
          <a:p>
            <a:pPr marL="171450" indent="-171450">
              <a:buFont typeface="Wingdings" panose="05000000000000000000" pitchFamily="2" charset="2"/>
              <a:buChar char="§"/>
            </a:pPr>
            <a:r>
              <a:rPr lang="en-US" altLang="ko-KR" sz="900">
                <a:solidFill>
                  <a:schemeClr val="tx1">
                    <a:lumMod val="50000"/>
                  </a:schemeClr>
                </a:solidFill>
                <a:latin typeface="Gill Sans MT" panose="020B0502020104020203" pitchFamily="34" charset="0"/>
                <a:cs typeface="Arial" pitchFamily="34" charset="0"/>
                <a:sym typeface="Wingdings" panose="05000000000000000000" pitchFamily="2" charset="2"/>
              </a:rPr>
              <a:t>Plan des </a:t>
            </a:r>
            <a:r>
              <a:rPr lang="en-US" altLang="ko-KR" sz="900" err="1">
                <a:solidFill>
                  <a:schemeClr val="tx1">
                    <a:lumMod val="50000"/>
                  </a:schemeClr>
                </a:solidFill>
                <a:latin typeface="Gill Sans MT" panose="020B0502020104020203" pitchFamily="34" charset="0"/>
                <a:cs typeface="Arial" pitchFamily="34" charset="0"/>
                <a:sym typeface="Wingdings" panose="05000000000000000000" pitchFamily="2" charset="2"/>
              </a:rPr>
              <a:t>capacités</a:t>
            </a:r>
            <a:r>
              <a:rPr lang="en-US" altLang="ko-KR" sz="900">
                <a:solidFill>
                  <a:schemeClr val="tx1">
                    <a:lumMod val="50000"/>
                  </a:schemeClr>
                </a:solidFill>
                <a:latin typeface="Gill Sans MT" panose="020B0502020104020203" pitchFamily="34" charset="0"/>
                <a:cs typeface="Arial" pitchFamily="34" charset="0"/>
                <a:sym typeface="Wingdings" panose="05000000000000000000" pitchFamily="2" charset="2"/>
              </a:rPr>
              <a:t>, </a:t>
            </a:r>
          </a:p>
          <a:p>
            <a:pPr marL="171450" indent="-171450">
              <a:buFont typeface="Wingdings" panose="05000000000000000000" pitchFamily="2" charset="2"/>
              <a:buChar char="§"/>
            </a:pPr>
            <a:r>
              <a:rPr lang="en-US" altLang="ko-KR" sz="900">
                <a:solidFill>
                  <a:schemeClr val="tx1">
                    <a:lumMod val="50000"/>
                  </a:schemeClr>
                </a:solidFill>
                <a:latin typeface="Gill Sans MT" panose="020B0502020104020203" pitchFamily="34" charset="0"/>
                <a:cs typeface="Arial" pitchFamily="34" charset="0"/>
                <a:sym typeface="Wingdings" panose="05000000000000000000" pitchFamily="2" charset="2"/>
              </a:rPr>
              <a:t>Plan de maintenance &amp; TRG</a:t>
            </a:r>
          </a:p>
          <a:p>
            <a:pPr marL="171450" indent="-171450">
              <a:buFont typeface="Wingdings" panose="05000000000000000000" pitchFamily="2" charset="2"/>
              <a:buChar char="§"/>
            </a:pPr>
            <a:r>
              <a:rPr lang="en-US" altLang="ko-KR" sz="900">
                <a:solidFill>
                  <a:schemeClr val="tx1">
                    <a:lumMod val="50000"/>
                  </a:schemeClr>
                </a:solidFill>
                <a:latin typeface="Gill Sans MT" panose="020B0502020104020203" pitchFamily="34" charset="0"/>
                <a:cs typeface="Arial" pitchFamily="34" charset="0"/>
                <a:sym typeface="Wingdings" panose="05000000000000000000" pitchFamily="2" charset="2"/>
              </a:rPr>
              <a:t>Atterrissage des stocks </a:t>
            </a:r>
          </a:p>
          <a:p>
            <a:pPr marL="171450" indent="-171450">
              <a:buFont typeface="Wingdings" panose="05000000000000000000" pitchFamily="2" charset="2"/>
              <a:buChar char="§"/>
            </a:pPr>
            <a:r>
              <a:rPr lang="en-US" altLang="ko-KR" sz="900">
                <a:solidFill>
                  <a:schemeClr val="tx1">
                    <a:lumMod val="50000"/>
                  </a:schemeClr>
                </a:solidFill>
                <a:latin typeface="Gill Sans MT" panose="020B0502020104020203" pitchFamily="34" charset="0"/>
                <a:cs typeface="Arial" pitchFamily="34" charset="0"/>
                <a:sym typeface="Wingdings" panose="05000000000000000000" pitchFamily="2" charset="2"/>
              </a:rPr>
              <a:t>CSP</a:t>
            </a:r>
          </a:p>
          <a:p>
            <a:pPr marL="171450" indent="-171450">
              <a:buFont typeface="Wingdings" panose="05000000000000000000" pitchFamily="2" charset="2"/>
              <a:buChar char="§"/>
            </a:pPr>
            <a:r>
              <a:rPr lang="en-US" altLang="ko-KR" sz="900">
                <a:solidFill>
                  <a:schemeClr val="tx1">
                    <a:lumMod val="50000"/>
                  </a:schemeClr>
                </a:solidFill>
                <a:latin typeface="Gill Sans MT" panose="020B0502020104020203" pitchFamily="34" charset="0"/>
                <a:cs typeface="Arial" pitchFamily="34" charset="0"/>
                <a:sym typeface="Wingdings" panose="05000000000000000000" pitchFamily="2" charset="2"/>
              </a:rPr>
              <a:t>Projection de production en </a:t>
            </a:r>
            <a:r>
              <a:rPr lang="en-US" altLang="ko-KR" sz="900" err="1">
                <a:solidFill>
                  <a:schemeClr val="tx1">
                    <a:lumMod val="50000"/>
                  </a:schemeClr>
                </a:solidFill>
                <a:latin typeface="Gill Sans MT" panose="020B0502020104020203" pitchFamily="34" charset="0"/>
                <a:cs typeface="Arial" pitchFamily="34" charset="0"/>
                <a:sym typeface="Wingdings" panose="05000000000000000000" pitchFamily="2" charset="2"/>
              </a:rPr>
              <a:t>cours</a:t>
            </a:r>
            <a:endParaRPr lang="en-US" altLang="ko-KR" sz="900">
              <a:solidFill>
                <a:schemeClr val="tx1">
                  <a:lumMod val="50000"/>
                </a:schemeClr>
              </a:solidFill>
              <a:latin typeface="Gill Sans MT" panose="020B0502020104020203" pitchFamily="34" charset="0"/>
              <a:cs typeface="Arial" pitchFamily="34" charset="0"/>
              <a:sym typeface="Wingdings" panose="05000000000000000000" pitchFamily="2" charset="2"/>
            </a:endParaRPr>
          </a:p>
        </p:txBody>
      </p:sp>
      <p:sp>
        <p:nvSpPr>
          <p:cNvPr id="96" name="Rectangle à coins arrondis 223">
            <a:extLst>
              <a:ext uri="{FF2B5EF4-FFF2-40B4-BE49-F238E27FC236}">
                <a16:creationId xmlns:a16="http://schemas.microsoft.com/office/drawing/2014/main" id="{9A0D46FC-1DDC-B5AF-7C0D-CEEF038A11F7}"/>
              </a:ext>
            </a:extLst>
          </p:cNvPr>
          <p:cNvSpPr/>
          <p:nvPr/>
        </p:nvSpPr>
        <p:spPr>
          <a:xfrm>
            <a:off x="87291" y="2770895"/>
            <a:ext cx="885325" cy="1308872"/>
          </a:xfrm>
          <a:prstGeom prst="roundRect">
            <a:avLst/>
          </a:prstGeom>
          <a:ln/>
        </p:spPr>
        <p:style>
          <a:lnRef idx="2">
            <a:schemeClr val="accent3"/>
          </a:lnRef>
          <a:fillRef idx="1">
            <a:schemeClr val="lt1"/>
          </a:fillRef>
          <a:effectRef idx="0">
            <a:schemeClr val="accent3"/>
          </a:effectRef>
          <a:fontRef idx="minor">
            <a:schemeClr val="dk1"/>
          </a:fontRef>
        </p:style>
        <p:txBody>
          <a:bodyPr tIns="90000" bIns="90000" rtlCol="0" anchor="ctr"/>
          <a:lstStyle/>
          <a:p>
            <a:pPr algn="ctr"/>
            <a:r>
              <a:rPr lang="fr-FR" sz="1000" b="1">
                <a:solidFill>
                  <a:schemeClr val="tx1"/>
                </a:solidFill>
                <a:latin typeface="Gill Sans MT" panose="020B0502020104020203" pitchFamily="34" charset="0"/>
              </a:rPr>
              <a:t>Supply Review </a:t>
            </a:r>
          </a:p>
        </p:txBody>
      </p:sp>
      <p:sp>
        <p:nvSpPr>
          <p:cNvPr id="97" name="Rectangle à coins arrondis 224">
            <a:extLst>
              <a:ext uri="{FF2B5EF4-FFF2-40B4-BE49-F238E27FC236}">
                <a16:creationId xmlns:a16="http://schemas.microsoft.com/office/drawing/2014/main" id="{147CB384-5DFA-183E-4033-7BBA16847895}"/>
              </a:ext>
            </a:extLst>
          </p:cNvPr>
          <p:cNvSpPr/>
          <p:nvPr/>
        </p:nvSpPr>
        <p:spPr>
          <a:xfrm>
            <a:off x="87292" y="4236092"/>
            <a:ext cx="885325" cy="2353243"/>
          </a:xfrm>
          <a:prstGeom prst="roundRect">
            <a:avLst/>
          </a:prstGeom>
          <a:ln w="19050"/>
        </p:spPr>
        <p:style>
          <a:lnRef idx="2">
            <a:schemeClr val="accent5"/>
          </a:lnRef>
          <a:fillRef idx="1">
            <a:schemeClr val="lt1"/>
          </a:fillRef>
          <a:effectRef idx="0">
            <a:schemeClr val="accent5"/>
          </a:effectRef>
          <a:fontRef idx="minor">
            <a:schemeClr val="dk1"/>
          </a:fontRef>
        </p:style>
        <p:txBody>
          <a:bodyPr tIns="90000" bIns="90000" rtlCol="0" anchor="ctr"/>
          <a:lstStyle/>
          <a:p>
            <a:pPr algn="ctr"/>
            <a:r>
              <a:rPr lang="fr-FR" sz="1000" b="1">
                <a:solidFill>
                  <a:schemeClr val="tx1"/>
                </a:solidFill>
                <a:latin typeface="Gill Sans MT" panose="020B0502020104020203" pitchFamily="34" charset="0"/>
              </a:rPr>
              <a:t>Pré-S&amp;OP</a:t>
            </a:r>
          </a:p>
        </p:txBody>
      </p:sp>
      <p:sp>
        <p:nvSpPr>
          <p:cNvPr id="98" name="Rectangle 97">
            <a:extLst>
              <a:ext uri="{FF2B5EF4-FFF2-40B4-BE49-F238E27FC236}">
                <a16:creationId xmlns:a16="http://schemas.microsoft.com/office/drawing/2014/main" id="{7FC3C811-0CCD-C577-9A88-335CD575B927}"/>
              </a:ext>
            </a:extLst>
          </p:cNvPr>
          <p:cNvSpPr/>
          <p:nvPr/>
        </p:nvSpPr>
        <p:spPr>
          <a:xfrm>
            <a:off x="1098269" y="4236092"/>
            <a:ext cx="2536474" cy="1223793"/>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r>
              <a:rPr lang="fr-FR" sz="900" b="1">
                <a:solidFill>
                  <a:schemeClr val="accent5"/>
                </a:solidFill>
                <a:latin typeface="Gill Sans MT" panose="020B0502020104020203" pitchFamily="34" charset="0"/>
              </a:rPr>
              <a:t>Hypothèses Supply Chain site :</a:t>
            </a:r>
          </a:p>
          <a:p>
            <a:pPr marL="171450" indent="-171450">
              <a:buFont typeface="Wingdings" panose="05000000000000000000" pitchFamily="2" charset="2"/>
              <a:buChar char="§"/>
            </a:pPr>
            <a:endParaRPr lang="en-US" altLang="ko-KR" sz="800">
              <a:solidFill>
                <a:schemeClr val="tx1">
                  <a:lumMod val="50000"/>
                </a:schemeClr>
              </a:solidFill>
              <a:latin typeface="Gill Sans MT" panose="020B0502020104020203" pitchFamily="34" charset="0"/>
              <a:cs typeface="Arial" pitchFamily="34" charset="0"/>
            </a:endParaRPr>
          </a:p>
          <a:p>
            <a:pPr marL="171450" indent="-171450">
              <a:buFont typeface="Wingdings" panose="05000000000000000000" pitchFamily="2" charset="2"/>
              <a:buChar char="§"/>
            </a:pPr>
            <a:r>
              <a:rPr lang="en-US" altLang="ko-KR" sz="900" err="1">
                <a:solidFill>
                  <a:schemeClr val="tx1">
                    <a:lumMod val="50000"/>
                  </a:schemeClr>
                </a:solidFill>
                <a:latin typeface="Gill Sans MT" panose="020B0502020104020203" pitchFamily="34" charset="0"/>
                <a:cs typeface="Arial" pitchFamily="34" charset="0"/>
              </a:rPr>
              <a:t>Demande</a:t>
            </a:r>
            <a:r>
              <a:rPr lang="en-US" altLang="ko-KR" sz="900">
                <a:solidFill>
                  <a:schemeClr val="tx1">
                    <a:lumMod val="50000"/>
                  </a:schemeClr>
                </a:solidFill>
                <a:latin typeface="Gill Sans MT" panose="020B0502020104020203" pitchFamily="34" charset="0"/>
                <a:cs typeface="Arial" pitchFamily="34" charset="0"/>
              </a:rPr>
              <a:t> Tolling </a:t>
            </a:r>
          </a:p>
          <a:p>
            <a:pPr marL="171450" indent="-171450">
              <a:buFont typeface="Wingdings" panose="05000000000000000000" pitchFamily="2" charset="2"/>
              <a:buChar char="§"/>
            </a:pPr>
            <a:r>
              <a:rPr lang="en-US" altLang="ko-KR" sz="900">
                <a:solidFill>
                  <a:schemeClr val="tx1">
                    <a:lumMod val="50000"/>
                  </a:schemeClr>
                </a:solidFill>
                <a:latin typeface="Gill Sans MT" panose="020B0502020104020203" pitchFamily="34" charset="0"/>
                <a:cs typeface="Arial" pitchFamily="34" charset="0"/>
              </a:rPr>
              <a:t>Produits </a:t>
            </a:r>
            <a:r>
              <a:rPr lang="en-US" altLang="ko-KR" sz="900" err="1">
                <a:solidFill>
                  <a:schemeClr val="tx1">
                    <a:lumMod val="50000"/>
                  </a:schemeClr>
                </a:solidFill>
                <a:latin typeface="Gill Sans MT" panose="020B0502020104020203" pitchFamily="34" charset="0"/>
                <a:cs typeface="Arial" pitchFamily="34" charset="0"/>
              </a:rPr>
              <a:t>disponible</a:t>
            </a:r>
            <a:r>
              <a:rPr lang="en-US" altLang="ko-KR" sz="900">
                <a:solidFill>
                  <a:schemeClr val="tx1">
                    <a:lumMod val="50000"/>
                  </a:schemeClr>
                </a:solidFill>
                <a:latin typeface="Gill Sans MT" panose="020B0502020104020203" pitchFamily="34" charset="0"/>
                <a:cs typeface="Arial" pitchFamily="34" charset="0"/>
              </a:rPr>
              <a:t> pour </a:t>
            </a:r>
            <a:r>
              <a:rPr lang="en-US" altLang="ko-KR" sz="900" err="1">
                <a:solidFill>
                  <a:schemeClr val="tx1">
                    <a:lumMod val="50000"/>
                  </a:schemeClr>
                </a:solidFill>
                <a:latin typeface="Gill Sans MT" panose="020B0502020104020203" pitchFamily="34" charset="0"/>
                <a:cs typeface="Arial" pitchFamily="34" charset="0"/>
              </a:rPr>
              <a:t>une</a:t>
            </a:r>
            <a:r>
              <a:rPr lang="en-US" altLang="ko-KR" sz="900">
                <a:solidFill>
                  <a:schemeClr val="tx1">
                    <a:lumMod val="50000"/>
                  </a:schemeClr>
                </a:solidFill>
                <a:latin typeface="Gill Sans MT" panose="020B0502020104020203" pitchFamily="34" charset="0"/>
                <a:cs typeface="Arial" pitchFamily="34" charset="0"/>
              </a:rPr>
              <a:t>  </a:t>
            </a:r>
            <a:r>
              <a:rPr lang="en-US" altLang="ko-KR" sz="900" err="1">
                <a:solidFill>
                  <a:schemeClr val="tx1">
                    <a:lumMod val="50000"/>
                  </a:schemeClr>
                </a:solidFill>
                <a:latin typeface="Gill Sans MT" panose="020B0502020104020203" pitchFamily="34" charset="0"/>
                <a:cs typeface="Arial" pitchFamily="34" charset="0"/>
              </a:rPr>
              <a:t>demande</a:t>
            </a:r>
            <a:r>
              <a:rPr lang="en-US" altLang="ko-KR" sz="900">
                <a:solidFill>
                  <a:schemeClr val="tx1">
                    <a:lumMod val="50000"/>
                  </a:schemeClr>
                </a:solidFill>
                <a:latin typeface="Gill Sans MT" panose="020B0502020104020203" pitchFamily="34" charset="0"/>
                <a:cs typeface="Arial" pitchFamily="34" charset="0"/>
              </a:rPr>
              <a:t> de tolling  JFCIII</a:t>
            </a:r>
          </a:p>
          <a:p>
            <a:pPr marL="171450" indent="-171450">
              <a:buFont typeface="Wingdings" panose="05000000000000000000" pitchFamily="2" charset="2"/>
              <a:buChar char="§"/>
            </a:pPr>
            <a:r>
              <a:rPr lang="en-US" altLang="ko-KR" sz="900" err="1">
                <a:solidFill>
                  <a:schemeClr val="tx1">
                    <a:lumMod val="50000"/>
                  </a:schemeClr>
                </a:solidFill>
                <a:latin typeface="Gill Sans MT" panose="020B0502020104020203" pitchFamily="34" charset="0"/>
                <a:cs typeface="Arial" pitchFamily="34" charset="0"/>
              </a:rPr>
              <a:t>Coût</a:t>
            </a:r>
            <a:r>
              <a:rPr lang="en-US" altLang="ko-KR" sz="900">
                <a:solidFill>
                  <a:schemeClr val="tx1">
                    <a:lumMod val="50000"/>
                  </a:schemeClr>
                </a:solidFill>
                <a:latin typeface="Gill Sans MT" panose="020B0502020104020203" pitchFamily="34" charset="0"/>
                <a:cs typeface="Arial" pitchFamily="34" charset="0"/>
              </a:rPr>
              <a:t> de </a:t>
            </a:r>
            <a:r>
              <a:rPr lang="en-US" altLang="ko-KR" sz="900" err="1">
                <a:solidFill>
                  <a:schemeClr val="tx1">
                    <a:lumMod val="50000"/>
                  </a:schemeClr>
                </a:solidFill>
                <a:latin typeface="Gill Sans MT" panose="020B0502020104020203" pitchFamily="34" charset="0"/>
                <a:cs typeface="Arial" pitchFamily="34" charset="0"/>
              </a:rPr>
              <a:t>façonnage</a:t>
            </a:r>
            <a:r>
              <a:rPr lang="en-US" altLang="ko-KR" sz="900">
                <a:solidFill>
                  <a:schemeClr val="tx1">
                    <a:lumMod val="50000"/>
                  </a:schemeClr>
                </a:solidFill>
                <a:latin typeface="Gill Sans MT" panose="020B0502020104020203" pitchFamily="34" charset="0"/>
                <a:cs typeface="Arial" pitchFamily="34" charset="0"/>
              </a:rPr>
              <a:t> OIJ</a:t>
            </a:r>
          </a:p>
          <a:p>
            <a:pPr marL="171450" indent="-171450">
              <a:buFont typeface="Wingdings" panose="05000000000000000000" pitchFamily="2" charset="2"/>
              <a:buChar char="§"/>
            </a:pPr>
            <a:r>
              <a:rPr lang="en-US" altLang="ko-KR" sz="900" err="1">
                <a:solidFill>
                  <a:schemeClr val="tx1">
                    <a:lumMod val="50000"/>
                  </a:schemeClr>
                </a:solidFill>
                <a:latin typeface="Gill Sans MT" panose="020B0502020104020203" pitchFamily="34" charset="0"/>
                <a:cs typeface="Arial" pitchFamily="34" charset="0"/>
              </a:rPr>
              <a:t>Matrice</a:t>
            </a:r>
            <a:r>
              <a:rPr lang="en-US" altLang="ko-KR" sz="900">
                <a:solidFill>
                  <a:schemeClr val="tx1">
                    <a:lumMod val="50000"/>
                  </a:schemeClr>
                </a:solidFill>
                <a:latin typeface="Gill Sans MT" panose="020B0502020104020203" pitchFamily="34" charset="0"/>
                <a:cs typeface="Arial" pitchFamily="34" charset="0"/>
              </a:rPr>
              <a:t> de provision pour tolling au service  de OIJ </a:t>
            </a:r>
          </a:p>
          <a:p>
            <a:pPr marL="171450" indent="-171450">
              <a:buFont typeface="Wingdings" panose="05000000000000000000" pitchFamily="2" charset="2"/>
              <a:buChar char="§"/>
            </a:pPr>
            <a:endParaRPr lang="en-US" altLang="ko-KR" sz="800">
              <a:solidFill>
                <a:schemeClr val="tx1">
                  <a:lumMod val="50000"/>
                </a:schemeClr>
              </a:solidFill>
              <a:latin typeface="Gill Sans MT" panose="020B0502020104020203" pitchFamily="34" charset="0"/>
              <a:cs typeface="Arial" pitchFamily="34" charset="0"/>
            </a:endParaRPr>
          </a:p>
        </p:txBody>
      </p:sp>
      <p:sp>
        <p:nvSpPr>
          <p:cNvPr id="99" name="Rectangle 98">
            <a:extLst>
              <a:ext uri="{FF2B5EF4-FFF2-40B4-BE49-F238E27FC236}">
                <a16:creationId xmlns:a16="http://schemas.microsoft.com/office/drawing/2014/main" id="{AD1B1A02-678C-B093-3924-FA58A6DFF5F4}"/>
              </a:ext>
            </a:extLst>
          </p:cNvPr>
          <p:cNvSpPr/>
          <p:nvPr/>
        </p:nvSpPr>
        <p:spPr>
          <a:xfrm>
            <a:off x="6871673" y="2435875"/>
            <a:ext cx="5163543" cy="3872023"/>
          </a:xfrm>
          <a:prstGeom prst="rect">
            <a:avLst/>
          </a:prstGeom>
          <a:solidFill>
            <a:srgbClr val="E9F8DC"/>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marL="228600" indent="-228600">
              <a:buFont typeface="+mj-lt"/>
              <a:buAutoNum type="arabicPeriod"/>
            </a:pPr>
            <a:r>
              <a:rPr lang="fr-FR" sz="900" b="1">
                <a:solidFill>
                  <a:schemeClr val="accent5"/>
                </a:solidFill>
                <a:latin typeface="Gill Sans MT" panose="020B0502020104020203" pitchFamily="34" charset="0"/>
              </a:rPr>
              <a:t>    Scénarisation des différents modes de marche </a:t>
            </a:r>
            <a:r>
              <a:rPr lang="fr-FR" sz="900">
                <a:solidFill>
                  <a:schemeClr val="tx1"/>
                </a:solidFill>
                <a:latin typeface="Gill Sans MT" panose="020B0502020104020203" pitchFamily="34" charset="0"/>
              </a:rPr>
              <a:t>selon chacune des 3 stratégies de production:</a:t>
            </a:r>
          </a:p>
          <a:p>
            <a:endParaRPr lang="fr-FR" sz="900">
              <a:solidFill>
                <a:schemeClr val="tx1"/>
              </a:solidFill>
              <a:latin typeface="Gill Sans MT" panose="020B0502020104020203" pitchFamily="34" charset="0"/>
            </a:endParaRPr>
          </a:p>
          <a:p>
            <a:pPr marL="685800" lvl="1" indent="-228600">
              <a:buFont typeface="+mj-lt"/>
              <a:buAutoNum type="alphaUcPeriod"/>
            </a:pPr>
            <a:r>
              <a:rPr lang="fr-FR" sz="900">
                <a:solidFill>
                  <a:schemeClr val="tx1"/>
                </a:solidFill>
                <a:latin typeface="Gill Sans MT" panose="020B0502020104020203" pitchFamily="34" charset="0"/>
              </a:rPr>
              <a:t>Mode autonome</a:t>
            </a:r>
          </a:p>
          <a:p>
            <a:pPr marL="685800" lvl="1" indent="-228600">
              <a:buFont typeface="+mj-lt"/>
              <a:buAutoNum type="alphaUcPeriod"/>
            </a:pPr>
            <a:r>
              <a:rPr lang="fr-FR" sz="900">
                <a:solidFill>
                  <a:schemeClr val="tx1"/>
                </a:solidFill>
                <a:latin typeface="Gill Sans MT" panose="020B0502020104020203" pitchFamily="34" charset="0"/>
              </a:rPr>
              <a:t>Mode JFC III demande un appui externe </a:t>
            </a:r>
          </a:p>
          <a:p>
            <a:pPr marL="685800" lvl="1" indent="-228600">
              <a:buFont typeface="+mj-lt"/>
              <a:buAutoNum type="alphaUcPeriod"/>
            </a:pPr>
            <a:r>
              <a:rPr lang="fr-FR" sz="900">
                <a:solidFill>
                  <a:schemeClr val="tx1"/>
                </a:solidFill>
                <a:latin typeface="Gill Sans MT" panose="020B0502020104020203" pitchFamily="34" charset="0"/>
              </a:rPr>
              <a:t>Mode JFC III propose  un service Tolling ou répond à une demande de Tolling  </a:t>
            </a:r>
          </a:p>
          <a:p>
            <a:pPr marL="228600" indent="-228600">
              <a:buFont typeface="+mj-lt"/>
              <a:buAutoNum type="alphaUcPeriod"/>
            </a:pPr>
            <a:endParaRPr lang="fr-FR" sz="900" b="1">
              <a:solidFill>
                <a:schemeClr val="accent4"/>
              </a:solidFill>
              <a:latin typeface="Gill Sans MT" panose="020B0502020104020203" pitchFamily="34" charset="0"/>
            </a:endParaRPr>
          </a:p>
          <a:p>
            <a:endParaRPr lang="fr-FR" sz="900" b="1">
              <a:solidFill>
                <a:schemeClr val="accent4"/>
              </a:solidFill>
              <a:latin typeface="Gill Sans MT" panose="020B0502020104020203" pitchFamily="34" charset="0"/>
            </a:endParaRPr>
          </a:p>
          <a:p>
            <a:pPr marL="228600" indent="-228600">
              <a:buFont typeface="+mj-lt"/>
              <a:buAutoNum type="arabicPeriod" startAt="2"/>
            </a:pPr>
            <a:r>
              <a:rPr lang="fr-FR" sz="900" b="1">
                <a:solidFill>
                  <a:schemeClr val="accent5"/>
                </a:solidFill>
                <a:latin typeface="Gill Sans MT" panose="020B0502020104020203" pitchFamily="34" charset="0"/>
              </a:rPr>
              <a:t> Calcul des KPIs financiers </a:t>
            </a:r>
            <a:r>
              <a:rPr lang="fr-FR" sz="900">
                <a:solidFill>
                  <a:schemeClr val="tx1"/>
                </a:solidFill>
                <a:latin typeface="Gill Sans MT" panose="020B0502020104020203" pitchFamily="34" charset="0"/>
              </a:rPr>
              <a:t>pour chaque scénario [ CA; Cout/</a:t>
            </a:r>
            <a:r>
              <a:rPr lang="fr-FR" sz="900" err="1">
                <a:solidFill>
                  <a:schemeClr val="tx1"/>
                </a:solidFill>
                <a:latin typeface="Gill Sans MT" panose="020B0502020104020203" pitchFamily="34" charset="0"/>
              </a:rPr>
              <a:t>Income</a:t>
            </a:r>
            <a:r>
              <a:rPr lang="fr-FR" sz="900">
                <a:solidFill>
                  <a:schemeClr val="tx1"/>
                </a:solidFill>
                <a:latin typeface="Gill Sans MT" panose="020B0502020104020203" pitchFamily="34" charset="0"/>
              </a:rPr>
              <a:t> Tolling; variation VDS; dépréciation du stock; CGM; </a:t>
            </a:r>
            <a:r>
              <a:rPr lang="fr-FR" sz="900" err="1">
                <a:solidFill>
                  <a:schemeClr val="tx1"/>
                </a:solidFill>
                <a:latin typeface="Gill Sans MT" panose="020B0502020104020203" pitchFamily="34" charset="0"/>
              </a:rPr>
              <a:t>Adjusted</a:t>
            </a:r>
            <a:r>
              <a:rPr lang="fr-FR" sz="900">
                <a:solidFill>
                  <a:schemeClr val="tx1"/>
                </a:solidFill>
                <a:latin typeface="Gill Sans MT" panose="020B0502020104020203" pitchFamily="34" charset="0"/>
              </a:rPr>
              <a:t> Rock Price …]</a:t>
            </a:r>
          </a:p>
          <a:p>
            <a:pPr marL="228600" indent="-228600">
              <a:buFont typeface="+mj-lt"/>
              <a:buAutoNum type="arabicPeriod" startAt="2"/>
            </a:pPr>
            <a:endParaRPr lang="fr-FR" sz="900">
              <a:solidFill>
                <a:schemeClr val="tx1"/>
              </a:solidFill>
              <a:latin typeface="Gill Sans MT" panose="020B0502020104020203" pitchFamily="34" charset="0"/>
            </a:endParaRPr>
          </a:p>
          <a:p>
            <a:pPr marL="228600" indent="-228600">
              <a:buFont typeface="+mj-lt"/>
              <a:buAutoNum type="arabicPeriod" startAt="2"/>
            </a:pPr>
            <a:r>
              <a:rPr lang="fr-FR" sz="900" b="1">
                <a:solidFill>
                  <a:schemeClr val="accent5">
                    <a:lumMod val="75000"/>
                  </a:schemeClr>
                </a:solidFill>
                <a:latin typeface="Gill Sans MT" panose="020B0502020104020203" pitchFamily="34" charset="0"/>
              </a:rPr>
              <a:t>Comparaison des plans et des  KPIs </a:t>
            </a:r>
          </a:p>
          <a:p>
            <a:pPr marL="228600" indent="-228600">
              <a:buFont typeface="+mj-lt"/>
              <a:buAutoNum type="arabicPeriod" startAt="2"/>
            </a:pPr>
            <a:endParaRPr lang="fr-FR" sz="900">
              <a:solidFill>
                <a:schemeClr val="tx1"/>
              </a:solidFill>
              <a:latin typeface="Gill Sans MT" panose="020B0502020104020203" pitchFamily="34" charset="0"/>
            </a:endParaRPr>
          </a:p>
          <a:p>
            <a:pPr marL="228600" indent="-228600">
              <a:buFont typeface="+mj-lt"/>
              <a:buAutoNum type="arabicPeriod" startAt="2"/>
            </a:pPr>
            <a:r>
              <a:rPr lang="fr-FR" sz="900" b="1">
                <a:solidFill>
                  <a:schemeClr val="accent5">
                    <a:lumMod val="75000"/>
                  </a:schemeClr>
                </a:solidFill>
                <a:latin typeface="Gill Sans MT" panose="020B0502020104020203" pitchFamily="34" charset="0"/>
              </a:rPr>
              <a:t>Ajustement des hypothèses  pour simulation des </a:t>
            </a:r>
            <a:r>
              <a:rPr lang="fr-FR" sz="900" b="1" err="1">
                <a:solidFill>
                  <a:schemeClr val="accent5">
                    <a:lumMod val="75000"/>
                  </a:schemeClr>
                </a:solidFill>
                <a:latin typeface="Gill Sans MT" panose="020B0502020104020203" pitchFamily="34" charset="0"/>
              </a:rPr>
              <a:t>what</a:t>
            </a:r>
            <a:r>
              <a:rPr lang="fr-FR" sz="900" b="1">
                <a:solidFill>
                  <a:schemeClr val="accent5">
                    <a:lumMod val="75000"/>
                  </a:schemeClr>
                </a:solidFill>
                <a:latin typeface="Gill Sans MT" panose="020B0502020104020203" pitchFamily="34" charset="0"/>
              </a:rPr>
              <a:t>-if scénarios </a:t>
            </a:r>
            <a:r>
              <a:rPr lang="fr-FR" sz="900">
                <a:solidFill>
                  <a:schemeClr val="accent5">
                    <a:lumMod val="75000"/>
                  </a:schemeClr>
                </a:solidFill>
                <a:latin typeface="Gill Sans MT" panose="020B0502020104020203" pitchFamily="34" charset="0"/>
              </a:rPr>
              <a:t>pour évaluer les risques et les opportunités</a:t>
            </a:r>
          </a:p>
          <a:p>
            <a:pPr marL="228600" indent="-228600">
              <a:buFont typeface="+mj-lt"/>
              <a:buAutoNum type="arabicPeriod" startAt="2"/>
            </a:pPr>
            <a:endParaRPr lang="fr-FR" sz="900">
              <a:solidFill>
                <a:schemeClr val="tx1"/>
              </a:solidFill>
              <a:latin typeface="Gill Sans MT" panose="020B0502020104020203" pitchFamily="34" charset="0"/>
            </a:endParaRPr>
          </a:p>
          <a:p>
            <a:pPr marL="228600" indent="-228600">
              <a:buFont typeface="+mj-lt"/>
              <a:buAutoNum type="arabicPeriod" startAt="2"/>
            </a:pPr>
            <a:r>
              <a:rPr lang="fr-FR" sz="900" b="1">
                <a:solidFill>
                  <a:schemeClr val="accent5">
                    <a:lumMod val="75000"/>
                  </a:schemeClr>
                </a:solidFill>
                <a:latin typeface="Gill Sans MT" panose="020B0502020104020203" pitchFamily="34" charset="0"/>
              </a:rPr>
              <a:t>Identification des scénarios  les plus opportuns </a:t>
            </a:r>
            <a:r>
              <a:rPr lang="fr-FR" sz="900">
                <a:solidFill>
                  <a:schemeClr val="accent5">
                    <a:lumMod val="75000"/>
                  </a:schemeClr>
                </a:solidFill>
                <a:latin typeface="Gill Sans MT" panose="020B0502020104020203" pitchFamily="34" charset="0"/>
              </a:rPr>
              <a:t>et validation des hypothèses sous-jacentes</a:t>
            </a:r>
          </a:p>
          <a:p>
            <a:pPr marL="228600" indent="-228600">
              <a:buFont typeface="+mj-lt"/>
              <a:buAutoNum type="arabicPeriod" startAt="2"/>
            </a:pPr>
            <a:endParaRPr lang="fr-FR" sz="900" b="1">
              <a:solidFill>
                <a:schemeClr val="accent4"/>
              </a:solidFill>
              <a:latin typeface="Gill Sans MT" panose="020B0502020104020203" pitchFamily="34" charset="0"/>
            </a:endParaRPr>
          </a:p>
          <a:p>
            <a:endParaRPr lang="fr-FR" sz="900" b="1">
              <a:solidFill>
                <a:schemeClr val="accent4"/>
              </a:solidFill>
              <a:latin typeface="Gill Sans MT" panose="020B0502020104020203" pitchFamily="34" charset="0"/>
            </a:endParaRPr>
          </a:p>
        </p:txBody>
      </p:sp>
      <p:sp>
        <p:nvSpPr>
          <p:cNvPr id="100" name="Pentagone 240">
            <a:extLst>
              <a:ext uri="{FF2B5EF4-FFF2-40B4-BE49-F238E27FC236}">
                <a16:creationId xmlns:a16="http://schemas.microsoft.com/office/drawing/2014/main" id="{DF92E823-B813-24C8-6053-1E9FCBDB0B44}"/>
              </a:ext>
            </a:extLst>
          </p:cNvPr>
          <p:cNvSpPr/>
          <p:nvPr/>
        </p:nvSpPr>
        <p:spPr>
          <a:xfrm>
            <a:off x="3338614" y="2911279"/>
            <a:ext cx="638801" cy="201733"/>
          </a:xfrm>
          <a:prstGeom prst="homePlate">
            <a:avLst/>
          </a:prstGeom>
          <a:ln/>
        </p:spPr>
        <p:style>
          <a:lnRef idx="2">
            <a:schemeClr val="accent3"/>
          </a:lnRef>
          <a:fillRef idx="1">
            <a:schemeClr val="lt1"/>
          </a:fillRef>
          <a:effectRef idx="0">
            <a:schemeClr val="accent3"/>
          </a:effectRef>
          <a:fontRef idx="minor">
            <a:schemeClr val="dk1"/>
          </a:fontRef>
        </p:style>
        <p:txBody>
          <a:bodyPr tIns="90000" bIns="90000" rtlCol="0" anchor="ctr"/>
          <a:lstStyle/>
          <a:p>
            <a:pPr algn="ctr"/>
            <a:r>
              <a:rPr lang="fr-FR" sz="1000" b="1">
                <a:solidFill>
                  <a:schemeClr val="tx1"/>
                </a:solidFill>
                <a:latin typeface="Gill Sans MT" panose="020B0502020104020203" pitchFamily="34" charset="0"/>
              </a:rPr>
              <a:t>S-R</a:t>
            </a:r>
          </a:p>
        </p:txBody>
      </p:sp>
      <p:sp>
        <p:nvSpPr>
          <p:cNvPr id="101" name="Pentagone 241">
            <a:extLst>
              <a:ext uri="{FF2B5EF4-FFF2-40B4-BE49-F238E27FC236}">
                <a16:creationId xmlns:a16="http://schemas.microsoft.com/office/drawing/2014/main" id="{EC402A93-2142-4FEC-DA84-EB9271ED0AFE}"/>
              </a:ext>
            </a:extLst>
          </p:cNvPr>
          <p:cNvSpPr/>
          <p:nvPr/>
        </p:nvSpPr>
        <p:spPr>
          <a:xfrm>
            <a:off x="3547112" y="4386324"/>
            <a:ext cx="3420000" cy="180000"/>
          </a:xfrm>
          <a:prstGeom prst="homePlate">
            <a:avLst/>
          </a:prstGeom>
          <a:ln/>
        </p:spPr>
        <p:style>
          <a:lnRef idx="2">
            <a:schemeClr val="accent5"/>
          </a:lnRef>
          <a:fillRef idx="1">
            <a:schemeClr val="lt1"/>
          </a:fillRef>
          <a:effectRef idx="0">
            <a:schemeClr val="accent5"/>
          </a:effectRef>
          <a:fontRef idx="minor">
            <a:schemeClr val="dk1"/>
          </a:fontRef>
        </p:style>
        <p:txBody>
          <a:bodyPr tIns="90000" bIns="90000" rtlCol="0" anchor="ctr"/>
          <a:lstStyle/>
          <a:p>
            <a:pPr algn="ctr"/>
            <a:r>
              <a:rPr lang="fr-FR" sz="1050" b="1">
                <a:solidFill>
                  <a:schemeClr val="tx1"/>
                </a:solidFill>
                <a:latin typeface="Gill Sans MT" panose="020B0502020104020203" pitchFamily="34" charset="0"/>
              </a:rPr>
              <a:t>Pré S&amp;OP</a:t>
            </a:r>
          </a:p>
        </p:txBody>
      </p:sp>
      <p:sp>
        <p:nvSpPr>
          <p:cNvPr id="102" name="Pentagone 242">
            <a:extLst>
              <a:ext uri="{FF2B5EF4-FFF2-40B4-BE49-F238E27FC236}">
                <a16:creationId xmlns:a16="http://schemas.microsoft.com/office/drawing/2014/main" id="{B9C85AE3-1841-A0D5-C28A-0294932B0FBC}"/>
              </a:ext>
            </a:extLst>
          </p:cNvPr>
          <p:cNvSpPr/>
          <p:nvPr/>
        </p:nvSpPr>
        <p:spPr>
          <a:xfrm>
            <a:off x="3462210" y="5698897"/>
            <a:ext cx="3420000" cy="180000"/>
          </a:xfrm>
          <a:prstGeom prst="homePlate">
            <a:avLst/>
          </a:prstGeom>
          <a:ln/>
        </p:spPr>
        <p:style>
          <a:lnRef idx="2">
            <a:schemeClr val="accent5"/>
          </a:lnRef>
          <a:fillRef idx="1">
            <a:schemeClr val="lt1"/>
          </a:fillRef>
          <a:effectRef idx="0">
            <a:schemeClr val="accent5"/>
          </a:effectRef>
          <a:fontRef idx="minor">
            <a:schemeClr val="dk1"/>
          </a:fontRef>
        </p:style>
        <p:txBody>
          <a:bodyPr tIns="90000" bIns="90000" rtlCol="0" anchor="ctr"/>
          <a:lstStyle/>
          <a:p>
            <a:pPr algn="ctr"/>
            <a:r>
              <a:rPr lang="fr-FR" sz="1050" b="1">
                <a:solidFill>
                  <a:schemeClr val="tx1"/>
                </a:solidFill>
                <a:latin typeface="Gill Sans MT" panose="020B0502020104020203" pitchFamily="34" charset="0"/>
              </a:rPr>
              <a:t>Pré S&amp;OP</a:t>
            </a:r>
          </a:p>
        </p:txBody>
      </p:sp>
      <p:sp>
        <p:nvSpPr>
          <p:cNvPr id="103" name="Organigramme : Décision 236">
            <a:extLst>
              <a:ext uri="{FF2B5EF4-FFF2-40B4-BE49-F238E27FC236}">
                <a16:creationId xmlns:a16="http://schemas.microsoft.com/office/drawing/2014/main" id="{8A432443-DCC9-B6C6-82AB-9C504DDF77B1}"/>
              </a:ext>
            </a:extLst>
          </p:cNvPr>
          <p:cNvSpPr/>
          <p:nvPr/>
        </p:nvSpPr>
        <p:spPr>
          <a:xfrm>
            <a:off x="6335624" y="2418884"/>
            <a:ext cx="897101" cy="410304"/>
          </a:xfrm>
          <a:prstGeom prst="flowChartDecision">
            <a:avLst/>
          </a:prstGeom>
          <a:ln/>
        </p:spPr>
        <p:style>
          <a:lnRef idx="2">
            <a:schemeClr val="accent3"/>
          </a:lnRef>
          <a:fillRef idx="1">
            <a:schemeClr val="lt1"/>
          </a:fillRef>
          <a:effectRef idx="0">
            <a:schemeClr val="accent3"/>
          </a:effectRef>
          <a:fontRef idx="minor">
            <a:schemeClr val="dk1"/>
          </a:fontRef>
        </p:style>
        <p:txBody>
          <a:bodyPr tIns="90000" bIns="90000" rtlCol="0" anchor="ctr"/>
          <a:lstStyle/>
          <a:p>
            <a:pPr algn="ctr"/>
            <a:r>
              <a:rPr lang="fr-FR" sz="1000" b="1">
                <a:solidFill>
                  <a:schemeClr val="tx1"/>
                </a:solidFill>
                <a:latin typeface="Gill Sans MT" panose="020B0502020104020203" pitchFamily="34" charset="0"/>
              </a:rPr>
              <a:t>S-R</a:t>
            </a:r>
          </a:p>
        </p:txBody>
      </p:sp>
      <p:sp>
        <p:nvSpPr>
          <p:cNvPr id="104" name="Organigramme : Décision 252">
            <a:extLst>
              <a:ext uri="{FF2B5EF4-FFF2-40B4-BE49-F238E27FC236}">
                <a16:creationId xmlns:a16="http://schemas.microsoft.com/office/drawing/2014/main" id="{BFD6BC48-1362-9F4A-28C9-0D63057E930E}"/>
              </a:ext>
            </a:extLst>
          </p:cNvPr>
          <p:cNvSpPr/>
          <p:nvPr/>
        </p:nvSpPr>
        <p:spPr>
          <a:xfrm>
            <a:off x="3168830" y="1649978"/>
            <a:ext cx="951826" cy="405605"/>
          </a:xfrm>
          <a:prstGeom prst="flowChartDecision">
            <a:avLst/>
          </a:prstGeom>
          <a:ln/>
        </p:spPr>
        <p:style>
          <a:lnRef idx="2">
            <a:schemeClr val="accent2"/>
          </a:lnRef>
          <a:fillRef idx="1">
            <a:schemeClr val="lt1"/>
          </a:fillRef>
          <a:effectRef idx="0">
            <a:schemeClr val="accent2"/>
          </a:effectRef>
          <a:fontRef idx="minor">
            <a:schemeClr val="dk1"/>
          </a:fontRef>
        </p:style>
        <p:txBody>
          <a:bodyPr tIns="90000" bIns="90000" rtlCol="0" anchor="ctr"/>
          <a:lstStyle/>
          <a:p>
            <a:pPr algn="ctr"/>
            <a:r>
              <a:rPr lang="fr-FR" sz="1000" b="1">
                <a:solidFill>
                  <a:schemeClr val="tx1"/>
                </a:solidFill>
                <a:latin typeface="Gill Sans MT" panose="020B0502020104020203" pitchFamily="34" charset="0"/>
              </a:rPr>
              <a:t>D-R</a:t>
            </a:r>
          </a:p>
        </p:txBody>
      </p:sp>
      <p:sp>
        <p:nvSpPr>
          <p:cNvPr id="105" name="Organigramme : Document 254">
            <a:extLst>
              <a:ext uri="{FF2B5EF4-FFF2-40B4-BE49-F238E27FC236}">
                <a16:creationId xmlns:a16="http://schemas.microsoft.com/office/drawing/2014/main" id="{AE4E7BE2-E495-ADED-4468-7466DBDFA244}"/>
              </a:ext>
            </a:extLst>
          </p:cNvPr>
          <p:cNvSpPr/>
          <p:nvPr/>
        </p:nvSpPr>
        <p:spPr>
          <a:xfrm>
            <a:off x="8245642" y="5715534"/>
            <a:ext cx="3093150" cy="682662"/>
          </a:xfrm>
          <a:prstGeom prst="flowChartDocument">
            <a:avLst/>
          </a:prstGeom>
          <a:ln/>
        </p:spPr>
        <p:style>
          <a:lnRef idx="1">
            <a:schemeClr val="accent3"/>
          </a:lnRef>
          <a:fillRef idx="3">
            <a:schemeClr val="accent3"/>
          </a:fillRef>
          <a:effectRef idx="2">
            <a:schemeClr val="accent3"/>
          </a:effectRef>
          <a:fontRef idx="minor">
            <a:schemeClr val="lt1"/>
          </a:fontRef>
        </p:style>
        <p:txBody>
          <a:bodyPr tIns="90000" bIns="90000" rtlCol="0" anchor="ctr"/>
          <a:lstStyle/>
          <a:p>
            <a:pPr algn="ctr"/>
            <a:r>
              <a:rPr lang="fr-FR" sz="900" b="1">
                <a:solidFill>
                  <a:schemeClr val="bg1"/>
                </a:solidFill>
                <a:latin typeface="Gill Sans MT" panose="020B0502020104020203" pitchFamily="34" charset="0"/>
              </a:rPr>
              <a:t> Scénarios retenus avec leurs plans de production de ventes, d’approvisionnement et d’échanges associés  </a:t>
            </a:r>
          </a:p>
        </p:txBody>
      </p:sp>
      <p:sp>
        <p:nvSpPr>
          <p:cNvPr id="6" name="Espace réservé du numéro de diapositive 9">
            <a:extLst>
              <a:ext uri="{FF2B5EF4-FFF2-40B4-BE49-F238E27FC236}">
                <a16:creationId xmlns:a16="http://schemas.microsoft.com/office/drawing/2014/main" id="{D8FDC0CA-E21F-ACE6-F1AD-E7E7B36381D9}"/>
              </a:ext>
            </a:extLst>
          </p:cNvPr>
          <p:cNvSpPr txBox="1">
            <a:spLocks/>
          </p:cNvSpPr>
          <p:nvPr/>
        </p:nvSpPr>
        <p:spPr>
          <a:xfrm>
            <a:off x="86431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  45</a:t>
            </a:r>
          </a:p>
        </p:txBody>
      </p:sp>
    </p:spTree>
    <p:extLst>
      <p:ext uri="{BB962C8B-B14F-4D97-AF65-F5344CB8AC3E}">
        <p14:creationId xmlns:p14="http://schemas.microsoft.com/office/powerpoint/2010/main" val="3045812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E1C105C2-520B-1D45-A34B-2C87C10A2195}"/>
              </a:ext>
            </a:extLst>
          </p:cNvPr>
          <p:cNvGrpSpPr/>
          <p:nvPr/>
        </p:nvGrpSpPr>
        <p:grpSpPr>
          <a:xfrm>
            <a:off x="9962914" y="-13618"/>
            <a:ext cx="2247982" cy="2279676"/>
            <a:chOff x="9962914" y="-13618"/>
            <a:chExt cx="2247982" cy="2279676"/>
          </a:xfrm>
        </p:grpSpPr>
        <p:sp>
          <p:nvSpPr>
            <p:cNvPr id="25" name="Triangle 24">
              <a:extLst>
                <a:ext uri="{FF2B5EF4-FFF2-40B4-BE49-F238E27FC236}">
                  <a16:creationId xmlns:a16="http://schemas.microsoft.com/office/drawing/2014/main" id="{3FF63AC4-E533-A040-953B-172033BFFACC}"/>
                </a:ext>
              </a:extLst>
            </p:cNvPr>
            <p:cNvSpPr/>
            <p:nvPr/>
          </p:nvSpPr>
          <p:spPr>
            <a:xfrm flipH="1" flipV="1">
              <a:off x="9962914" y="3728"/>
              <a:ext cx="2247982" cy="1716470"/>
            </a:xfrm>
            <a:prstGeom prst="triangle">
              <a:avLst>
                <a:gd name="adj" fmla="val 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26">
              <a:extLst>
                <a:ext uri="{FF2B5EF4-FFF2-40B4-BE49-F238E27FC236}">
                  <a16:creationId xmlns:a16="http://schemas.microsoft.com/office/drawing/2014/main" id="{7E7D4B61-DBD9-0B45-B9E1-58F5D7BCA75D}"/>
                </a:ext>
              </a:extLst>
            </p:cNvPr>
            <p:cNvSpPr/>
            <p:nvPr/>
          </p:nvSpPr>
          <p:spPr>
            <a:xfrm flipV="1">
              <a:off x="11234057" y="984189"/>
              <a:ext cx="976839" cy="1281869"/>
            </a:xfrm>
            <a:prstGeom prst="triangle">
              <a:avLst>
                <a:gd name="adj" fmla="val 1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riangle 27">
              <a:extLst>
                <a:ext uri="{FF2B5EF4-FFF2-40B4-BE49-F238E27FC236}">
                  <a16:creationId xmlns:a16="http://schemas.microsoft.com/office/drawing/2014/main" id="{C42520CD-1AD7-3340-B1A1-A9B87C3AA409}"/>
                </a:ext>
              </a:extLst>
            </p:cNvPr>
            <p:cNvSpPr/>
            <p:nvPr/>
          </p:nvSpPr>
          <p:spPr>
            <a:xfrm rot="3284379" flipV="1">
              <a:off x="10899626" y="302146"/>
              <a:ext cx="871345" cy="1541173"/>
            </a:xfrm>
            <a:prstGeom prst="triangle">
              <a:avLst>
                <a:gd name="adj" fmla="val 70542"/>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25">
              <a:extLst>
                <a:ext uri="{FF2B5EF4-FFF2-40B4-BE49-F238E27FC236}">
                  <a16:creationId xmlns:a16="http://schemas.microsoft.com/office/drawing/2014/main" id="{8D95F5A8-5102-6543-A471-47DC7A2D3753}"/>
                </a:ext>
              </a:extLst>
            </p:cNvPr>
            <p:cNvSpPr/>
            <p:nvPr/>
          </p:nvSpPr>
          <p:spPr>
            <a:xfrm rot="16200000" flipH="1">
              <a:off x="10798814" y="-419688"/>
              <a:ext cx="1006012" cy="1818151"/>
            </a:xfrm>
            <a:prstGeom prst="triangle">
              <a:avLst>
                <a:gd name="adj"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a:extLst>
              <a:ext uri="{FF2B5EF4-FFF2-40B4-BE49-F238E27FC236}">
                <a16:creationId xmlns:a16="http://schemas.microsoft.com/office/drawing/2014/main" id="{C898626E-EC7F-60F3-F75E-8A4A274FBE13}"/>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KOFERT une nouvelle JV </a:t>
            </a:r>
          </a:p>
        </p:txBody>
      </p:sp>
      <p:grpSp>
        <p:nvGrpSpPr>
          <p:cNvPr id="37" name="Group 36">
            <a:extLst>
              <a:ext uri="{FF2B5EF4-FFF2-40B4-BE49-F238E27FC236}">
                <a16:creationId xmlns:a16="http://schemas.microsoft.com/office/drawing/2014/main" id="{D02B52BC-D2CA-5DF6-C19D-133F6D60B70A}"/>
              </a:ext>
            </a:extLst>
          </p:cNvPr>
          <p:cNvGrpSpPr/>
          <p:nvPr/>
        </p:nvGrpSpPr>
        <p:grpSpPr>
          <a:xfrm>
            <a:off x="2882466" y="3391728"/>
            <a:ext cx="6884555" cy="2091908"/>
            <a:chOff x="3364772" y="3480327"/>
            <a:chExt cx="5265706" cy="1600012"/>
          </a:xfrm>
        </p:grpSpPr>
        <p:pic>
          <p:nvPicPr>
            <p:cNvPr id="38" name="Picture 37" descr="A black background with a black square&#10;&#10;Description automatically generated with medium confidence">
              <a:extLst>
                <a:ext uri="{FF2B5EF4-FFF2-40B4-BE49-F238E27FC236}">
                  <a16:creationId xmlns:a16="http://schemas.microsoft.com/office/drawing/2014/main" id="{6A4476DB-FE0B-799D-0F6F-2467D24C6790}"/>
                </a:ext>
              </a:extLst>
            </p:cNvPr>
            <p:cNvPicPr>
              <a:picLocks noChangeAspect="1"/>
            </p:cNvPicPr>
            <p:nvPr/>
          </p:nvPicPr>
          <p:blipFill rotWithShape="1">
            <a:blip r:embed="rId3"/>
            <a:srcRect r="33108"/>
            <a:stretch/>
          </p:blipFill>
          <p:spPr>
            <a:xfrm>
              <a:off x="3364772" y="3577872"/>
              <a:ext cx="2858164" cy="1502467"/>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0C5538B3-EF03-5F08-6845-0E3AE2B8DB46}"/>
                </a:ext>
              </a:extLst>
            </p:cNvPr>
            <p:cNvPicPr>
              <a:picLocks noChangeAspect="1"/>
            </p:cNvPicPr>
            <p:nvPr/>
          </p:nvPicPr>
          <p:blipFill rotWithShape="1">
            <a:blip r:embed="rId3"/>
            <a:srcRect l="63838"/>
            <a:stretch/>
          </p:blipFill>
          <p:spPr>
            <a:xfrm>
              <a:off x="7068276" y="3480327"/>
              <a:ext cx="1562202" cy="1519054"/>
            </a:xfrm>
            <a:prstGeom prst="rect">
              <a:avLst/>
            </a:prstGeom>
          </p:spPr>
        </p:pic>
        <p:pic>
          <p:nvPicPr>
            <p:cNvPr id="40" name="Picture 39" descr="A light bulb with a dollar sign and people&#10;&#10;Description automatically generated">
              <a:extLst>
                <a:ext uri="{FF2B5EF4-FFF2-40B4-BE49-F238E27FC236}">
                  <a16:creationId xmlns:a16="http://schemas.microsoft.com/office/drawing/2014/main" id="{DE16DCC6-5269-20B9-D0E8-4BBA372DDE99}"/>
                </a:ext>
              </a:extLst>
            </p:cNvPr>
            <p:cNvPicPr>
              <a:picLocks noChangeAspect="1"/>
            </p:cNvPicPr>
            <p:nvPr/>
          </p:nvPicPr>
          <p:blipFill>
            <a:blip r:embed="rId4"/>
            <a:stretch>
              <a:fillRect/>
            </a:stretch>
          </p:blipFill>
          <p:spPr>
            <a:xfrm>
              <a:off x="6172582" y="3885483"/>
              <a:ext cx="708742" cy="708742"/>
            </a:xfrm>
            <a:prstGeom prst="rect">
              <a:avLst/>
            </a:prstGeom>
          </p:spPr>
        </p:pic>
      </p:grpSp>
      <p:grpSp>
        <p:nvGrpSpPr>
          <p:cNvPr id="3" name="Group 2">
            <a:extLst>
              <a:ext uri="{FF2B5EF4-FFF2-40B4-BE49-F238E27FC236}">
                <a16:creationId xmlns:a16="http://schemas.microsoft.com/office/drawing/2014/main" id="{B940F1C2-A90F-FB05-2E26-379BFC8AF488}"/>
              </a:ext>
            </a:extLst>
          </p:cNvPr>
          <p:cNvGrpSpPr/>
          <p:nvPr/>
        </p:nvGrpSpPr>
        <p:grpSpPr>
          <a:xfrm>
            <a:off x="3279695" y="1806777"/>
            <a:ext cx="2163456" cy="797284"/>
            <a:chOff x="3771822" y="1806777"/>
            <a:chExt cx="2163456" cy="797284"/>
          </a:xfrm>
        </p:grpSpPr>
        <p:grpSp>
          <p:nvGrpSpPr>
            <p:cNvPr id="13" name="Group 12">
              <a:extLst>
                <a:ext uri="{FF2B5EF4-FFF2-40B4-BE49-F238E27FC236}">
                  <a16:creationId xmlns:a16="http://schemas.microsoft.com/office/drawing/2014/main" id="{6515A080-D9F3-D09F-E44B-69F68F6A09B1}"/>
                </a:ext>
              </a:extLst>
            </p:cNvPr>
            <p:cNvGrpSpPr/>
            <p:nvPr/>
          </p:nvGrpSpPr>
          <p:grpSpPr>
            <a:xfrm>
              <a:off x="3771822" y="1806777"/>
              <a:ext cx="2163456" cy="797284"/>
              <a:chOff x="4357726" y="6447564"/>
              <a:chExt cx="2163456" cy="797284"/>
            </a:xfrm>
          </p:grpSpPr>
          <p:sp>
            <p:nvSpPr>
              <p:cNvPr id="14" name="Google Shape;546;p26">
                <a:extLst>
                  <a:ext uri="{FF2B5EF4-FFF2-40B4-BE49-F238E27FC236}">
                    <a16:creationId xmlns:a16="http://schemas.microsoft.com/office/drawing/2014/main" id="{451D2BE6-9D55-1414-E64A-429640A2BB58}"/>
                  </a:ext>
                </a:extLst>
              </p:cNvPr>
              <p:cNvSpPr/>
              <p:nvPr/>
            </p:nvSpPr>
            <p:spPr>
              <a:xfrm>
                <a:off x="5723898" y="6447564"/>
                <a:ext cx="797284" cy="797284"/>
              </a:xfrm>
              <a:prstGeom prst="donut">
                <a:avLst>
                  <a:gd name="adj" fmla="val 9172"/>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AAAAAA"/>
                  </a:solidFill>
                  <a:latin typeface="Gill Sans MT" panose="020B0502020104020203" pitchFamily="34" charset="0"/>
                  <a:ea typeface="Calibri"/>
                  <a:cs typeface="Calibri"/>
                  <a:sym typeface="Calibri"/>
                </a:endParaRPr>
              </a:p>
            </p:txBody>
          </p:sp>
          <p:sp>
            <p:nvSpPr>
              <p:cNvPr id="15" name="TextBox 14">
                <a:extLst>
                  <a:ext uri="{FF2B5EF4-FFF2-40B4-BE49-F238E27FC236}">
                    <a16:creationId xmlns:a16="http://schemas.microsoft.com/office/drawing/2014/main" id="{FBF0CEB8-349A-118E-4853-88C07A2341A9}"/>
                  </a:ext>
                </a:extLst>
              </p:cNvPr>
              <p:cNvSpPr txBox="1"/>
              <p:nvPr/>
            </p:nvSpPr>
            <p:spPr>
              <a:xfrm>
                <a:off x="4357726" y="6523040"/>
                <a:ext cx="1280928" cy="646331"/>
              </a:xfrm>
              <a:prstGeom prst="rect">
                <a:avLst/>
              </a:prstGeom>
              <a:noFill/>
            </p:spPr>
            <p:txBody>
              <a:bodyPr wrap="none" rtlCol="0">
                <a:spAutoFit/>
              </a:bodyPr>
              <a:lstStyle/>
              <a:p>
                <a:pPr algn="r"/>
                <a:r>
                  <a:rPr lang="fr-FR">
                    <a:solidFill>
                      <a:srgbClr val="163A5D"/>
                    </a:solidFill>
                    <a:latin typeface="Gill Sans MT" panose="020B0502020104020203" pitchFamily="34" charset="0"/>
                  </a:rPr>
                  <a:t>Parts égales</a:t>
                </a:r>
              </a:p>
              <a:p>
                <a:pPr algn="r"/>
                <a:r>
                  <a:rPr lang="fr-FR" b="1">
                    <a:solidFill>
                      <a:srgbClr val="58B14F"/>
                    </a:solidFill>
                    <a:latin typeface="Gill Sans MT" panose="020B0502020104020203" pitchFamily="34" charset="0"/>
                  </a:rPr>
                  <a:t>50% / 50%</a:t>
                </a:r>
              </a:p>
            </p:txBody>
          </p:sp>
        </p:grpSp>
        <p:pic>
          <p:nvPicPr>
            <p:cNvPr id="41" name="Picture 40">
              <a:extLst>
                <a:ext uri="{FF2B5EF4-FFF2-40B4-BE49-F238E27FC236}">
                  <a16:creationId xmlns:a16="http://schemas.microsoft.com/office/drawing/2014/main" id="{B680031F-2ED7-7D3D-0630-ECB5AADBD7DD}"/>
                </a:ext>
              </a:extLst>
            </p:cNvPr>
            <p:cNvPicPr>
              <a:picLocks noChangeAspect="1"/>
            </p:cNvPicPr>
            <p:nvPr/>
          </p:nvPicPr>
          <p:blipFill>
            <a:blip r:embed="rId5"/>
            <a:stretch>
              <a:fillRect/>
            </a:stretch>
          </p:blipFill>
          <p:spPr>
            <a:xfrm>
              <a:off x="5342184" y="1978461"/>
              <a:ext cx="367787" cy="434775"/>
            </a:xfrm>
            <a:prstGeom prst="rect">
              <a:avLst/>
            </a:prstGeom>
          </p:spPr>
        </p:pic>
      </p:grpSp>
      <p:grpSp>
        <p:nvGrpSpPr>
          <p:cNvPr id="31" name="Group 30">
            <a:extLst>
              <a:ext uri="{FF2B5EF4-FFF2-40B4-BE49-F238E27FC236}">
                <a16:creationId xmlns:a16="http://schemas.microsoft.com/office/drawing/2014/main" id="{97402F8A-2D2A-321B-BF62-1264A2038DFC}"/>
              </a:ext>
            </a:extLst>
          </p:cNvPr>
          <p:cNvGrpSpPr/>
          <p:nvPr/>
        </p:nvGrpSpPr>
        <p:grpSpPr>
          <a:xfrm>
            <a:off x="268434" y="1806778"/>
            <a:ext cx="2648011" cy="998806"/>
            <a:chOff x="629935" y="1806778"/>
            <a:chExt cx="2648011" cy="998806"/>
          </a:xfrm>
        </p:grpSpPr>
        <p:grpSp>
          <p:nvGrpSpPr>
            <p:cNvPr id="16" name="Group 15">
              <a:extLst>
                <a:ext uri="{FF2B5EF4-FFF2-40B4-BE49-F238E27FC236}">
                  <a16:creationId xmlns:a16="http://schemas.microsoft.com/office/drawing/2014/main" id="{42A3001C-2FE6-3D51-4C21-00FD5ED535E7}"/>
                </a:ext>
              </a:extLst>
            </p:cNvPr>
            <p:cNvGrpSpPr/>
            <p:nvPr/>
          </p:nvGrpSpPr>
          <p:grpSpPr>
            <a:xfrm>
              <a:off x="629935" y="1806778"/>
              <a:ext cx="2648011" cy="998806"/>
              <a:chOff x="538947" y="4078530"/>
              <a:chExt cx="2648011" cy="998806"/>
            </a:xfrm>
          </p:grpSpPr>
          <p:sp>
            <p:nvSpPr>
              <p:cNvPr id="17" name="Google Shape;546;p26">
                <a:extLst>
                  <a:ext uri="{FF2B5EF4-FFF2-40B4-BE49-F238E27FC236}">
                    <a16:creationId xmlns:a16="http://schemas.microsoft.com/office/drawing/2014/main" id="{CC7ECC80-0EBA-FD38-CE5A-B50EF62A0DBB}"/>
                  </a:ext>
                </a:extLst>
              </p:cNvPr>
              <p:cNvSpPr/>
              <p:nvPr/>
            </p:nvSpPr>
            <p:spPr>
              <a:xfrm>
                <a:off x="2389674" y="4078530"/>
                <a:ext cx="797284" cy="797284"/>
              </a:xfrm>
              <a:prstGeom prst="donut">
                <a:avLst>
                  <a:gd name="adj" fmla="val 9172"/>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AAAAAA"/>
                  </a:solidFill>
                  <a:latin typeface="Gill Sans MT" panose="020B0502020104020203" pitchFamily="34" charset="0"/>
                  <a:ea typeface="Calibri"/>
                  <a:cs typeface="Calibri"/>
                  <a:sym typeface="Calibri"/>
                </a:endParaRPr>
              </a:p>
            </p:txBody>
          </p:sp>
          <p:sp>
            <p:nvSpPr>
              <p:cNvPr id="18" name="TextBox 17">
                <a:extLst>
                  <a:ext uri="{FF2B5EF4-FFF2-40B4-BE49-F238E27FC236}">
                    <a16:creationId xmlns:a16="http://schemas.microsoft.com/office/drawing/2014/main" id="{9B989DA6-5310-4D9A-ED97-290CE7A39C8E}"/>
                  </a:ext>
                </a:extLst>
              </p:cNvPr>
              <p:cNvSpPr txBox="1"/>
              <p:nvPr/>
            </p:nvSpPr>
            <p:spPr>
              <a:xfrm>
                <a:off x="538947" y="4154006"/>
                <a:ext cx="1765483" cy="923330"/>
              </a:xfrm>
              <a:prstGeom prst="rect">
                <a:avLst/>
              </a:prstGeom>
              <a:noFill/>
            </p:spPr>
            <p:txBody>
              <a:bodyPr wrap="none" rtlCol="0">
                <a:spAutoFit/>
              </a:bodyPr>
              <a:lstStyle/>
              <a:p>
                <a:pPr algn="r"/>
                <a:r>
                  <a:rPr lang="fr-FR">
                    <a:solidFill>
                      <a:srgbClr val="163A5D"/>
                    </a:solidFill>
                    <a:latin typeface="Gill Sans MT" panose="020B0502020104020203" pitchFamily="34" charset="0"/>
                  </a:rPr>
                  <a:t>Date de création</a:t>
                </a:r>
              </a:p>
              <a:p>
                <a:pPr algn="r"/>
                <a:r>
                  <a:rPr lang="fr-FR" b="1">
                    <a:solidFill>
                      <a:srgbClr val="58B14F"/>
                    </a:solidFill>
                    <a:latin typeface="Gill Sans MT" panose="020B0502020104020203" pitchFamily="34" charset="0"/>
                  </a:rPr>
                  <a:t>Juin 2022</a:t>
                </a:r>
              </a:p>
              <a:p>
                <a:pPr algn="r"/>
                <a:endParaRPr lang="fr-FR">
                  <a:solidFill>
                    <a:srgbClr val="163A5D"/>
                  </a:solidFill>
                  <a:latin typeface="Gill Sans MT" panose="020B0502020104020203" pitchFamily="34" charset="0"/>
                </a:endParaRPr>
              </a:p>
            </p:txBody>
          </p:sp>
        </p:grpSp>
        <p:pic>
          <p:nvPicPr>
            <p:cNvPr id="2" name="Picture 1" descr="A green and black calendar&#10;&#10;Description automatically generated">
              <a:extLst>
                <a:ext uri="{FF2B5EF4-FFF2-40B4-BE49-F238E27FC236}">
                  <a16:creationId xmlns:a16="http://schemas.microsoft.com/office/drawing/2014/main" id="{AEBC469E-3C9B-5EEF-E9F6-23C2D858163D}"/>
                </a:ext>
              </a:extLst>
            </p:cNvPr>
            <p:cNvPicPr>
              <a:picLocks noChangeAspect="1"/>
            </p:cNvPicPr>
            <p:nvPr/>
          </p:nvPicPr>
          <p:blipFill>
            <a:blip r:embed="rId6"/>
            <a:stretch>
              <a:fillRect/>
            </a:stretch>
          </p:blipFill>
          <p:spPr>
            <a:xfrm>
              <a:off x="2675820" y="1966604"/>
              <a:ext cx="441869" cy="441869"/>
            </a:xfrm>
            <a:prstGeom prst="rect">
              <a:avLst/>
            </a:prstGeom>
          </p:spPr>
        </p:pic>
      </p:grpSp>
      <p:grpSp>
        <p:nvGrpSpPr>
          <p:cNvPr id="43" name="Group 42">
            <a:extLst>
              <a:ext uri="{FF2B5EF4-FFF2-40B4-BE49-F238E27FC236}">
                <a16:creationId xmlns:a16="http://schemas.microsoft.com/office/drawing/2014/main" id="{078B77B0-7054-D09F-4ADD-9CC8B2A4E702}"/>
              </a:ext>
            </a:extLst>
          </p:cNvPr>
          <p:cNvGrpSpPr/>
          <p:nvPr/>
        </p:nvGrpSpPr>
        <p:grpSpPr>
          <a:xfrm>
            <a:off x="8676360" y="3429000"/>
            <a:ext cx="2921869" cy="998806"/>
            <a:chOff x="8676360" y="3429000"/>
            <a:chExt cx="2921869" cy="998806"/>
          </a:xfrm>
        </p:grpSpPr>
        <p:grpSp>
          <p:nvGrpSpPr>
            <p:cNvPr id="29" name="Group 28">
              <a:extLst>
                <a:ext uri="{FF2B5EF4-FFF2-40B4-BE49-F238E27FC236}">
                  <a16:creationId xmlns:a16="http://schemas.microsoft.com/office/drawing/2014/main" id="{E80E62A6-1FAF-378A-7C29-CE07C3EDCBA5}"/>
                </a:ext>
              </a:extLst>
            </p:cNvPr>
            <p:cNvGrpSpPr/>
            <p:nvPr/>
          </p:nvGrpSpPr>
          <p:grpSpPr>
            <a:xfrm>
              <a:off x="8676360" y="3429000"/>
              <a:ext cx="2921869" cy="998806"/>
              <a:chOff x="3599313" y="6447564"/>
              <a:chExt cx="2921869" cy="998806"/>
            </a:xfrm>
          </p:grpSpPr>
          <p:sp>
            <p:nvSpPr>
              <p:cNvPr id="30" name="Google Shape;546;p26">
                <a:extLst>
                  <a:ext uri="{FF2B5EF4-FFF2-40B4-BE49-F238E27FC236}">
                    <a16:creationId xmlns:a16="http://schemas.microsoft.com/office/drawing/2014/main" id="{E9DD8AB5-4182-AB91-D085-5E4286AB6101}"/>
                  </a:ext>
                </a:extLst>
              </p:cNvPr>
              <p:cNvSpPr/>
              <p:nvPr/>
            </p:nvSpPr>
            <p:spPr>
              <a:xfrm>
                <a:off x="5723898" y="6447564"/>
                <a:ext cx="797284" cy="797284"/>
              </a:xfrm>
              <a:prstGeom prst="donut">
                <a:avLst>
                  <a:gd name="adj" fmla="val 9172"/>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AAAAAA"/>
                  </a:solidFill>
                  <a:latin typeface="Gill Sans MT" panose="020B0502020104020203" pitchFamily="34" charset="0"/>
                  <a:ea typeface="Calibri"/>
                  <a:cs typeface="Calibri"/>
                  <a:sym typeface="Calibri"/>
                </a:endParaRPr>
              </a:p>
            </p:txBody>
          </p:sp>
          <p:sp>
            <p:nvSpPr>
              <p:cNvPr id="32" name="TextBox 31">
                <a:extLst>
                  <a:ext uri="{FF2B5EF4-FFF2-40B4-BE49-F238E27FC236}">
                    <a16:creationId xmlns:a16="http://schemas.microsoft.com/office/drawing/2014/main" id="{2E9FCD0E-6E0B-533B-1DDB-990C98CAA278}"/>
                  </a:ext>
                </a:extLst>
              </p:cNvPr>
              <p:cNvSpPr txBox="1"/>
              <p:nvPr/>
            </p:nvSpPr>
            <p:spPr>
              <a:xfrm>
                <a:off x="3599313" y="6523040"/>
                <a:ext cx="2039341" cy="923330"/>
              </a:xfrm>
              <a:prstGeom prst="rect">
                <a:avLst/>
              </a:prstGeom>
              <a:noFill/>
            </p:spPr>
            <p:txBody>
              <a:bodyPr wrap="none" rtlCol="0">
                <a:spAutoFit/>
              </a:bodyPr>
              <a:lstStyle/>
              <a:p>
                <a:pPr algn="r"/>
                <a:r>
                  <a:rPr lang="fr-FR">
                    <a:solidFill>
                      <a:srgbClr val="163A5D"/>
                    </a:solidFill>
                    <a:latin typeface="Gill Sans MT" panose="020B0502020104020203" pitchFamily="34" charset="0"/>
                  </a:rPr>
                  <a:t>Capacité annuelle</a:t>
                </a:r>
              </a:p>
              <a:p>
                <a:pPr algn="r"/>
                <a:r>
                  <a:rPr lang="fr-FR" b="1">
                    <a:solidFill>
                      <a:srgbClr val="58B14F"/>
                    </a:solidFill>
                    <a:latin typeface="Gill Sans MT" panose="020B0502020104020203" pitchFamily="34" charset="0"/>
                  </a:rPr>
                  <a:t>1,1 Mt équivalent</a:t>
                </a:r>
              </a:p>
              <a:p>
                <a:pPr algn="r"/>
                <a:r>
                  <a:rPr lang="fr-FR" b="1">
                    <a:solidFill>
                      <a:srgbClr val="58B14F"/>
                    </a:solidFill>
                    <a:latin typeface="Gill Sans MT" panose="020B0502020104020203" pitchFamily="34" charset="0"/>
                  </a:rPr>
                  <a:t>DAP</a:t>
                </a:r>
              </a:p>
            </p:txBody>
          </p:sp>
        </p:grpSp>
        <p:pic>
          <p:nvPicPr>
            <p:cNvPr id="42" name="Picture 41" descr="A green and white gear with a check mark in it&#10;&#10;Description automatically generated">
              <a:extLst>
                <a:ext uri="{FF2B5EF4-FFF2-40B4-BE49-F238E27FC236}">
                  <a16:creationId xmlns:a16="http://schemas.microsoft.com/office/drawing/2014/main" id="{312F8795-10B5-05AA-FF88-345B5555C8D6}"/>
                </a:ext>
              </a:extLst>
            </p:cNvPr>
            <p:cNvPicPr>
              <a:picLocks noChangeAspect="1"/>
            </p:cNvPicPr>
            <p:nvPr/>
          </p:nvPicPr>
          <p:blipFill>
            <a:blip r:embed="rId7"/>
            <a:stretch>
              <a:fillRect/>
            </a:stretch>
          </p:blipFill>
          <p:spPr>
            <a:xfrm>
              <a:off x="10932675" y="3559145"/>
              <a:ext cx="542925" cy="542925"/>
            </a:xfrm>
            <a:prstGeom prst="rect">
              <a:avLst/>
            </a:prstGeom>
          </p:spPr>
        </p:pic>
      </p:grpSp>
      <p:grpSp>
        <p:nvGrpSpPr>
          <p:cNvPr id="46" name="Group 45">
            <a:extLst>
              <a:ext uri="{FF2B5EF4-FFF2-40B4-BE49-F238E27FC236}">
                <a16:creationId xmlns:a16="http://schemas.microsoft.com/office/drawing/2014/main" id="{07BCF285-66F2-E376-9046-88BAB05D909E}"/>
              </a:ext>
            </a:extLst>
          </p:cNvPr>
          <p:cNvGrpSpPr/>
          <p:nvPr/>
        </p:nvGrpSpPr>
        <p:grpSpPr>
          <a:xfrm>
            <a:off x="8604866" y="4603981"/>
            <a:ext cx="2993363" cy="998806"/>
            <a:chOff x="8604866" y="4603981"/>
            <a:chExt cx="2993363" cy="998806"/>
          </a:xfrm>
        </p:grpSpPr>
        <p:grpSp>
          <p:nvGrpSpPr>
            <p:cNvPr id="33" name="Group 32">
              <a:extLst>
                <a:ext uri="{FF2B5EF4-FFF2-40B4-BE49-F238E27FC236}">
                  <a16:creationId xmlns:a16="http://schemas.microsoft.com/office/drawing/2014/main" id="{D05707BE-BAEA-D5A8-884B-589055D87EB1}"/>
                </a:ext>
              </a:extLst>
            </p:cNvPr>
            <p:cNvGrpSpPr/>
            <p:nvPr/>
          </p:nvGrpSpPr>
          <p:grpSpPr>
            <a:xfrm>
              <a:off x="8604866" y="4603981"/>
              <a:ext cx="2993363" cy="998806"/>
              <a:chOff x="193595" y="4078530"/>
              <a:chExt cx="2993363" cy="998806"/>
            </a:xfrm>
          </p:grpSpPr>
          <p:sp>
            <p:nvSpPr>
              <p:cNvPr id="34" name="Google Shape;546;p26">
                <a:extLst>
                  <a:ext uri="{FF2B5EF4-FFF2-40B4-BE49-F238E27FC236}">
                    <a16:creationId xmlns:a16="http://schemas.microsoft.com/office/drawing/2014/main" id="{C8C59044-D256-E01C-82D0-6707FA2CBAB3}"/>
                  </a:ext>
                </a:extLst>
              </p:cNvPr>
              <p:cNvSpPr/>
              <p:nvPr/>
            </p:nvSpPr>
            <p:spPr>
              <a:xfrm>
                <a:off x="2389674" y="4078530"/>
                <a:ext cx="797284" cy="797284"/>
              </a:xfrm>
              <a:prstGeom prst="donut">
                <a:avLst>
                  <a:gd name="adj" fmla="val 9172"/>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AAAAAA"/>
                  </a:solidFill>
                  <a:latin typeface="Gill Sans MT" panose="020B0502020104020203" pitchFamily="34" charset="0"/>
                  <a:ea typeface="Calibri"/>
                  <a:cs typeface="Calibri"/>
                  <a:sym typeface="Calibri"/>
                </a:endParaRPr>
              </a:p>
            </p:txBody>
          </p:sp>
          <p:sp>
            <p:nvSpPr>
              <p:cNvPr id="36" name="TextBox 35">
                <a:extLst>
                  <a:ext uri="{FF2B5EF4-FFF2-40B4-BE49-F238E27FC236}">
                    <a16:creationId xmlns:a16="http://schemas.microsoft.com/office/drawing/2014/main" id="{4844102F-9664-9F65-AF4B-36A6B9322A54}"/>
                  </a:ext>
                </a:extLst>
              </p:cNvPr>
              <p:cNvSpPr txBox="1"/>
              <p:nvPr/>
            </p:nvSpPr>
            <p:spPr>
              <a:xfrm>
                <a:off x="193595" y="4154006"/>
                <a:ext cx="2110835" cy="923330"/>
              </a:xfrm>
              <a:prstGeom prst="rect">
                <a:avLst/>
              </a:prstGeom>
              <a:noFill/>
            </p:spPr>
            <p:txBody>
              <a:bodyPr wrap="none" rtlCol="0">
                <a:spAutoFit/>
              </a:bodyPr>
              <a:lstStyle/>
              <a:p>
                <a:pPr algn="r"/>
                <a:r>
                  <a:rPr lang="fr-FR">
                    <a:solidFill>
                      <a:srgbClr val="163A5D"/>
                    </a:solidFill>
                    <a:latin typeface="Gill Sans MT" panose="020B0502020104020203" pitchFamily="34" charset="0"/>
                  </a:rPr>
                  <a:t>Supply et facturation</a:t>
                </a:r>
              </a:p>
              <a:p>
                <a:pPr algn="r"/>
                <a:r>
                  <a:rPr lang="fr-FR">
                    <a:solidFill>
                      <a:srgbClr val="163A5D"/>
                    </a:solidFill>
                    <a:latin typeface="Gill Sans MT" panose="020B0502020104020203" pitchFamily="34" charset="0"/>
                  </a:rPr>
                  <a:t> des MP</a:t>
                </a:r>
              </a:p>
              <a:p>
                <a:pPr algn="r"/>
                <a:r>
                  <a:rPr lang="fr-FR" b="1">
                    <a:solidFill>
                      <a:srgbClr val="58B14F"/>
                    </a:solidFill>
                    <a:latin typeface="Gill Sans MT" panose="020B0502020104020203" pitchFamily="34" charset="0"/>
                  </a:rPr>
                  <a:t>Par OCP</a:t>
                </a:r>
              </a:p>
            </p:txBody>
          </p:sp>
        </p:grpSp>
        <p:pic>
          <p:nvPicPr>
            <p:cNvPr id="45" name="Picture 44" descr="Green line art of bags of oil&#10;&#10;Description automatically generated">
              <a:extLst>
                <a:ext uri="{FF2B5EF4-FFF2-40B4-BE49-F238E27FC236}">
                  <a16:creationId xmlns:a16="http://schemas.microsoft.com/office/drawing/2014/main" id="{C4017640-49E9-2978-E882-74C0A995C0FD}"/>
                </a:ext>
              </a:extLst>
            </p:cNvPr>
            <p:cNvPicPr>
              <a:picLocks noChangeAspect="1"/>
            </p:cNvPicPr>
            <p:nvPr/>
          </p:nvPicPr>
          <p:blipFill>
            <a:blip r:embed="rId8"/>
            <a:stretch>
              <a:fillRect/>
            </a:stretch>
          </p:blipFill>
          <p:spPr>
            <a:xfrm>
              <a:off x="10995296" y="4796161"/>
              <a:ext cx="408162" cy="408162"/>
            </a:xfrm>
            <a:prstGeom prst="rect">
              <a:avLst/>
            </a:prstGeom>
          </p:spPr>
        </p:pic>
      </p:grpSp>
      <p:grpSp>
        <p:nvGrpSpPr>
          <p:cNvPr id="50" name="Group 49">
            <a:extLst>
              <a:ext uri="{FF2B5EF4-FFF2-40B4-BE49-F238E27FC236}">
                <a16:creationId xmlns:a16="http://schemas.microsoft.com/office/drawing/2014/main" id="{E2DA8F2E-1C33-FAA8-6F75-CEC63244DBD1}"/>
              </a:ext>
            </a:extLst>
          </p:cNvPr>
          <p:cNvGrpSpPr/>
          <p:nvPr/>
        </p:nvGrpSpPr>
        <p:grpSpPr>
          <a:xfrm>
            <a:off x="8929788" y="1806776"/>
            <a:ext cx="2842609" cy="797284"/>
            <a:chOff x="8929788" y="1806776"/>
            <a:chExt cx="2842609" cy="797284"/>
          </a:xfrm>
        </p:grpSpPr>
        <p:grpSp>
          <p:nvGrpSpPr>
            <p:cNvPr id="22" name="Group 21">
              <a:extLst>
                <a:ext uri="{FF2B5EF4-FFF2-40B4-BE49-F238E27FC236}">
                  <a16:creationId xmlns:a16="http://schemas.microsoft.com/office/drawing/2014/main" id="{F3D38CE9-2C07-EAE9-40CF-2583F35634DB}"/>
                </a:ext>
              </a:extLst>
            </p:cNvPr>
            <p:cNvGrpSpPr/>
            <p:nvPr/>
          </p:nvGrpSpPr>
          <p:grpSpPr>
            <a:xfrm>
              <a:off x="8929788" y="1806776"/>
              <a:ext cx="2842609" cy="797284"/>
              <a:chOff x="6061701" y="2057664"/>
              <a:chExt cx="2842609" cy="797284"/>
            </a:xfrm>
          </p:grpSpPr>
          <p:sp>
            <p:nvSpPr>
              <p:cNvPr id="23" name="Google Shape;546;p26">
                <a:extLst>
                  <a:ext uri="{FF2B5EF4-FFF2-40B4-BE49-F238E27FC236}">
                    <a16:creationId xmlns:a16="http://schemas.microsoft.com/office/drawing/2014/main" id="{864DBBCE-F185-AA9E-001C-5ED61DB05BB3}"/>
                  </a:ext>
                </a:extLst>
              </p:cNvPr>
              <p:cNvSpPr/>
              <p:nvPr/>
            </p:nvSpPr>
            <p:spPr>
              <a:xfrm>
                <a:off x="8107026" y="2057664"/>
                <a:ext cx="797284" cy="797284"/>
              </a:xfrm>
              <a:prstGeom prst="donut">
                <a:avLst>
                  <a:gd name="adj" fmla="val 9172"/>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AAAAAA"/>
                  </a:solidFill>
                  <a:latin typeface="Gill Sans MT" panose="020B0502020104020203" pitchFamily="34" charset="0"/>
                  <a:ea typeface="Calibri"/>
                  <a:cs typeface="Calibri"/>
                  <a:sym typeface="Calibri"/>
                </a:endParaRPr>
              </a:p>
            </p:txBody>
          </p:sp>
          <p:sp>
            <p:nvSpPr>
              <p:cNvPr id="24" name="TextBox 23">
                <a:extLst>
                  <a:ext uri="{FF2B5EF4-FFF2-40B4-BE49-F238E27FC236}">
                    <a16:creationId xmlns:a16="http://schemas.microsoft.com/office/drawing/2014/main" id="{5FFA15F6-8932-4DF7-90EB-2ABD5C60993E}"/>
                  </a:ext>
                </a:extLst>
              </p:cNvPr>
              <p:cNvSpPr txBox="1"/>
              <p:nvPr/>
            </p:nvSpPr>
            <p:spPr>
              <a:xfrm>
                <a:off x="6061701" y="2123572"/>
                <a:ext cx="1970604" cy="646331"/>
              </a:xfrm>
              <a:prstGeom prst="rect">
                <a:avLst/>
              </a:prstGeom>
              <a:noFill/>
            </p:spPr>
            <p:txBody>
              <a:bodyPr wrap="none" rtlCol="0">
                <a:spAutoFit/>
              </a:bodyPr>
              <a:lstStyle/>
              <a:p>
                <a:pPr algn="r"/>
                <a:r>
                  <a:rPr lang="fr-FR">
                    <a:solidFill>
                      <a:srgbClr val="163A5D"/>
                    </a:solidFill>
                    <a:latin typeface="Gill Sans MT" panose="020B0502020104020203" pitchFamily="34" charset="0"/>
                  </a:rPr>
                  <a:t>Présence mondiale</a:t>
                </a:r>
              </a:p>
              <a:p>
                <a:pPr algn="r"/>
                <a:r>
                  <a:rPr lang="fr-FR" b="1">
                    <a:solidFill>
                      <a:srgbClr val="58B14F"/>
                    </a:solidFill>
                    <a:latin typeface="Gill Sans MT" panose="020B0502020104020203" pitchFamily="34" charset="0"/>
                  </a:rPr>
                  <a:t>4 Continents</a:t>
                </a:r>
              </a:p>
            </p:txBody>
          </p:sp>
        </p:grpSp>
        <p:pic>
          <p:nvPicPr>
            <p:cNvPr id="47" name="Graphic 46" descr="Marker with solid fill">
              <a:extLst>
                <a:ext uri="{FF2B5EF4-FFF2-40B4-BE49-F238E27FC236}">
                  <a16:creationId xmlns:a16="http://schemas.microsoft.com/office/drawing/2014/main" id="{8AA1BABB-1172-81CF-622B-BE74B75D530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122232" y="1925554"/>
              <a:ext cx="501902" cy="501902"/>
            </a:xfrm>
            <a:prstGeom prst="rect">
              <a:avLst/>
            </a:prstGeom>
          </p:spPr>
        </p:pic>
      </p:grpSp>
      <p:grpSp>
        <p:nvGrpSpPr>
          <p:cNvPr id="51" name="Group 50">
            <a:extLst>
              <a:ext uri="{FF2B5EF4-FFF2-40B4-BE49-F238E27FC236}">
                <a16:creationId xmlns:a16="http://schemas.microsoft.com/office/drawing/2014/main" id="{615B6384-FA64-E9D0-4B64-7741AF208758}"/>
              </a:ext>
            </a:extLst>
          </p:cNvPr>
          <p:cNvGrpSpPr/>
          <p:nvPr/>
        </p:nvGrpSpPr>
        <p:grpSpPr>
          <a:xfrm>
            <a:off x="5612161" y="1806776"/>
            <a:ext cx="3368266" cy="797284"/>
            <a:chOff x="5612161" y="1806776"/>
            <a:chExt cx="3368266" cy="797284"/>
          </a:xfrm>
        </p:grpSpPr>
        <p:grpSp>
          <p:nvGrpSpPr>
            <p:cNvPr id="19" name="Group 18">
              <a:extLst>
                <a:ext uri="{FF2B5EF4-FFF2-40B4-BE49-F238E27FC236}">
                  <a16:creationId xmlns:a16="http://schemas.microsoft.com/office/drawing/2014/main" id="{3F16E655-B8A3-78C9-557D-8C582AC6F7DF}"/>
                </a:ext>
              </a:extLst>
            </p:cNvPr>
            <p:cNvGrpSpPr/>
            <p:nvPr/>
          </p:nvGrpSpPr>
          <p:grpSpPr>
            <a:xfrm>
              <a:off x="5612161" y="1806776"/>
              <a:ext cx="3368266" cy="797284"/>
              <a:chOff x="5536044" y="2057664"/>
              <a:chExt cx="3368266" cy="797284"/>
            </a:xfrm>
          </p:grpSpPr>
          <p:sp>
            <p:nvSpPr>
              <p:cNvPr id="20" name="Google Shape;546;p26">
                <a:extLst>
                  <a:ext uri="{FF2B5EF4-FFF2-40B4-BE49-F238E27FC236}">
                    <a16:creationId xmlns:a16="http://schemas.microsoft.com/office/drawing/2014/main" id="{3001CBC8-B4E8-30E8-66A6-A2570D10E692}"/>
                  </a:ext>
                </a:extLst>
              </p:cNvPr>
              <p:cNvSpPr/>
              <p:nvPr/>
            </p:nvSpPr>
            <p:spPr>
              <a:xfrm>
                <a:off x="8107026" y="2057664"/>
                <a:ext cx="797284" cy="797284"/>
              </a:xfrm>
              <a:prstGeom prst="donut">
                <a:avLst>
                  <a:gd name="adj" fmla="val 9172"/>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AAAAAA"/>
                  </a:solidFill>
                  <a:latin typeface="Gill Sans MT" panose="020B0502020104020203" pitchFamily="34" charset="0"/>
                  <a:ea typeface="Calibri"/>
                  <a:cs typeface="Calibri"/>
                  <a:sym typeface="Calibri"/>
                </a:endParaRPr>
              </a:p>
            </p:txBody>
          </p:sp>
          <p:sp>
            <p:nvSpPr>
              <p:cNvPr id="21" name="TextBox 20">
                <a:extLst>
                  <a:ext uri="{FF2B5EF4-FFF2-40B4-BE49-F238E27FC236}">
                    <a16:creationId xmlns:a16="http://schemas.microsoft.com/office/drawing/2014/main" id="{88A85005-0532-EF8C-B212-C52D8D8C006C}"/>
                  </a:ext>
                </a:extLst>
              </p:cNvPr>
              <p:cNvSpPr txBox="1"/>
              <p:nvPr/>
            </p:nvSpPr>
            <p:spPr>
              <a:xfrm>
                <a:off x="5536044" y="2123572"/>
                <a:ext cx="2496261" cy="646331"/>
              </a:xfrm>
              <a:prstGeom prst="rect">
                <a:avLst/>
              </a:prstGeom>
              <a:noFill/>
            </p:spPr>
            <p:txBody>
              <a:bodyPr wrap="none" rtlCol="0">
                <a:spAutoFit/>
              </a:bodyPr>
              <a:lstStyle/>
              <a:p>
                <a:pPr algn="r"/>
                <a:r>
                  <a:rPr lang="fr-FR">
                    <a:solidFill>
                      <a:srgbClr val="163A5D"/>
                    </a:solidFill>
                    <a:latin typeface="Gill Sans MT" panose="020B0502020104020203" pitchFamily="34" charset="0"/>
                  </a:rPr>
                  <a:t>Production des engrais</a:t>
                </a:r>
              </a:p>
              <a:p>
                <a:pPr algn="r"/>
                <a:r>
                  <a:rPr lang="fr-FR" b="1">
                    <a:solidFill>
                      <a:srgbClr val="58B14F"/>
                    </a:solidFill>
                    <a:latin typeface="Gill Sans MT" panose="020B0502020104020203" pitchFamily="34" charset="0"/>
                  </a:rPr>
                  <a:t>De type MAP &amp; DAP</a:t>
                </a:r>
                <a:r>
                  <a:rPr lang="fr-FR" b="1">
                    <a:solidFill>
                      <a:srgbClr val="163A5D"/>
                    </a:solidFill>
                    <a:latin typeface="Gill Sans MT" panose="020B0502020104020203" pitchFamily="34" charset="0"/>
                  </a:rPr>
                  <a:t> </a:t>
                </a:r>
                <a:endParaRPr lang="fr-FR">
                  <a:solidFill>
                    <a:srgbClr val="163A5D"/>
                  </a:solidFill>
                  <a:latin typeface="Gill Sans MT" panose="020B0502020104020203" pitchFamily="34" charset="0"/>
                </a:endParaRPr>
              </a:p>
            </p:txBody>
          </p:sp>
        </p:grpSp>
        <p:pic>
          <p:nvPicPr>
            <p:cNvPr id="49" name="Picture 48" descr="A green outline of a factory&#10;&#10;Description automatically generated">
              <a:extLst>
                <a:ext uri="{FF2B5EF4-FFF2-40B4-BE49-F238E27FC236}">
                  <a16:creationId xmlns:a16="http://schemas.microsoft.com/office/drawing/2014/main" id="{3308877B-48C3-1644-3444-65C8D736EFD5}"/>
                </a:ext>
              </a:extLst>
            </p:cNvPr>
            <p:cNvPicPr>
              <a:picLocks noChangeAspect="1"/>
            </p:cNvPicPr>
            <p:nvPr/>
          </p:nvPicPr>
          <p:blipFill>
            <a:blip r:embed="rId11"/>
            <a:stretch>
              <a:fillRect/>
            </a:stretch>
          </p:blipFill>
          <p:spPr>
            <a:xfrm>
              <a:off x="8367366" y="1942221"/>
              <a:ext cx="449771" cy="449771"/>
            </a:xfrm>
            <a:prstGeom prst="rect">
              <a:avLst/>
            </a:prstGeom>
          </p:spPr>
        </p:pic>
      </p:grpSp>
      <p:sp>
        <p:nvSpPr>
          <p:cNvPr id="54" name="Titre 1">
            <a:extLst>
              <a:ext uri="{FF2B5EF4-FFF2-40B4-BE49-F238E27FC236}">
                <a16:creationId xmlns:a16="http://schemas.microsoft.com/office/drawing/2014/main" id="{42D9AE16-5094-6D77-2363-DA006ADD3BDD}"/>
              </a:ext>
            </a:extLst>
          </p:cNvPr>
          <p:cNvSpPr txBox="1">
            <a:spLocks/>
          </p:cNvSpPr>
          <p:nvPr/>
        </p:nvSpPr>
        <p:spPr>
          <a:xfrm>
            <a:off x="2295581" y="5223034"/>
            <a:ext cx="54289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a:solidFill>
                  <a:schemeClr val="accent5">
                    <a:lumMod val="50000"/>
                  </a:schemeClr>
                </a:solidFill>
                <a:latin typeface="Gill Sans MT" panose="020B0502020104020203" pitchFamily="34" charset="0"/>
                <a:ea typeface="+mn-ea"/>
                <a:cs typeface="+mn-cs"/>
              </a:rPr>
              <a:t>KOCH &amp; OCP FERTILISANTS</a:t>
            </a:r>
          </a:p>
        </p:txBody>
      </p:sp>
      <p:sp>
        <p:nvSpPr>
          <p:cNvPr id="44" name="Espace réservé du numéro de diapositive 9">
            <a:extLst>
              <a:ext uri="{FF2B5EF4-FFF2-40B4-BE49-F238E27FC236}">
                <a16:creationId xmlns:a16="http://schemas.microsoft.com/office/drawing/2014/main" id="{AB3AF748-2286-66AF-4812-F313C8AB956D}"/>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5</a:t>
            </a:r>
          </a:p>
        </p:txBody>
      </p:sp>
    </p:spTree>
    <p:extLst>
      <p:ext uri="{BB962C8B-B14F-4D97-AF65-F5344CB8AC3E}">
        <p14:creationId xmlns:p14="http://schemas.microsoft.com/office/powerpoint/2010/main" val="147383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7"/>
                                        </p:tgtEl>
                                      </p:cBhvr>
                                      <p:by x="85000" y="85000"/>
                                    </p:animScale>
                                  </p:childTnLst>
                                </p:cTn>
                              </p:par>
                              <p:par>
                                <p:cTn id="7" presetID="42" presetClass="path" presetSubtype="0" accel="50000" decel="50000" fill="hold" nodeType="withEffect">
                                  <p:stCondLst>
                                    <p:cond delay="0"/>
                                  </p:stCondLst>
                                  <p:childTnLst>
                                    <p:animMotion origin="layout" path="M 0 -7.40741E-7 L -0.09167 0.00278 " pathEditMode="relative" rAng="0" ptsTypes="AA">
                                      <p:cBhvr>
                                        <p:cTn id="8" dur="1000" fill="hold"/>
                                        <p:tgtEl>
                                          <p:spTgt spid="37"/>
                                        </p:tgtEl>
                                        <p:attrNameLst>
                                          <p:attrName>ppt_x</p:attrName>
                                          <p:attrName>ppt_y</p:attrName>
                                        </p:attrNameLst>
                                      </p:cBhvr>
                                      <p:rCtr x="-4583" y="139"/>
                                    </p:animMotion>
                                  </p:childTnLst>
                                </p:cTn>
                              </p:par>
                              <p:par>
                                <p:cTn id="9" presetID="10"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1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6" name="Rectangle : coins arrondis 5">
            <a:extLst>
              <a:ext uri="{FF2B5EF4-FFF2-40B4-BE49-F238E27FC236}">
                <a16:creationId xmlns:a16="http://schemas.microsoft.com/office/drawing/2014/main" id="{E95EC66E-1C5F-A083-2440-0E93E5D385E3}"/>
              </a:ext>
            </a:extLst>
          </p:cNvPr>
          <p:cNvSpPr/>
          <p:nvPr/>
        </p:nvSpPr>
        <p:spPr>
          <a:xfrm>
            <a:off x="1741027" y="673087"/>
            <a:ext cx="10249467" cy="556145"/>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D2E56997-A9F1-58A1-E122-1372CDD275F3}"/>
              </a:ext>
            </a:extLst>
          </p:cNvPr>
          <p:cNvSpPr txBox="1"/>
          <p:nvPr/>
        </p:nvSpPr>
        <p:spPr>
          <a:xfrm>
            <a:off x="1741027" y="816448"/>
            <a:ext cx="1344304" cy="276999"/>
          </a:xfrm>
          <a:prstGeom prst="rect">
            <a:avLst/>
          </a:prstGeom>
          <a:noFill/>
        </p:spPr>
        <p:txBody>
          <a:bodyPr wrap="square" rtlCol="0">
            <a:spAutoFit/>
          </a:bodyPr>
          <a:lstStyle/>
          <a:p>
            <a:pPr algn="ctr"/>
            <a:r>
              <a:rPr lang="fr-FR" sz="1200" b="1" err="1">
                <a:solidFill>
                  <a:schemeClr val="bg1"/>
                </a:solidFill>
                <a:latin typeface="Times New Roman" panose="02020603050405020304" pitchFamily="18" charset="0"/>
                <a:cs typeface="Times New Roman" panose="02020603050405020304" pitchFamily="18" charset="0"/>
              </a:rPr>
              <a:t>XGBoost</a:t>
            </a: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12" name="ZoneTexte 11">
            <a:extLst>
              <a:ext uri="{FF2B5EF4-FFF2-40B4-BE49-F238E27FC236}">
                <a16:creationId xmlns:a16="http://schemas.microsoft.com/office/drawing/2014/main" id="{439D44BC-3F02-3D6B-F7BB-56D2A03BD46F}"/>
              </a:ext>
            </a:extLst>
          </p:cNvPr>
          <p:cNvSpPr txBox="1"/>
          <p:nvPr/>
        </p:nvSpPr>
        <p:spPr>
          <a:xfrm>
            <a:off x="2994120" y="816448"/>
            <a:ext cx="1344304" cy="276999"/>
          </a:xfrm>
          <a:prstGeom prst="rect">
            <a:avLst/>
          </a:prstGeom>
          <a:noFill/>
        </p:spPr>
        <p:txBody>
          <a:bodyPr wrap="square" rtlCol="0">
            <a:spAutoFit/>
          </a:bodyPr>
          <a:lstStyle/>
          <a:p>
            <a:pPr algn="ctr"/>
            <a:r>
              <a:rPr lang="fr-FR" sz="1200" b="1" err="1">
                <a:solidFill>
                  <a:schemeClr val="bg1"/>
                </a:solidFill>
                <a:latin typeface="Times New Roman" panose="02020603050405020304" pitchFamily="18" charset="0"/>
                <a:cs typeface="Times New Roman" panose="02020603050405020304" pitchFamily="18" charset="0"/>
              </a:rPr>
              <a:t>Random</a:t>
            </a:r>
            <a:r>
              <a:rPr lang="fr-FR" sz="1200" b="1">
                <a:solidFill>
                  <a:schemeClr val="bg1"/>
                </a:solidFill>
                <a:latin typeface="Times New Roman" panose="02020603050405020304" pitchFamily="18" charset="0"/>
                <a:cs typeface="Times New Roman" panose="02020603050405020304" pitchFamily="18" charset="0"/>
              </a:rPr>
              <a:t> Forest</a:t>
            </a:r>
          </a:p>
        </p:txBody>
      </p:sp>
      <p:sp>
        <p:nvSpPr>
          <p:cNvPr id="13" name="ZoneTexte 12">
            <a:extLst>
              <a:ext uri="{FF2B5EF4-FFF2-40B4-BE49-F238E27FC236}">
                <a16:creationId xmlns:a16="http://schemas.microsoft.com/office/drawing/2014/main" id="{0A886259-1D30-E311-E45E-75D9D5745C20}"/>
              </a:ext>
            </a:extLst>
          </p:cNvPr>
          <p:cNvSpPr txBox="1"/>
          <p:nvPr/>
        </p:nvSpPr>
        <p:spPr>
          <a:xfrm>
            <a:off x="5456457" y="816448"/>
            <a:ext cx="1872018" cy="276999"/>
          </a:xfrm>
          <a:prstGeom prst="rect">
            <a:avLst/>
          </a:prstGeom>
          <a:noFill/>
        </p:spPr>
        <p:txBody>
          <a:bodyPr wrap="square" rtlCol="0">
            <a:spAutoFit/>
          </a:bodyPr>
          <a:lstStyle/>
          <a:p>
            <a:pPr algn="ctr"/>
            <a:r>
              <a:rPr lang="fr-FR" sz="1200" b="1">
                <a:solidFill>
                  <a:schemeClr val="bg1"/>
                </a:solidFill>
                <a:latin typeface="Times New Roman" panose="02020603050405020304" pitchFamily="18" charset="0"/>
                <a:cs typeface="Times New Roman" panose="02020603050405020304" pitchFamily="18" charset="0"/>
              </a:rPr>
              <a:t>SARIMA</a:t>
            </a:r>
          </a:p>
        </p:txBody>
      </p:sp>
      <p:sp>
        <p:nvSpPr>
          <p:cNvPr id="14" name="ZoneTexte 13">
            <a:extLst>
              <a:ext uri="{FF2B5EF4-FFF2-40B4-BE49-F238E27FC236}">
                <a16:creationId xmlns:a16="http://schemas.microsoft.com/office/drawing/2014/main" id="{A76B357C-A9CB-DEAC-2355-DD12BAFF4EF0}"/>
              </a:ext>
            </a:extLst>
          </p:cNvPr>
          <p:cNvSpPr txBox="1"/>
          <p:nvPr/>
        </p:nvSpPr>
        <p:spPr>
          <a:xfrm>
            <a:off x="6783414" y="816448"/>
            <a:ext cx="1948218" cy="276999"/>
          </a:xfrm>
          <a:prstGeom prst="rect">
            <a:avLst/>
          </a:prstGeom>
          <a:noFill/>
        </p:spPr>
        <p:txBody>
          <a:bodyPr wrap="square" rtlCol="0">
            <a:spAutoFit/>
          </a:bodyPr>
          <a:lstStyle/>
          <a:p>
            <a:pPr algn="ctr"/>
            <a:r>
              <a:rPr lang="fr-FR" sz="1200" b="1">
                <a:solidFill>
                  <a:schemeClr val="bg1"/>
                </a:solidFill>
                <a:latin typeface="Times New Roman" panose="02020603050405020304" pitchFamily="18" charset="0"/>
                <a:cs typeface="Times New Roman" panose="02020603050405020304" pitchFamily="18" charset="0"/>
              </a:rPr>
              <a:t>MAST</a:t>
            </a:r>
          </a:p>
        </p:txBody>
      </p:sp>
      <p:sp>
        <p:nvSpPr>
          <p:cNvPr id="15" name="ZoneTexte 14">
            <a:extLst>
              <a:ext uri="{FF2B5EF4-FFF2-40B4-BE49-F238E27FC236}">
                <a16:creationId xmlns:a16="http://schemas.microsoft.com/office/drawing/2014/main" id="{F7FBC5BE-E375-2A3B-3771-89A8019F783C}"/>
              </a:ext>
            </a:extLst>
          </p:cNvPr>
          <p:cNvSpPr txBox="1"/>
          <p:nvPr/>
        </p:nvSpPr>
        <p:spPr>
          <a:xfrm>
            <a:off x="8478041" y="816448"/>
            <a:ext cx="1425426" cy="276999"/>
          </a:xfrm>
          <a:prstGeom prst="rect">
            <a:avLst/>
          </a:prstGeom>
          <a:noFill/>
        </p:spPr>
        <p:txBody>
          <a:bodyPr wrap="square" rtlCol="0">
            <a:spAutoFit/>
          </a:bodyPr>
          <a:lstStyle/>
          <a:p>
            <a:pPr algn="ctr"/>
            <a:r>
              <a:rPr lang="fr-FR" sz="1200" b="1" err="1">
                <a:solidFill>
                  <a:schemeClr val="bg1"/>
                </a:solidFill>
                <a:latin typeface="Times New Roman" panose="02020603050405020304" pitchFamily="18" charset="0"/>
                <a:cs typeface="Times New Roman" panose="02020603050405020304" pitchFamily="18" charset="0"/>
              </a:rPr>
              <a:t>Prophet</a:t>
            </a: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16" name="Rectangle : coins arrondis 15">
            <a:extLst>
              <a:ext uri="{FF2B5EF4-FFF2-40B4-BE49-F238E27FC236}">
                <a16:creationId xmlns:a16="http://schemas.microsoft.com/office/drawing/2014/main" id="{E879A30D-69FC-86B6-90DD-38F510679FA3}"/>
              </a:ext>
            </a:extLst>
          </p:cNvPr>
          <p:cNvSpPr/>
          <p:nvPr/>
        </p:nvSpPr>
        <p:spPr>
          <a:xfrm>
            <a:off x="1741027" y="1446459"/>
            <a:ext cx="10249467" cy="556145"/>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Rectangle : coins arrondis 16">
            <a:extLst>
              <a:ext uri="{FF2B5EF4-FFF2-40B4-BE49-F238E27FC236}">
                <a16:creationId xmlns:a16="http://schemas.microsoft.com/office/drawing/2014/main" id="{2E511F02-7598-6A52-182C-28F2840C50A1}"/>
              </a:ext>
            </a:extLst>
          </p:cNvPr>
          <p:cNvSpPr/>
          <p:nvPr/>
        </p:nvSpPr>
        <p:spPr>
          <a:xfrm>
            <a:off x="166987" y="1446459"/>
            <a:ext cx="1471682" cy="55614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Times New Roman" panose="02020603050405020304" pitchFamily="18" charset="0"/>
              <a:cs typeface="Times New Roman" panose="02020603050405020304" pitchFamily="18" charset="0"/>
            </a:endParaRPr>
          </a:p>
        </p:txBody>
      </p:sp>
      <p:sp>
        <p:nvSpPr>
          <p:cNvPr id="18" name="Rectangle : coins arrondis 17">
            <a:extLst>
              <a:ext uri="{FF2B5EF4-FFF2-40B4-BE49-F238E27FC236}">
                <a16:creationId xmlns:a16="http://schemas.microsoft.com/office/drawing/2014/main" id="{FA85FBCD-9433-9637-8B87-2E33E4B3DD6B}"/>
              </a:ext>
            </a:extLst>
          </p:cNvPr>
          <p:cNvSpPr/>
          <p:nvPr/>
        </p:nvSpPr>
        <p:spPr>
          <a:xfrm>
            <a:off x="1741027" y="2219831"/>
            <a:ext cx="10249467" cy="556145"/>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9" name="Rectangle : coins arrondis 18">
            <a:extLst>
              <a:ext uri="{FF2B5EF4-FFF2-40B4-BE49-F238E27FC236}">
                <a16:creationId xmlns:a16="http://schemas.microsoft.com/office/drawing/2014/main" id="{6D1998DA-26D7-F09B-3D77-91A698AF4F35}"/>
              </a:ext>
            </a:extLst>
          </p:cNvPr>
          <p:cNvSpPr/>
          <p:nvPr/>
        </p:nvSpPr>
        <p:spPr>
          <a:xfrm>
            <a:off x="166987" y="2219831"/>
            <a:ext cx="1471682" cy="55614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Times New Roman" panose="02020603050405020304" pitchFamily="18" charset="0"/>
              <a:cs typeface="Times New Roman" panose="02020603050405020304" pitchFamily="18" charset="0"/>
            </a:endParaRPr>
          </a:p>
        </p:txBody>
      </p:sp>
      <p:sp>
        <p:nvSpPr>
          <p:cNvPr id="20" name="ZoneTexte 19">
            <a:extLst>
              <a:ext uri="{FF2B5EF4-FFF2-40B4-BE49-F238E27FC236}">
                <a16:creationId xmlns:a16="http://schemas.microsoft.com/office/drawing/2014/main" id="{A4C5373A-F7F0-9DE1-B4D1-CD85AC11F7D1}"/>
              </a:ext>
            </a:extLst>
          </p:cNvPr>
          <p:cNvSpPr txBox="1"/>
          <p:nvPr/>
        </p:nvSpPr>
        <p:spPr>
          <a:xfrm>
            <a:off x="1785949" y="1570644"/>
            <a:ext cx="1344304"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0.57</a:t>
            </a:r>
          </a:p>
        </p:txBody>
      </p:sp>
      <p:sp>
        <p:nvSpPr>
          <p:cNvPr id="21" name="ZoneTexte 20">
            <a:extLst>
              <a:ext uri="{FF2B5EF4-FFF2-40B4-BE49-F238E27FC236}">
                <a16:creationId xmlns:a16="http://schemas.microsoft.com/office/drawing/2014/main" id="{C28042EE-1D60-F365-D872-77E45E6D681B}"/>
              </a:ext>
            </a:extLst>
          </p:cNvPr>
          <p:cNvSpPr txBox="1"/>
          <p:nvPr/>
        </p:nvSpPr>
        <p:spPr>
          <a:xfrm>
            <a:off x="3039042" y="1570644"/>
            <a:ext cx="1344304"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0.57</a:t>
            </a:r>
          </a:p>
        </p:txBody>
      </p:sp>
      <p:sp>
        <p:nvSpPr>
          <p:cNvPr id="22" name="ZoneTexte 21">
            <a:extLst>
              <a:ext uri="{FF2B5EF4-FFF2-40B4-BE49-F238E27FC236}">
                <a16:creationId xmlns:a16="http://schemas.microsoft.com/office/drawing/2014/main" id="{F8F9EF57-1769-3420-6A94-AE26649A10D3}"/>
              </a:ext>
            </a:extLst>
          </p:cNvPr>
          <p:cNvSpPr txBox="1"/>
          <p:nvPr/>
        </p:nvSpPr>
        <p:spPr>
          <a:xfrm>
            <a:off x="4082982" y="1570644"/>
            <a:ext cx="18720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0.41 </a:t>
            </a:r>
          </a:p>
        </p:txBody>
      </p:sp>
      <p:sp>
        <p:nvSpPr>
          <p:cNvPr id="23" name="ZoneTexte 22">
            <a:extLst>
              <a:ext uri="{FF2B5EF4-FFF2-40B4-BE49-F238E27FC236}">
                <a16:creationId xmlns:a16="http://schemas.microsoft.com/office/drawing/2014/main" id="{5F5E6461-3469-D62A-2A57-18C9D9096C51}"/>
              </a:ext>
            </a:extLst>
          </p:cNvPr>
          <p:cNvSpPr txBox="1"/>
          <p:nvPr/>
        </p:nvSpPr>
        <p:spPr>
          <a:xfrm>
            <a:off x="5501379" y="1570644"/>
            <a:ext cx="18720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0.78 </a:t>
            </a:r>
          </a:p>
        </p:txBody>
      </p:sp>
      <p:sp>
        <p:nvSpPr>
          <p:cNvPr id="24" name="ZoneTexte 23">
            <a:extLst>
              <a:ext uri="{FF2B5EF4-FFF2-40B4-BE49-F238E27FC236}">
                <a16:creationId xmlns:a16="http://schemas.microsoft.com/office/drawing/2014/main" id="{D810A455-A17D-6376-CCFE-9AB2EE114CFF}"/>
              </a:ext>
            </a:extLst>
          </p:cNvPr>
          <p:cNvSpPr txBox="1"/>
          <p:nvPr/>
        </p:nvSpPr>
        <p:spPr>
          <a:xfrm>
            <a:off x="6828336" y="1570644"/>
            <a:ext cx="19482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0.93</a:t>
            </a:r>
          </a:p>
        </p:txBody>
      </p:sp>
      <p:sp>
        <p:nvSpPr>
          <p:cNvPr id="25" name="ZoneTexte 24">
            <a:extLst>
              <a:ext uri="{FF2B5EF4-FFF2-40B4-BE49-F238E27FC236}">
                <a16:creationId xmlns:a16="http://schemas.microsoft.com/office/drawing/2014/main" id="{BFB1735A-D86C-AD69-0C20-29172356E8E1}"/>
              </a:ext>
            </a:extLst>
          </p:cNvPr>
          <p:cNvSpPr txBox="1"/>
          <p:nvPr/>
        </p:nvSpPr>
        <p:spPr>
          <a:xfrm>
            <a:off x="8522963" y="1570644"/>
            <a:ext cx="1425426"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0.56 </a:t>
            </a:r>
          </a:p>
        </p:txBody>
      </p:sp>
      <p:sp>
        <p:nvSpPr>
          <p:cNvPr id="26" name="ZoneTexte 25">
            <a:extLst>
              <a:ext uri="{FF2B5EF4-FFF2-40B4-BE49-F238E27FC236}">
                <a16:creationId xmlns:a16="http://schemas.microsoft.com/office/drawing/2014/main" id="{D6576584-512A-6949-5536-1435D10D7952}"/>
              </a:ext>
            </a:extLst>
          </p:cNvPr>
          <p:cNvSpPr txBox="1"/>
          <p:nvPr/>
        </p:nvSpPr>
        <p:spPr>
          <a:xfrm>
            <a:off x="1741027" y="2344016"/>
            <a:ext cx="1344304"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156821.34  </a:t>
            </a:r>
          </a:p>
        </p:txBody>
      </p:sp>
      <p:sp>
        <p:nvSpPr>
          <p:cNvPr id="27" name="ZoneTexte 26">
            <a:extLst>
              <a:ext uri="{FF2B5EF4-FFF2-40B4-BE49-F238E27FC236}">
                <a16:creationId xmlns:a16="http://schemas.microsoft.com/office/drawing/2014/main" id="{DD41E951-B166-15D5-4C90-9A47C7C00DAD}"/>
              </a:ext>
            </a:extLst>
          </p:cNvPr>
          <p:cNvSpPr txBox="1"/>
          <p:nvPr/>
        </p:nvSpPr>
        <p:spPr>
          <a:xfrm>
            <a:off x="2994120" y="2344016"/>
            <a:ext cx="1344304"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153490.35 </a:t>
            </a:r>
          </a:p>
        </p:txBody>
      </p:sp>
      <p:sp>
        <p:nvSpPr>
          <p:cNvPr id="28" name="ZoneTexte 27">
            <a:extLst>
              <a:ext uri="{FF2B5EF4-FFF2-40B4-BE49-F238E27FC236}">
                <a16:creationId xmlns:a16="http://schemas.microsoft.com/office/drawing/2014/main" id="{108A4CFA-0073-B8BC-7591-3BCD7D0A4C9F}"/>
              </a:ext>
            </a:extLst>
          </p:cNvPr>
          <p:cNvSpPr txBox="1"/>
          <p:nvPr/>
        </p:nvSpPr>
        <p:spPr>
          <a:xfrm>
            <a:off x="4038060" y="2344016"/>
            <a:ext cx="18720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159289.29 </a:t>
            </a:r>
          </a:p>
        </p:txBody>
      </p:sp>
      <p:sp>
        <p:nvSpPr>
          <p:cNvPr id="29" name="ZoneTexte 28">
            <a:extLst>
              <a:ext uri="{FF2B5EF4-FFF2-40B4-BE49-F238E27FC236}">
                <a16:creationId xmlns:a16="http://schemas.microsoft.com/office/drawing/2014/main" id="{E46B54B4-2C82-AB36-9D5F-79DDE2DE0760}"/>
              </a:ext>
            </a:extLst>
          </p:cNvPr>
          <p:cNvSpPr txBox="1"/>
          <p:nvPr/>
        </p:nvSpPr>
        <p:spPr>
          <a:xfrm>
            <a:off x="5456457" y="2344016"/>
            <a:ext cx="18720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90178.73 </a:t>
            </a:r>
          </a:p>
        </p:txBody>
      </p:sp>
      <p:sp>
        <p:nvSpPr>
          <p:cNvPr id="30" name="ZoneTexte 29">
            <a:extLst>
              <a:ext uri="{FF2B5EF4-FFF2-40B4-BE49-F238E27FC236}">
                <a16:creationId xmlns:a16="http://schemas.microsoft.com/office/drawing/2014/main" id="{0A4C7236-2523-25FE-D910-A28B7A85E3C5}"/>
              </a:ext>
            </a:extLst>
          </p:cNvPr>
          <p:cNvSpPr txBox="1"/>
          <p:nvPr/>
        </p:nvSpPr>
        <p:spPr>
          <a:xfrm>
            <a:off x="6783414" y="2344016"/>
            <a:ext cx="19482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43329.40 </a:t>
            </a:r>
          </a:p>
        </p:txBody>
      </p:sp>
      <p:sp>
        <p:nvSpPr>
          <p:cNvPr id="31" name="ZoneTexte 30">
            <a:extLst>
              <a:ext uri="{FF2B5EF4-FFF2-40B4-BE49-F238E27FC236}">
                <a16:creationId xmlns:a16="http://schemas.microsoft.com/office/drawing/2014/main" id="{48BBF4D4-A1BA-B463-0A9E-6F096B9C9B5A}"/>
              </a:ext>
            </a:extLst>
          </p:cNvPr>
          <p:cNvSpPr txBox="1"/>
          <p:nvPr/>
        </p:nvSpPr>
        <p:spPr>
          <a:xfrm>
            <a:off x="10260794" y="2337913"/>
            <a:ext cx="1425426"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95997.22 </a:t>
            </a:r>
          </a:p>
        </p:txBody>
      </p:sp>
      <p:sp>
        <p:nvSpPr>
          <p:cNvPr id="32" name="ZoneTexte 31">
            <a:extLst>
              <a:ext uri="{FF2B5EF4-FFF2-40B4-BE49-F238E27FC236}">
                <a16:creationId xmlns:a16="http://schemas.microsoft.com/office/drawing/2014/main" id="{721037EB-94B5-41EC-C501-8AB2F3C9C27D}"/>
              </a:ext>
            </a:extLst>
          </p:cNvPr>
          <p:cNvSpPr txBox="1"/>
          <p:nvPr/>
        </p:nvSpPr>
        <p:spPr>
          <a:xfrm>
            <a:off x="166986" y="1570643"/>
            <a:ext cx="1344304" cy="307777"/>
          </a:xfrm>
          <a:prstGeom prst="rect">
            <a:avLst/>
          </a:prstGeom>
          <a:noFill/>
        </p:spPr>
        <p:txBody>
          <a:bodyPr wrap="square" rtlCol="0">
            <a:spAutoFit/>
          </a:bodyPr>
          <a:lstStyle/>
          <a:p>
            <a:pPr algn="ctr"/>
            <a:r>
              <a:rPr lang="fr-FR" sz="1400" b="1">
                <a:solidFill>
                  <a:schemeClr val="bg1"/>
                </a:solidFill>
                <a:latin typeface="Times New Roman" panose="02020603050405020304" pitchFamily="18" charset="0"/>
                <a:cs typeface="Times New Roman" panose="02020603050405020304" pitchFamily="18" charset="0"/>
              </a:rPr>
              <a:t>PCAE</a:t>
            </a: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33" name="ZoneTexte 32">
            <a:extLst>
              <a:ext uri="{FF2B5EF4-FFF2-40B4-BE49-F238E27FC236}">
                <a16:creationId xmlns:a16="http://schemas.microsoft.com/office/drawing/2014/main" id="{61B7B8B8-905E-5855-A13A-9F06B602C822}"/>
              </a:ext>
            </a:extLst>
          </p:cNvPr>
          <p:cNvSpPr txBox="1"/>
          <p:nvPr/>
        </p:nvSpPr>
        <p:spPr>
          <a:xfrm>
            <a:off x="166986" y="2346287"/>
            <a:ext cx="1344304" cy="307777"/>
          </a:xfrm>
          <a:prstGeom prst="rect">
            <a:avLst/>
          </a:prstGeom>
          <a:noFill/>
        </p:spPr>
        <p:txBody>
          <a:bodyPr wrap="square" rtlCol="0">
            <a:spAutoFit/>
          </a:bodyPr>
          <a:lstStyle/>
          <a:p>
            <a:pPr algn="ctr"/>
            <a:r>
              <a:rPr lang="fr-FR" sz="1400" b="1">
                <a:solidFill>
                  <a:schemeClr val="bg1"/>
                </a:solidFill>
                <a:latin typeface="Times New Roman" panose="02020603050405020304" pitchFamily="18" charset="0"/>
                <a:cs typeface="Times New Roman" panose="02020603050405020304" pitchFamily="18" charset="0"/>
              </a:rPr>
              <a:t>RMSE</a:t>
            </a:r>
          </a:p>
        </p:txBody>
      </p:sp>
      <p:sp>
        <p:nvSpPr>
          <p:cNvPr id="34" name="ZoneTexte 33">
            <a:extLst>
              <a:ext uri="{FF2B5EF4-FFF2-40B4-BE49-F238E27FC236}">
                <a16:creationId xmlns:a16="http://schemas.microsoft.com/office/drawing/2014/main" id="{31347928-2EE3-A8E9-A741-3FC61A74E263}"/>
              </a:ext>
            </a:extLst>
          </p:cNvPr>
          <p:cNvSpPr txBox="1"/>
          <p:nvPr/>
        </p:nvSpPr>
        <p:spPr>
          <a:xfrm>
            <a:off x="10239816" y="816448"/>
            <a:ext cx="1425426" cy="276999"/>
          </a:xfrm>
          <a:prstGeom prst="rect">
            <a:avLst/>
          </a:prstGeom>
          <a:noFill/>
        </p:spPr>
        <p:txBody>
          <a:bodyPr wrap="square" rtlCol="0">
            <a:spAutoFit/>
          </a:bodyPr>
          <a:lstStyle/>
          <a:p>
            <a:pPr algn="ctr"/>
            <a:r>
              <a:rPr lang="fr-FR" sz="1200" b="1">
                <a:solidFill>
                  <a:schemeClr val="bg1"/>
                </a:solidFill>
                <a:latin typeface="Times New Roman" panose="02020603050405020304" pitchFamily="18" charset="0"/>
                <a:cs typeface="Times New Roman" panose="02020603050405020304" pitchFamily="18" charset="0"/>
              </a:rPr>
              <a:t>Neural </a:t>
            </a:r>
            <a:r>
              <a:rPr lang="fr-FR" sz="1200" b="1" err="1">
                <a:solidFill>
                  <a:schemeClr val="bg1"/>
                </a:solidFill>
                <a:latin typeface="Times New Roman" panose="02020603050405020304" pitchFamily="18" charset="0"/>
                <a:cs typeface="Times New Roman" panose="02020603050405020304" pitchFamily="18" charset="0"/>
              </a:rPr>
              <a:t>Prophet</a:t>
            </a: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35" name="ZoneTexte 34">
            <a:extLst>
              <a:ext uri="{FF2B5EF4-FFF2-40B4-BE49-F238E27FC236}">
                <a16:creationId xmlns:a16="http://schemas.microsoft.com/office/drawing/2014/main" id="{DBCE6528-882F-5A4F-B7C0-CE13CF064C48}"/>
              </a:ext>
            </a:extLst>
          </p:cNvPr>
          <p:cNvSpPr txBox="1"/>
          <p:nvPr/>
        </p:nvSpPr>
        <p:spPr>
          <a:xfrm>
            <a:off x="10284738" y="1570644"/>
            <a:ext cx="1425426"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0.56</a:t>
            </a:r>
          </a:p>
        </p:txBody>
      </p:sp>
      <p:sp>
        <p:nvSpPr>
          <p:cNvPr id="36" name="ZoneTexte 35">
            <a:extLst>
              <a:ext uri="{FF2B5EF4-FFF2-40B4-BE49-F238E27FC236}">
                <a16:creationId xmlns:a16="http://schemas.microsoft.com/office/drawing/2014/main" id="{327D2789-78AF-0D66-90A7-03CA789CFA25}"/>
              </a:ext>
            </a:extLst>
          </p:cNvPr>
          <p:cNvSpPr txBox="1"/>
          <p:nvPr/>
        </p:nvSpPr>
        <p:spPr>
          <a:xfrm>
            <a:off x="8511566" y="2344016"/>
            <a:ext cx="1425426"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88314.65</a:t>
            </a:r>
          </a:p>
        </p:txBody>
      </p:sp>
      <p:sp>
        <p:nvSpPr>
          <p:cNvPr id="37" name="ZoneTexte 36">
            <a:extLst>
              <a:ext uri="{FF2B5EF4-FFF2-40B4-BE49-F238E27FC236}">
                <a16:creationId xmlns:a16="http://schemas.microsoft.com/office/drawing/2014/main" id="{C51A4098-2881-DBC5-5DE9-24A32D46CBF1}"/>
              </a:ext>
            </a:extLst>
          </p:cNvPr>
          <p:cNvSpPr txBox="1"/>
          <p:nvPr/>
        </p:nvSpPr>
        <p:spPr>
          <a:xfrm>
            <a:off x="4314815" y="816448"/>
            <a:ext cx="1344304" cy="276999"/>
          </a:xfrm>
          <a:prstGeom prst="rect">
            <a:avLst/>
          </a:prstGeom>
          <a:noFill/>
        </p:spPr>
        <p:txBody>
          <a:bodyPr wrap="square" rtlCol="0">
            <a:spAutoFit/>
          </a:bodyPr>
          <a:lstStyle/>
          <a:p>
            <a:pPr algn="ctr"/>
            <a:r>
              <a:rPr lang="fr-FR" sz="1200" b="1">
                <a:solidFill>
                  <a:schemeClr val="bg1"/>
                </a:solidFill>
                <a:latin typeface="Times New Roman" panose="02020603050405020304" pitchFamily="18" charset="0"/>
                <a:cs typeface="Times New Roman" panose="02020603050405020304" pitchFamily="18" charset="0"/>
              </a:rPr>
              <a:t>ARIMA</a:t>
            </a:r>
          </a:p>
        </p:txBody>
      </p:sp>
      <p:sp>
        <p:nvSpPr>
          <p:cNvPr id="38" name="ZoneTexte 37">
            <a:extLst>
              <a:ext uri="{FF2B5EF4-FFF2-40B4-BE49-F238E27FC236}">
                <a16:creationId xmlns:a16="http://schemas.microsoft.com/office/drawing/2014/main" id="{4B9A93F3-3F1A-6DD3-E407-20ACC4B0865F}"/>
              </a:ext>
            </a:extLst>
          </p:cNvPr>
          <p:cNvSpPr txBox="1"/>
          <p:nvPr/>
        </p:nvSpPr>
        <p:spPr>
          <a:xfrm>
            <a:off x="-33181" y="786562"/>
            <a:ext cx="1872018" cy="276999"/>
          </a:xfrm>
          <a:prstGeom prst="rect">
            <a:avLst/>
          </a:prstGeom>
          <a:noFill/>
        </p:spPr>
        <p:txBody>
          <a:bodyPr wrap="square" rtlCol="0">
            <a:spAutoFit/>
          </a:bodyPr>
          <a:lstStyle/>
          <a:p>
            <a:pPr algn="ctr"/>
            <a:r>
              <a:rPr lang="fr-FR" sz="1200" b="1">
                <a:solidFill>
                  <a:srgbClr val="1F4E79"/>
                </a:solidFill>
                <a:latin typeface="Times New Roman" panose="02020603050405020304" pitchFamily="18" charset="0"/>
                <a:cs typeface="Times New Roman" panose="02020603050405020304" pitchFamily="18" charset="0"/>
              </a:rPr>
              <a:t>Demande</a:t>
            </a:r>
          </a:p>
        </p:txBody>
      </p:sp>
      <p:sp>
        <p:nvSpPr>
          <p:cNvPr id="39" name="Rectangle : coins arrondis 38">
            <a:extLst>
              <a:ext uri="{FF2B5EF4-FFF2-40B4-BE49-F238E27FC236}">
                <a16:creationId xmlns:a16="http://schemas.microsoft.com/office/drawing/2014/main" id="{7EEAC93F-82CF-0DFB-C31F-FF5D27019037}"/>
              </a:ext>
            </a:extLst>
          </p:cNvPr>
          <p:cNvSpPr/>
          <p:nvPr/>
        </p:nvSpPr>
        <p:spPr>
          <a:xfrm>
            <a:off x="1796957" y="3622826"/>
            <a:ext cx="10249467" cy="556145"/>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40" name="ZoneTexte 39">
            <a:extLst>
              <a:ext uri="{FF2B5EF4-FFF2-40B4-BE49-F238E27FC236}">
                <a16:creationId xmlns:a16="http://schemas.microsoft.com/office/drawing/2014/main" id="{61BCE2C2-80F1-254F-316E-E9FD5F34B2DF}"/>
              </a:ext>
            </a:extLst>
          </p:cNvPr>
          <p:cNvSpPr txBox="1"/>
          <p:nvPr/>
        </p:nvSpPr>
        <p:spPr>
          <a:xfrm>
            <a:off x="1796957" y="3747010"/>
            <a:ext cx="1344304" cy="276999"/>
          </a:xfrm>
          <a:prstGeom prst="rect">
            <a:avLst/>
          </a:prstGeom>
          <a:noFill/>
        </p:spPr>
        <p:txBody>
          <a:bodyPr wrap="square" rtlCol="0">
            <a:spAutoFit/>
          </a:bodyPr>
          <a:lstStyle/>
          <a:p>
            <a:pPr algn="ctr"/>
            <a:r>
              <a:rPr lang="fr-FR" sz="1200" b="1" err="1">
                <a:solidFill>
                  <a:schemeClr val="bg1"/>
                </a:solidFill>
                <a:latin typeface="Times New Roman" panose="02020603050405020304" pitchFamily="18" charset="0"/>
                <a:cs typeface="Times New Roman" panose="02020603050405020304" pitchFamily="18" charset="0"/>
              </a:rPr>
              <a:t>XGBoost</a:t>
            </a: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41" name="ZoneTexte 40">
            <a:extLst>
              <a:ext uri="{FF2B5EF4-FFF2-40B4-BE49-F238E27FC236}">
                <a16:creationId xmlns:a16="http://schemas.microsoft.com/office/drawing/2014/main" id="{739AE456-C808-EB4F-69FE-4D5E40DFDCC8}"/>
              </a:ext>
            </a:extLst>
          </p:cNvPr>
          <p:cNvSpPr txBox="1"/>
          <p:nvPr/>
        </p:nvSpPr>
        <p:spPr>
          <a:xfrm>
            <a:off x="3050050" y="3747010"/>
            <a:ext cx="1344304" cy="276999"/>
          </a:xfrm>
          <a:prstGeom prst="rect">
            <a:avLst/>
          </a:prstGeom>
          <a:noFill/>
        </p:spPr>
        <p:txBody>
          <a:bodyPr wrap="square" rtlCol="0">
            <a:spAutoFit/>
          </a:bodyPr>
          <a:lstStyle/>
          <a:p>
            <a:pPr algn="ctr"/>
            <a:r>
              <a:rPr lang="fr-FR" sz="1200" b="1" err="1">
                <a:solidFill>
                  <a:schemeClr val="bg1"/>
                </a:solidFill>
                <a:latin typeface="Times New Roman" panose="02020603050405020304" pitchFamily="18" charset="0"/>
                <a:cs typeface="Times New Roman" panose="02020603050405020304" pitchFamily="18" charset="0"/>
              </a:rPr>
              <a:t>Random</a:t>
            </a:r>
            <a:r>
              <a:rPr lang="fr-FR" sz="1200" b="1">
                <a:solidFill>
                  <a:schemeClr val="bg1"/>
                </a:solidFill>
                <a:latin typeface="Times New Roman" panose="02020603050405020304" pitchFamily="18" charset="0"/>
                <a:cs typeface="Times New Roman" panose="02020603050405020304" pitchFamily="18" charset="0"/>
              </a:rPr>
              <a:t> Forest</a:t>
            </a:r>
          </a:p>
        </p:txBody>
      </p:sp>
      <p:sp>
        <p:nvSpPr>
          <p:cNvPr id="42" name="ZoneTexte 41">
            <a:extLst>
              <a:ext uri="{FF2B5EF4-FFF2-40B4-BE49-F238E27FC236}">
                <a16:creationId xmlns:a16="http://schemas.microsoft.com/office/drawing/2014/main" id="{701829D7-841B-8CAD-591B-548E1D900295}"/>
              </a:ext>
            </a:extLst>
          </p:cNvPr>
          <p:cNvSpPr txBox="1"/>
          <p:nvPr/>
        </p:nvSpPr>
        <p:spPr>
          <a:xfrm>
            <a:off x="4093990" y="3747010"/>
            <a:ext cx="1872018" cy="276999"/>
          </a:xfrm>
          <a:prstGeom prst="rect">
            <a:avLst/>
          </a:prstGeom>
          <a:noFill/>
        </p:spPr>
        <p:txBody>
          <a:bodyPr wrap="square" rtlCol="0">
            <a:spAutoFit/>
          </a:bodyPr>
          <a:lstStyle/>
          <a:p>
            <a:pPr algn="ctr"/>
            <a:r>
              <a:rPr lang="fr-FR" sz="1200" b="1">
                <a:solidFill>
                  <a:schemeClr val="bg1"/>
                </a:solidFill>
                <a:latin typeface="Times New Roman" panose="02020603050405020304" pitchFamily="18" charset="0"/>
                <a:cs typeface="Times New Roman" panose="02020603050405020304" pitchFamily="18" charset="0"/>
              </a:rPr>
              <a:t>ARIMA</a:t>
            </a:r>
          </a:p>
        </p:txBody>
      </p:sp>
      <p:sp>
        <p:nvSpPr>
          <p:cNvPr id="43" name="ZoneTexte 42">
            <a:extLst>
              <a:ext uri="{FF2B5EF4-FFF2-40B4-BE49-F238E27FC236}">
                <a16:creationId xmlns:a16="http://schemas.microsoft.com/office/drawing/2014/main" id="{52826FEE-494C-7A0A-136C-208638E83BE0}"/>
              </a:ext>
            </a:extLst>
          </p:cNvPr>
          <p:cNvSpPr txBox="1"/>
          <p:nvPr/>
        </p:nvSpPr>
        <p:spPr>
          <a:xfrm>
            <a:off x="5512387" y="3747010"/>
            <a:ext cx="1872018" cy="276999"/>
          </a:xfrm>
          <a:prstGeom prst="rect">
            <a:avLst/>
          </a:prstGeom>
          <a:noFill/>
        </p:spPr>
        <p:txBody>
          <a:bodyPr wrap="square" rtlCol="0">
            <a:spAutoFit/>
          </a:bodyPr>
          <a:lstStyle/>
          <a:p>
            <a:pPr algn="ctr"/>
            <a:r>
              <a:rPr lang="fr-FR" sz="1200" b="1">
                <a:solidFill>
                  <a:schemeClr val="bg1"/>
                </a:solidFill>
                <a:latin typeface="Times New Roman" panose="02020603050405020304" pitchFamily="18" charset="0"/>
                <a:cs typeface="Times New Roman" panose="02020603050405020304" pitchFamily="18" charset="0"/>
              </a:rPr>
              <a:t>SARIMA</a:t>
            </a:r>
          </a:p>
        </p:txBody>
      </p:sp>
      <p:sp>
        <p:nvSpPr>
          <p:cNvPr id="44" name="ZoneTexte 43">
            <a:extLst>
              <a:ext uri="{FF2B5EF4-FFF2-40B4-BE49-F238E27FC236}">
                <a16:creationId xmlns:a16="http://schemas.microsoft.com/office/drawing/2014/main" id="{FFBA30B6-9E6B-4C1F-2539-3F61BDAFDB50}"/>
              </a:ext>
            </a:extLst>
          </p:cNvPr>
          <p:cNvSpPr txBox="1"/>
          <p:nvPr/>
        </p:nvSpPr>
        <p:spPr>
          <a:xfrm>
            <a:off x="6839344" y="3747010"/>
            <a:ext cx="1948218" cy="276999"/>
          </a:xfrm>
          <a:prstGeom prst="rect">
            <a:avLst/>
          </a:prstGeom>
          <a:noFill/>
        </p:spPr>
        <p:txBody>
          <a:bodyPr wrap="square" rtlCol="0">
            <a:spAutoFit/>
          </a:bodyPr>
          <a:lstStyle/>
          <a:p>
            <a:pPr algn="ctr"/>
            <a:r>
              <a:rPr lang="fr-FR" sz="1200" b="1">
                <a:solidFill>
                  <a:schemeClr val="bg1"/>
                </a:solidFill>
                <a:latin typeface="Times New Roman" panose="02020603050405020304" pitchFamily="18" charset="0"/>
                <a:cs typeface="Times New Roman" panose="02020603050405020304" pitchFamily="18" charset="0"/>
              </a:rPr>
              <a:t>MAST</a:t>
            </a:r>
          </a:p>
        </p:txBody>
      </p:sp>
      <p:sp>
        <p:nvSpPr>
          <p:cNvPr id="45" name="ZoneTexte 44">
            <a:extLst>
              <a:ext uri="{FF2B5EF4-FFF2-40B4-BE49-F238E27FC236}">
                <a16:creationId xmlns:a16="http://schemas.microsoft.com/office/drawing/2014/main" id="{1B65DB5C-EB8A-4EC5-2FA1-FAA0EE390D2E}"/>
              </a:ext>
            </a:extLst>
          </p:cNvPr>
          <p:cNvSpPr txBox="1"/>
          <p:nvPr/>
        </p:nvSpPr>
        <p:spPr>
          <a:xfrm>
            <a:off x="8533971" y="3747010"/>
            <a:ext cx="1425426" cy="276999"/>
          </a:xfrm>
          <a:prstGeom prst="rect">
            <a:avLst/>
          </a:prstGeom>
          <a:noFill/>
        </p:spPr>
        <p:txBody>
          <a:bodyPr wrap="square" rtlCol="0">
            <a:spAutoFit/>
          </a:bodyPr>
          <a:lstStyle/>
          <a:p>
            <a:pPr algn="ctr"/>
            <a:r>
              <a:rPr lang="fr-FR" sz="1200" b="1" err="1">
                <a:solidFill>
                  <a:schemeClr val="bg1"/>
                </a:solidFill>
                <a:latin typeface="Times New Roman" panose="02020603050405020304" pitchFamily="18" charset="0"/>
                <a:cs typeface="Times New Roman" panose="02020603050405020304" pitchFamily="18" charset="0"/>
              </a:rPr>
              <a:t>Prophet</a:t>
            </a: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46" name="Rectangle : coins arrondis 45">
            <a:extLst>
              <a:ext uri="{FF2B5EF4-FFF2-40B4-BE49-F238E27FC236}">
                <a16:creationId xmlns:a16="http://schemas.microsoft.com/office/drawing/2014/main" id="{AE9EDDCC-C50C-D951-E9DB-29738213E13D}"/>
              </a:ext>
            </a:extLst>
          </p:cNvPr>
          <p:cNvSpPr/>
          <p:nvPr/>
        </p:nvSpPr>
        <p:spPr>
          <a:xfrm>
            <a:off x="1796957" y="4396198"/>
            <a:ext cx="10249467" cy="556145"/>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47" name="Rectangle : coins arrondis 46">
            <a:extLst>
              <a:ext uri="{FF2B5EF4-FFF2-40B4-BE49-F238E27FC236}">
                <a16:creationId xmlns:a16="http://schemas.microsoft.com/office/drawing/2014/main" id="{247348D3-3868-4B08-EC05-3D07729A88B6}"/>
              </a:ext>
            </a:extLst>
          </p:cNvPr>
          <p:cNvSpPr/>
          <p:nvPr/>
        </p:nvSpPr>
        <p:spPr>
          <a:xfrm>
            <a:off x="222917" y="4396198"/>
            <a:ext cx="1471682" cy="55614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Times New Roman" panose="02020603050405020304" pitchFamily="18" charset="0"/>
              <a:cs typeface="Times New Roman" panose="02020603050405020304" pitchFamily="18" charset="0"/>
            </a:endParaRPr>
          </a:p>
        </p:txBody>
      </p:sp>
      <p:sp>
        <p:nvSpPr>
          <p:cNvPr id="48" name="Rectangle : coins arrondis 47">
            <a:extLst>
              <a:ext uri="{FF2B5EF4-FFF2-40B4-BE49-F238E27FC236}">
                <a16:creationId xmlns:a16="http://schemas.microsoft.com/office/drawing/2014/main" id="{760987E7-06E0-174D-7A4F-757318586273}"/>
              </a:ext>
            </a:extLst>
          </p:cNvPr>
          <p:cNvSpPr/>
          <p:nvPr/>
        </p:nvSpPr>
        <p:spPr>
          <a:xfrm>
            <a:off x="1796957" y="5169570"/>
            <a:ext cx="10249467" cy="556145"/>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49" name="Rectangle : coins arrondis 48">
            <a:extLst>
              <a:ext uri="{FF2B5EF4-FFF2-40B4-BE49-F238E27FC236}">
                <a16:creationId xmlns:a16="http://schemas.microsoft.com/office/drawing/2014/main" id="{506390FE-8AB8-04B9-D4F8-0FCC894F02F0}"/>
              </a:ext>
            </a:extLst>
          </p:cNvPr>
          <p:cNvSpPr/>
          <p:nvPr/>
        </p:nvSpPr>
        <p:spPr>
          <a:xfrm>
            <a:off x="222917" y="5169570"/>
            <a:ext cx="1471682" cy="55614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Times New Roman" panose="02020603050405020304" pitchFamily="18" charset="0"/>
              <a:cs typeface="Times New Roman" panose="02020603050405020304" pitchFamily="18" charset="0"/>
            </a:endParaRPr>
          </a:p>
        </p:txBody>
      </p:sp>
      <p:sp>
        <p:nvSpPr>
          <p:cNvPr id="50" name="ZoneTexte 49">
            <a:extLst>
              <a:ext uri="{FF2B5EF4-FFF2-40B4-BE49-F238E27FC236}">
                <a16:creationId xmlns:a16="http://schemas.microsoft.com/office/drawing/2014/main" id="{B92DC12F-2AC0-3048-BF0F-A56C2CBDE23A}"/>
              </a:ext>
            </a:extLst>
          </p:cNvPr>
          <p:cNvSpPr txBox="1"/>
          <p:nvPr/>
        </p:nvSpPr>
        <p:spPr>
          <a:xfrm>
            <a:off x="1841879" y="4520383"/>
            <a:ext cx="1344304"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0.77</a:t>
            </a:r>
          </a:p>
        </p:txBody>
      </p:sp>
      <p:sp>
        <p:nvSpPr>
          <p:cNvPr id="51" name="ZoneTexte 50">
            <a:extLst>
              <a:ext uri="{FF2B5EF4-FFF2-40B4-BE49-F238E27FC236}">
                <a16:creationId xmlns:a16="http://schemas.microsoft.com/office/drawing/2014/main" id="{DA60FB8D-94A4-EDDD-06A3-0FA54CE0EA39}"/>
              </a:ext>
            </a:extLst>
          </p:cNvPr>
          <p:cNvSpPr txBox="1"/>
          <p:nvPr/>
        </p:nvSpPr>
        <p:spPr>
          <a:xfrm>
            <a:off x="3094972" y="4520383"/>
            <a:ext cx="1344304"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0.77</a:t>
            </a:r>
          </a:p>
        </p:txBody>
      </p:sp>
      <p:sp>
        <p:nvSpPr>
          <p:cNvPr id="52" name="ZoneTexte 51">
            <a:extLst>
              <a:ext uri="{FF2B5EF4-FFF2-40B4-BE49-F238E27FC236}">
                <a16:creationId xmlns:a16="http://schemas.microsoft.com/office/drawing/2014/main" id="{08A9E95D-473F-311D-7E1F-770A64BC13C9}"/>
              </a:ext>
            </a:extLst>
          </p:cNvPr>
          <p:cNvSpPr txBox="1"/>
          <p:nvPr/>
        </p:nvSpPr>
        <p:spPr>
          <a:xfrm>
            <a:off x="4138912" y="4520383"/>
            <a:ext cx="18720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0.74</a:t>
            </a:r>
          </a:p>
        </p:txBody>
      </p:sp>
      <p:sp>
        <p:nvSpPr>
          <p:cNvPr id="53" name="ZoneTexte 52">
            <a:extLst>
              <a:ext uri="{FF2B5EF4-FFF2-40B4-BE49-F238E27FC236}">
                <a16:creationId xmlns:a16="http://schemas.microsoft.com/office/drawing/2014/main" id="{F0B2EE1E-E063-EC8E-EEF2-A87DE212AAA3}"/>
              </a:ext>
            </a:extLst>
          </p:cNvPr>
          <p:cNvSpPr txBox="1"/>
          <p:nvPr/>
        </p:nvSpPr>
        <p:spPr>
          <a:xfrm>
            <a:off x="5557309" y="4520383"/>
            <a:ext cx="18720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0.65 </a:t>
            </a:r>
          </a:p>
        </p:txBody>
      </p:sp>
      <p:sp>
        <p:nvSpPr>
          <p:cNvPr id="54" name="ZoneTexte 53">
            <a:extLst>
              <a:ext uri="{FF2B5EF4-FFF2-40B4-BE49-F238E27FC236}">
                <a16:creationId xmlns:a16="http://schemas.microsoft.com/office/drawing/2014/main" id="{CFA69559-059F-822C-3DEB-632B4C2D82B1}"/>
              </a:ext>
            </a:extLst>
          </p:cNvPr>
          <p:cNvSpPr txBox="1"/>
          <p:nvPr/>
        </p:nvSpPr>
        <p:spPr>
          <a:xfrm>
            <a:off x="6884266" y="4520383"/>
            <a:ext cx="19482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a:t>
            </a:r>
          </a:p>
        </p:txBody>
      </p:sp>
      <p:sp>
        <p:nvSpPr>
          <p:cNvPr id="55" name="ZoneTexte 54">
            <a:extLst>
              <a:ext uri="{FF2B5EF4-FFF2-40B4-BE49-F238E27FC236}">
                <a16:creationId xmlns:a16="http://schemas.microsoft.com/office/drawing/2014/main" id="{CC8A4C08-D382-6AA7-4DE9-051D11DA18AA}"/>
              </a:ext>
            </a:extLst>
          </p:cNvPr>
          <p:cNvSpPr txBox="1"/>
          <p:nvPr/>
        </p:nvSpPr>
        <p:spPr>
          <a:xfrm>
            <a:off x="8578893" y="4520383"/>
            <a:ext cx="1425426"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0.85 </a:t>
            </a:r>
          </a:p>
        </p:txBody>
      </p:sp>
      <p:sp>
        <p:nvSpPr>
          <p:cNvPr id="56" name="ZoneTexte 55">
            <a:extLst>
              <a:ext uri="{FF2B5EF4-FFF2-40B4-BE49-F238E27FC236}">
                <a16:creationId xmlns:a16="http://schemas.microsoft.com/office/drawing/2014/main" id="{F3406160-D9FB-E591-7C79-2F13B5944CC2}"/>
              </a:ext>
            </a:extLst>
          </p:cNvPr>
          <p:cNvSpPr txBox="1"/>
          <p:nvPr/>
        </p:nvSpPr>
        <p:spPr>
          <a:xfrm>
            <a:off x="1796957" y="5293755"/>
            <a:ext cx="1344304"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236.21  </a:t>
            </a:r>
          </a:p>
        </p:txBody>
      </p:sp>
      <p:sp>
        <p:nvSpPr>
          <p:cNvPr id="57" name="ZoneTexte 56">
            <a:extLst>
              <a:ext uri="{FF2B5EF4-FFF2-40B4-BE49-F238E27FC236}">
                <a16:creationId xmlns:a16="http://schemas.microsoft.com/office/drawing/2014/main" id="{F7D98942-3CBB-FD79-0888-8E78EA586BA4}"/>
              </a:ext>
            </a:extLst>
          </p:cNvPr>
          <p:cNvSpPr txBox="1"/>
          <p:nvPr/>
        </p:nvSpPr>
        <p:spPr>
          <a:xfrm>
            <a:off x="3050050" y="5293755"/>
            <a:ext cx="1344304"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235.85 </a:t>
            </a:r>
          </a:p>
        </p:txBody>
      </p:sp>
      <p:sp>
        <p:nvSpPr>
          <p:cNvPr id="58" name="ZoneTexte 57">
            <a:extLst>
              <a:ext uri="{FF2B5EF4-FFF2-40B4-BE49-F238E27FC236}">
                <a16:creationId xmlns:a16="http://schemas.microsoft.com/office/drawing/2014/main" id="{873EFBD3-32C1-06DD-5AF1-DDB3E57408CC}"/>
              </a:ext>
            </a:extLst>
          </p:cNvPr>
          <p:cNvSpPr txBox="1"/>
          <p:nvPr/>
        </p:nvSpPr>
        <p:spPr>
          <a:xfrm>
            <a:off x="4093990" y="5293755"/>
            <a:ext cx="18720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167.88 </a:t>
            </a:r>
          </a:p>
        </p:txBody>
      </p:sp>
      <p:sp>
        <p:nvSpPr>
          <p:cNvPr id="59" name="ZoneTexte 58">
            <a:extLst>
              <a:ext uri="{FF2B5EF4-FFF2-40B4-BE49-F238E27FC236}">
                <a16:creationId xmlns:a16="http://schemas.microsoft.com/office/drawing/2014/main" id="{CD498B06-F215-818C-8938-1E52F2544E67}"/>
              </a:ext>
            </a:extLst>
          </p:cNvPr>
          <p:cNvSpPr txBox="1"/>
          <p:nvPr/>
        </p:nvSpPr>
        <p:spPr>
          <a:xfrm>
            <a:off x="5512387" y="5293755"/>
            <a:ext cx="18720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133.31 </a:t>
            </a:r>
          </a:p>
        </p:txBody>
      </p:sp>
      <p:sp>
        <p:nvSpPr>
          <p:cNvPr id="60" name="ZoneTexte 59">
            <a:extLst>
              <a:ext uri="{FF2B5EF4-FFF2-40B4-BE49-F238E27FC236}">
                <a16:creationId xmlns:a16="http://schemas.microsoft.com/office/drawing/2014/main" id="{C106A15C-87A3-8811-D28C-54E93A46C99C}"/>
              </a:ext>
            </a:extLst>
          </p:cNvPr>
          <p:cNvSpPr txBox="1"/>
          <p:nvPr/>
        </p:nvSpPr>
        <p:spPr>
          <a:xfrm>
            <a:off x="6839344" y="5293755"/>
            <a:ext cx="1948218"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 </a:t>
            </a:r>
          </a:p>
        </p:txBody>
      </p:sp>
      <p:sp>
        <p:nvSpPr>
          <p:cNvPr id="61" name="ZoneTexte 60">
            <a:extLst>
              <a:ext uri="{FF2B5EF4-FFF2-40B4-BE49-F238E27FC236}">
                <a16:creationId xmlns:a16="http://schemas.microsoft.com/office/drawing/2014/main" id="{4303E0D5-CB6F-F58A-BF22-247883973EFB}"/>
              </a:ext>
            </a:extLst>
          </p:cNvPr>
          <p:cNvSpPr txBox="1"/>
          <p:nvPr/>
        </p:nvSpPr>
        <p:spPr>
          <a:xfrm>
            <a:off x="8533971" y="5293755"/>
            <a:ext cx="1425426"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131.54 </a:t>
            </a:r>
          </a:p>
        </p:txBody>
      </p:sp>
      <p:sp>
        <p:nvSpPr>
          <p:cNvPr id="62" name="ZoneTexte 61">
            <a:extLst>
              <a:ext uri="{FF2B5EF4-FFF2-40B4-BE49-F238E27FC236}">
                <a16:creationId xmlns:a16="http://schemas.microsoft.com/office/drawing/2014/main" id="{962595AF-6521-5F9E-0B71-2289E0B54F9C}"/>
              </a:ext>
            </a:extLst>
          </p:cNvPr>
          <p:cNvSpPr txBox="1"/>
          <p:nvPr/>
        </p:nvSpPr>
        <p:spPr>
          <a:xfrm>
            <a:off x="222916" y="4520382"/>
            <a:ext cx="1344304" cy="307777"/>
          </a:xfrm>
          <a:prstGeom prst="rect">
            <a:avLst/>
          </a:prstGeom>
          <a:noFill/>
        </p:spPr>
        <p:txBody>
          <a:bodyPr wrap="square" rtlCol="0">
            <a:spAutoFit/>
          </a:bodyPr>
          <a:lstStyle/>
          <a:p>
            <a:pPr algn="ctr"/>
            <a:r>
              <a:rPr lang="fr-FR" sz="1400" b="1">
                <a:solidFill>
                  <a:schemeClr val="bg1"/>
                </a:solidFill>
                <a:latin typeface="Times New Roman" panose="02020603050405020304" pitchFamily="18" charset="0"/>
                <a:cs typeface="Times New Roman" panose="02020603050405020304" pitchFamily="18" charset="0"/>
              </a:rPr>
              <a:t>PCAE</a:t>
            </a: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63" name="ZoneTexte 62">
            <a:extLst>
              <a:ext uri="{FF2B5EF4-FFF2-40B4-BE49-F238E27FC236}">
                <a16:creationId xmlns:a16="http://schemas.microsoft.com/office/drawing/2014/main" id="{90E36772-525B-4F92-C1E1-F7431B10B6D0}"/>
              </a:ext>
            </a:extLst>
          </p:cNvPr>
          <p:cNvSpPr txBox="1"/>
          <p:nvPr/>
        </p:nvSpPr>
        <p:spPr>
          <a:xfrm>
            <a:off x="222916" y="5296026"/>
            <a:ext cx="1344304" cy="307777"/>
          </a:xfrm>
          <a:prstGeom prst="rect">
            <a:avLst/>
          </a:prstGeom>
          <a:noFill/>
        </p:spPr>
        <p:txBody>
          <a:bodyPr wrap="square" rtlCol="0">
            <a:spAutoFit/>
          </a:bodyPr>
          <a:lstStyle/>
          <a:p>
            <a:pPr algn="ctr"/>
            <a:r>
              <a:rPr lang="fr-FR" sz="1400" b="1">
                <a:solidFill>
                  <a:schemeClr val="bg1"/>
                </a:solidFill>
                <a:latin typeface="Times New Roman" panose="02020603050405020304" pitchFamily="18" charset="0"/>
                <a:cs typeface="Times New Roman" panose="02020603050405020304" pitchFamily="18" charset="0"/>
              </a:rPr>
              <a:t>RMSE</a:t>
            </a:r>
          </a:p>
        </p:txBody>
      </p:sp>
      <p:cxnSp>
        <p:nvCxnSpPr>
          <p:cNvPr id="64" name="Connecteur droit 63">
            <a:extLst>
              <a:ext uri="{FF2B5EF4-FFF2-40B4-BE49-F238E27FC236}">
                <a16:creationId xmlns:a16="http://schemas.microsoft.com/office/drawing/2014/main" id="{00DD2772-9EDF-F1F7-D599-6CD77A7C1EEA}"/>
              </a:ext>
            </a:extLst>
          </p:cNvPr>
          <p:cNvCxnSpPr>
            <a:cxnSpLocks/>
          </p:cNvCxnSpPr>
          <p:nvPr/>
        </p:nvCxnSpPr>
        <p:spPr>
          <a:xfrm flipH="1">
            <a:off x="2999008" y="614253"/>
            <a:ext cx="28079" cy="51526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80DD3E99-10A2-4B59-5EC7-4B0502D19138}"/>
              </a:ext>
            </a:extLst>
          </p:cNvPr>
          <p:cNvCxnSpPr>
            <a:cxnSpLocks/>
          </p:cNvCxnSpPr>
          <p:nvPr/>
        </p:nvCxnSpPr>
        <p:spPr>
          <a:xfrm flipH="1">
            <a:off x="4394354" y="614253"/>
            <a:ext cx="21100" cy="51114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8CE5BF9-0B02-2B41-1509-EB82270F6AD5}"/>
              </a:ext>
            </a:extLst>
          </p:cNvPr>
          <p:cNvCxnSpPr>
            <a:cxnSpLocks/>
          </p:cNvCxnSpPr>
          <p:nvPr/>
        </p:nvCxnSpPr>
        <p:spPr>
          <a:xfrm>
            <a:off x="5665503" y="673087"/>
            <a:ext cx="0" cy="50557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FE0CEF52-027C-94F5-6698-CBF31DA3C0C8}"/>
              </a:ext>
            </a:extLst>
          </p:cNvPr>
          <p:cNvCxnSpPr>
            <a:cxnSpLocks/>
          </p:cNvCxnSpPr>
          <p:nvPr/>
        </p:nvCxnSpPr>
        <p:spPr>
          <a:xfrm>
            <a:off x="7127445" y="614253"/>
            <a:ext cx="0" cy="51114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D1F813FA-1DD5-9CC8-C743-8DEE612A928E}"/>
              </a:ext>
            </a:extLst>
          </p:cNvPr>
          <p:cNvCxnSpPr>
            <a:cxnSpLocks/>
          </p:cNvCxnSpPr>
          <p:nvPr/>
        </p:nvCxnSpPr>
        <p:spPr>
          <a:xfrm>
            <a:off x="8557744" y="614253"/>
            <a:ext cx="21149" cy="51526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ZoneTexte 68">
            <a:extLst>
              <a:ext uri="{FF2B5EF4-FFF2-40B4-BE49-F238E27FC236}">
                <a16:creationId xmlns:a16="http://schemas.microsoft.com/office/drawing/2014/main" id="{1724B6E4-704D-5F3A-34B3-378B1D9B930E}"/>
              </a:ext>
            </a:extLst>
          </p:cNvPr>
          <p:cNvSpPr txBox="1"/>
          <p:nvPr/>
        </p:nvSpPr>
        <p:spPr>
          <a:xfrm>
            <a:off x="10295746" y="3747010"/>
            <a:ext cx="1425426" cy="276999"/>
          </a:xfrm>
          <a:prstGeom prst="rect">
            <a:avLst/>
          </a:prstGeom>
          <a:noFill/>
        </p:spPr>
        <p:txBody>
          <a:bodyPr wrap="square" rtlCol="0">
            <a:spAutoFit/>
          </a:bodyPr>
          <a:lstStyle/>
          <a:p>
            <a:pPr algn="ctr"/>
            <a:r>
              <a:rPr lang="fr-FR" sz="1200" b="1">
                <a:solidFill>
                  <a:schemeClr val="bg1"/>
                </a:solidFill>
                <a:latin typeface="Times New Roman" panose="02020603050405020304" pitchFamily="18" charset="0"/>
                <a:cs typeface="Times New Roman" panose="02020603050405020304" pitchFamily="18" charset="0"/>
              </a:rPr>
              <a:t>Neural </a:t>
            </a:r>
            <a:r>
              <a:rPr lang="fr-FR" sz="1200" b="1" err="1">
                <a:solidFill>
                  <a:schemeClr val="bg1"/>
                </a:solidFill>
                <a:latin typeface="Times New Roman" panose="02020603050405020304" pitchFamily="18" charset="0"/>
                <a:cs typeface="Times New Roman" panose="02020603050405020304" pitchFamily="18" charset="0"/>
              </a:rPr>
              <a:t>Prophet</a:t>
            </a:r>
            <a:endParaRPr lang="fr-FR" sz="1200" b="1">
              <a:solidFill>
                <a:schemeClr val="bg1"/>
              </a:solidFill>
              <a:latin typeface="Times New Roman" panose="02020603050405020304" pitchFamily="18" charset="0"/>
              <a:cs typeface="Times New Roman" panose="02020603050405020304" pitchFamily="18" charset="0"/>
            </a:endParaRPr>
          </a:p>
        </p:txBody>
      </p:sp>
      <p:sp>
        <p:nvSpPr>
          <p:cNvPr id="70" name="ZoneTexte 69">
            <a:extLst>
              <a:ext uri="{FF2B5EF4-FFF2-40B4-BE49-F238E27FC236}">
                <a16:creationId xmlns:a16="http://schemas.microsoft.com/office/drawing/2014/main" id="{FBBFE313-591D-854A-2C5A-E0C65FC07D49}"/>
              </a:ext>
            </a:extLst>
          </p:cNvPr>
          <p:cNvSpPr txBox="1"/>
          <p:nvPr/>
        </p:nvSpPr>
        <p:spPr>
          <a:xfrm>
            <a:off x="10340668" y="4520383"/>
            <a:ext cx="1425426"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0.67</a:t>
            </a:r>
          </a:p>
        </p:txBody>
      </p:sp>
      <p:sp>
        <p:nvSpPr>
          <p:cNvPr id="71" name="ZoneTexte 70">
            <a:extLst>
              <a:ext uri="{FF2B5EF4-FFF2-40B4-BE49-F238E27FC236}">
                <a16:creationId xmlns:a16="http://schemas.microsoft.com/office/drawing/2014/main" id="{3168D5EB-AD39-AD92-94CF-C2BCFC986213}"/>
              </a:ext>
            </a:extLst>
          </p:cNvPr>
          <p:cNvSpPr txBox="1"/>
          <p:nvPr/>
        </p:nvSpPr>
        <p:spPr>
          <a:xfrm>
            <a:off x="10295746" y="5293755"/>
            <a:ext cx="1425426" cy="276999"/>
          </a:xfrm>
          <a:prstGeom prst="rect">
            <a:avLst/>
          </a:prstGeom>
          <a:noFill/>
        </p:spPr>
        <p:txBody>
          <a:bodyPr wrap="square" rtlCol="0">
            <a:spAutoFit/>
          </a:bodyPr>
          <a:lstStyle/>
          <a:p>
            <a:pPr algn="ctr"/>
            <a:r>
              <a:rPr lang="fr-FR" sz="1200">
                <a:solidFill>
                  <a:schemeClr val="accent5">
                    <a:lumMod val="50000"/>
                  </a:schemeClr>
                </a:solidFill>
                <a:latin typeface="Times New Roman" panose="02020603050405020304" pitchFamily="18" charset="0"/>
                <a:cs typeface="Times New Roman" panose="02020603050405020304" pitchFamily="18" charset="0"/>
              </a:rPr>
              <a:t>243.68</a:t>
            </a:r>
          </a:p>
        </p:txBody>
      </p:sp>
      <p:cxnSp>
        <p:nvCxnSpPr>
          <p:cNvPr id="72" name="Connecteur droit 71">
            <a:extLst>
              <a:ext uri="{FF2B5EF4-FFF2-40B4-BE49-F238E27FC236}">
                <a16:creationId xmlns:a16="http://schemas.microsoft.com/office/drawing/2014/main" id="{F23CA271-71F7-3B4F-3CDA-95EA1DDAA268}"/>
              </a:ext>
            </a:extLst>
          </p:cNvPr>
          <p:cNvCxnSpPr>
            <a:cxnSpLocks/>
          </p:cNvCxnSpPr>
          <p:nvPr/>
        </p:nvCxnSpPr>
        <p:spPr>
          <a:xfrm>
            <a:off x="10106677" y="551432"/>
            <a:ext cx="64790" cy="521545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ZoneTexte 83">
            <a:extLst>
              <a:ext uri="{FF2B5EF4-FFF2-40B4-BE49-F238E27FC236}">
                <a16:creationId xmlns:a16="http://schemas.microsoft.com/office/drawing/2014/main" id="{C8FE87FC-BB2D-8F3D-42CB-1C5DE04B1EF1}"/>
              </a:ext>
            </a:extLst>
          </p:cNvPr>
          <p:cNvSpPr txBox="1"/>
          <p:nvPr/>
        </p:nvSpPr>
        <p:spPr>
          <a:xfrm>
            <a:off x="6804" y="3722426"/>
            <a:ext cx="1872018" cy="276999"/>
          </a:xfrm>
          <a:prstGeom prst="rect">
            <a:avLst/>
          </a:prstGeom>
          <a:noFill/>
        </p:spPr>
        <p:txBody>
          <a:bodyPr wrap="square" rtlCol="0">
            <a:spAutoFit/>
          </a:bodyPr>
          <a:lstStyle/>
          <a:p>
            <a:pPr algn="ctr"/>
            <a:r>
              <a:rPr lang="fr-FR" sz="1200" b="1">
                <a:solidFill>
                  <a:srgbClr val="1F4E79"/>
                </a:solidFill>
                <a:latin typeface="Times New Roman" panose="02020603050405020304" pitchFamily="18" charset="0"/>
                <a:cs typeface="Times New Roman" panose="02020603050405020304" pitchFamily="18" charset="0"/>
              </a:rPr>
              <a:t>Prix</a:t>
            </a:r>
          </a:p>
        </p:txBody>
      </p:sp>
      <p:sp>
        <p:nvSpPr>
          <p:cNvPr id="2" name="Espace réservé du numéro de diapositive 9">
            <a:extLst>
              <a:ext uri="{FF2B5EF4-FFF2-40B4-BE49-F238E27FC236}">
                <a16:creationId xmlns:a16="http://schemas.microsoft.com/office/drawing/2014/main" id="{97A0C5BC-76F8-3CEA-47FF-8AA2ABDD6A41}"/>
              </a:ext>
            </a:extLst>
          </p:cNvPr>
          <p:cNvSpPr txBox="1">
            <a:spLocks/>
          </p:cNvSpPr>
          <p:nvPr/>
        </p:nvSpPr>
        <p:spPr>
          <a:xfrm>
            <a:off x="86431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  46</a:t>
            </a:r>
          </a:p>
        </p:txBody>
      </p:sp>
    </p:spTree>
    <p:extLst>
      <p:ext uri="{BB962C8B-B14F-4D97-AF65-F5344CB8AC3E}">
        <p14:creationId xmlns:p14="http://schemas.microsoft.com/office/powerpoint/2010/main" val="71027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1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2" name="Rectangle : coins arrondis 1">
            <a:extLst>
              <a:ext uri="{FF2B5EF4-FFF2-40B4-BE49-F238E27FC236}">
                <a16:creationId xmlns:a16="http://schemas.microsoft.com/office/drawing/2014/main" id="{046C2748-12D1-E480-FD29-26DFA7C71D34}"/>
              </a:ext>
            </a:extLst>
          </p:cNvPr>
          <p:cNvSpPr/>
          <p:nvPr/>
        </p:nvSpPr>
        <p:spPr>
          <a:xfrm>
            <a:off x="416837" y="1229318"/>
            <a:ext cx="4117502" cy="1480805"/>
          </a:xfrm>
          <a:prstGeom prst="roundRect">
            <a:avLst>
              <a:gd name="adj" fmla="val 0"/>
            </a:avLst>
          </a:prstGeom>
          <a:solidFill>
            <a:srgbClr val="E4F1F8"/>
          </a:solidFill>
          <a:ln>
            <a:solidFill>
              <a:srgbClr val="D1E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 name="Groupe 2">
            <a:extLst>
              <a:ext uri="{FF2B5EF4-FFF2-40B4-BE49-F238E27FC236}">
                <a16:creationId xmlns:a16="http://schemas.microsoft.com/office/drawing/2014/main" id="{2A0BBFFA-B9B6-5B60-D881-C20739008FDB}"/>
              </a:ext>
            </a:extLst>
          </p:cNvPr>
          <p:cNvGrpSpPr/>
          <p:nvPr/>
        </p:nvGrpSpPr>
        <p:grpSpPr>
          <a:xfrm>
            <a:off x="1254647" y="1111333"/>
            <a:ext cx="10104929" cy="5089331"/>
            <a:chOff x="274193" y="49218"/>
            <a:chExt cx="11150490" cy="6418809"/>
          </a:xfrm>
        </p:grpSpPr>
        <p:sp>
          <p:nvSpPr>
            <p:cNvPr id="4" name="Rectangle : coins arrondis 3">
              <a:extLst>
                <a:ext uri="{FF2B5EF4-FFF2-40B4-BE49-F238E27FC236}">
                  <a16:creationId xmlns:a16="http://schemas.microsoft.com/office/drawing/2014/main" id="{56F6F61B-E06F-8A4D-1FCE-DBC56A919170}"/>
                </a:ext>
              </a:extLst>
            </p:cNvPr>
            <p:cNvSpPr/>
            <p:nvPr/>
          </p:nvSpPr>
          <p:spPr>
            <a:xfrm>
              <a:off x="274193" y="2728516"/>
              <a:ext cx="2618118" cy="1909934"/>
            </a:xfrm>
            <a:prstGeom prst="roundRect">
              <a:avLst>
                <a:gd name="adj" fmla="val 4286"/>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rgbClr val="002060"/>
                </a:solidFill>
                <a:latin typeface="Gill Sans MT" panose="020B0502020104020203" pitchFamily="34" charset="0"/>
                <a:cs typeface="Times New Roman" panose="02020603050405020304" pitchFamily="18" charset="0"/>
              </a:endParaRPr>
            </a:p>
          </p:txBody>
        </p:sp>
        <p:sp>
          <p:nvSpPr>
            <p:cNvPr id="73" name="Rectangle : coins arrondis 72">
              <a:extLst>
                <a:ext uri="{FF2B5EF4-FFF2-40B4-BE49-F238E27FC236}">
                  <a16:creationId xmlns:a16="http://schemas.microsoft.com/office/drawing/2014/main" id="{578A2B41-DEB4-CA0E-1E7F-87CFA344BD93}"/>
                </a:ext>
              </a:extLst>
            </p:cNvPr>
            <p:cNvSpPr/>
            <p:nvPr/>
          </p:nvSpPr>
          <p:spPr>
            <a:xfrm>
              <a:off x="4350389" y="3477815"/>
              <a:ext cx="1988996" cy="411335"/>
            </a:xfrm>
            <a:prstGeom prst="roundRect">
              <a:avLst>
                <a:gd name="adj" fmla="val 4509"/>
              </a:avLst>
            </a:prstGeom>
            <a:solidFill>
              <a:srgbClr val="54DCA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err="1">
                  <a:solidFill>
                    <a:srgbClr val="002060"/>
                  </a:solidFill>
                  <a:latin typeface="Gill Sans MT" panose="020B0502020104020203" pitchFamily="34" charset="0"/>
                  <a:cs typeface="Times New Roman" panose="02020603050405020304" pitchFamily="18" charset="0"/>
                </a:rPr>
                <a:t>Demand</a:t>
              </a:r>
              <a:r>
                <a:rPr lang="fr-FR" sz="1200">
                  <a:solidFill>
                    <a:srgbClr val="002060"/>
                  </a:solidFill>
                  <a:latin typeface="Gill Sans MT" panose="020B0502020104020203" pitchFamily="34" charset="0"/>
                  <a:cs typeface="Times New Roman" panose="02020603050405020304" pitchFamily="18" charset="0"/>
                </a:rPr>
                <a:t> </a:t>
              </a:r>
              <a:r>
                <a:rPr lang="fr-FR" sz="1200" err="1">
                  <a:solidFill>
                    <a:srgbClr val="002060"/>
                  </a:solidFill>
                  <a:latin typeface="Gill Sans MT" panose="020B0502020104020203" pitchFamily="34" charset="0"/>
                  <a:cs typeface="Times New Roman" panose="02020603050405020304" pitchFamily="18" charset="0"/>
                </a:rPr>
                <a:t>forecasting</a:t>
              </a:r>
              <a:endParaRPr lang="fr-FR" sz="1200">
                <a:solidFill>
                  <a:srgbClr val="002060"/>
                </a:solidFill>
                <a:latin typeface="Gill Sans MT" panose="020B0502020104020203" pitchFamily="34" charset="0"/>
                <a:cs typeface="Times New Roman" panose="02020603050405020304" pitchFamily="18" charset="0"/>
              </a:endParaRPr>
            </a:p>
          </p:txBody>
        </p:sp>
        <p:sp>
          <p:nvSpPr>
            <p:cNvPr id="74" name="Rectangle : coins arrondis 73">
              <a:extLst>
                <a:ext uri="{FF2B5EF4-FFF2-40B4-BE49-F238E27FC236}">
                  <a16:creationId xmlns:a16="http://schemas.microsoft.com/office/drawing/2014/main" id="{FB3D797E-90CD-98BC-CAF3-0A1A0DCA10D2}"/>
                </a:ext>
              </a:extLst>
            </p:cNvPr>
            <p:cNvSpPr/>
            <p:nvPr/>
          </p:nvSpPr>
          <p:spPr>
            <a:xfrm>
              <a:off x="4350389" y="4086168"/>
              <a:ext cx="1988996" cy="411335"/>
            </a:xfrm>
            <a:prstGeom prst="roundRect">
              <a:avLst>
                <a:gd name="adj" fmla="val 450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Planification</a:t>
              </a:r>
            </a:p>
          </p:txBody>
        </p:sp>
        <p:sp>
          <p:nvSpPr>
            <p:cNvPr id="75" name="Rectangle : coins arrondis 74">
              <a:extLst>
                <a:ext uri="{FF2B5EF4-FFF2-40B4-BE49-F238E27FC236}">
                  <a16:creationId xmlns:a16="http://schemas.microsoft.com/office/drawing/2014/main" id="{757963B3-8758-AD6F-C6F6-FAD22308441B}"/>
                </a:ext>
              </a:extLst>
            </p:cNvPr>
            <p:cNvSpPr/>
            <p:nvPr/>
          </p:nvSpPr>
          <p:spPr>
            <a:xfrm>
              <a:off x="4350389" y="4694521"/>
              <a:ext cx="1988996" cy="411335"/>
            </a:xfrm>
            <a:prstGeom prst="roundRect">
              <a:avLst>
                <a:gd name="adj" fmla="val 45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Evaluation financière</a:t>
              </a:r>
            </a:p>
          </p:txBody>
        </p:sp>
        <p:sp>
          <p:nvSpPr>
            <p:cNvPr id="76" name="Rectangle : coins arrondis 75">
              <a:extLst>
                <a:ext uri="{FF2B5EF4-FFF2-40B4-BE49-F238E27FC236}">
                  <a16:creationId xmlns:a16="http://schemas.microsoft.com/office/drawing/2014/main" id="{5EB12E27-9C4C-4E57-6A1C-5A7E464E0DC7}"/>
                </a:ext>
              </a:extLst>
            </p:cNvPr>
            <p:cNvSpPr/>
            <p:nvPr/>
          </p:nvSpPr>
          <p:spPr>
            <a:xfrm>
              <a:off x="4350389" y="5298760"/>
              <a:ext cx="1988996" cy="411335"/>
            </a:xfrm>
            <a:prstGeom prst="roundRect">
              <a:avLst>
                <a:gd name="adj" fmla="val 450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Data Modification</a:t>
              </a:r>
            </a:p>
          </p:txBody>
        </p:sp>
        <p:sp>
          <p:nvSpPr>
            <p:cNvPr id="77" name="ZoneTexte 76">
              <a:extLst>
                <a:ext uri="{FF2B5EF4-FFF2-40B4-BE49-F238E27FC236}">
                  <a16:creationId xmlns:a16="http://schemas.microsoft.com/office/drawing/2014/main" id="{9236C256-BB8E-186B-9AE6-E4D422E3E78D}"/>
                </a:ext>
              </a:extLst>
            </p:cNvPr>
            <p:cNvSpPr txBox="1"/>
            <p:nvPr/>
          </p:nvSpPr>
          <p:spPr>
            <a:xfrm>
              <a:off x="339044" y="2429034"/>
              <a:ext cx="1064525" cy="329950"/>
            </a:xfrm>
            <a:prstGeom prst="rect">
              <a:avLst/>
            </a:prstGeom>
            <a:noFill/>
          </p:spPr>
          <p:txBody>
            <a:bodyPr wrap="square" rtlCol="0">
              <a:spAutoFit/>
            </a:bodyPr>
            <a:lstStyle/>
            <a:p>
              <a:r>
                <a:rPr lang="fr-FR" sz="1100">
                  <a:solidFill>
                    <a:srgbClr val="002060"/>
                  </a:solidFill>
                  <a:latin typeface="Gill Sans MT" panose="020B0502020104020203" pitchFamily="34" charset="0"/>
                  <a:cs typeface="Times New Roman" panose="02020603050405020304" pitchFamily="18" charset="0"/>
                </a:rPr>
                <a:t>Data</a:t>
              </a:r>
            </a:p>
          </p:txBody>
        </p:sp>
        <p:sp>
          <p:nvSpPr>
            <p:cNvPr id="78" name="Rectangle : coins arrondis 77">
              <a:extLst>
                <a:ext uri="{FF2B5EF4-FFF2-40B4-BE49-F238E27FC236}">
                  <a16:creationId xmlns:a16="http://schemas.microsoft.com/office/drawing/2014/main" id="{4B85CB43-C9AD-4DE4-6BEC-52A6E39A4A07}"/>
                </a:ext>
              </a:extLst>
            </p:cNvPr>
            <p:cNvSpPr/>
            <p:nvPr/>
          </p:nvSpPr>
          <p:spPr>
            <a:xfrm>
              <a:off x="366341" y="2857265"/>
              <a:ext cx="2315446" cy="411335"/>
            </a:xfrm>
            <a:prstGeom prst="roundRect">
              <a:avLst>
                <a:gd name="adj" fmla="val 4509"/>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Historique des Prix </a:t>
              </a:r>
            </a:p>
          </p:txBody>
        </p:sp>
        <p:sp>
          <p:nvSpPr>
            <p:cNvPr id="79" name="Rectangle : coins arrondis 78">
              <a:extLst>
                <a:ext uri="{FF2B5EF4-FFF2-40B4-BE49-F238E27FC236}">
                  <a16:creationId xmlns:a16="http://schemas.microsoft.com/office/drawing/2014/main" id="{D8E92BCE-9104-03D0-7F0F-286447D04EE7}"/>
                </a:ext>
              </a:extLst>
            </p:cNvPr>
            <p:cNvSpPr/>
            <p:nvPr/>
          </p:nvSpPr>
          <p:spPr>
            <a:xfrm>
              <a:off x="366340" y="3477816"/>
              <a:ext cx="2315446" cy="411335"/>
            </a:xfrm>
            <a:prstGeom prst="roundRect">
              <a:avLst>
                <a:gd name="adj" fmla="val 4509"/>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Historique de la demande</a:t>
              </a:r>
            </a:p>
          </p:txBody>
        </p:sp>
        <p:sp>
          <p:nvSpPr>
            <p:cNvPr id="80" name="Rectangle : coins arrondis 79">
              <a:extLst>
                <a:ext uri="{FF2B5EF4-FFF2-40B4-BE49-F238E27FC236}">
                  <a16:creationId xmlns:a16="http://schemas.microsoft.com/office/drawing/2014/main" id="{5C488B1F-5CFF-979F-BD84-375C35CB6E2A}"/>
                </a:ext>
              </a:extLst>
            </p:cNvPr>
            <p:cNvSpPr/>
            <p:nvPr/>
          </p:nvSpPr>
          <p:spPr>
            <a:xfrm>
              <a:off x="376347" y="4094819"/>
              <a:ext cx="2315446" cy="411335"/>
            </a:xfrm>
            <a:prstGeom prst="roundRect">
              <a:avLst>
                <a:gd name="adj" fmla="val 450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Données de production</a:t>
              </a:r>
            </a:p>
          </p:txBody>
        </p:sp>
        <p:sp>
          <p:nvSpPr>
            <p:cNvPr id="81" name="ZoneTexte 80">
              <a:extLst>
                <a:ext uri="{FF2B5EF4-FFF2-40B4-BE49-F238E27FC236}">
                  <a16:creationId xmlns:a16="http://schemas.microsoft.com/office/drawing/2014/main" id="{E2092CF1-A33E-38D9-6AF1-8866F7B832A3}"/>
                </a:ext>
              </a:extLst>
            </p:cNvPr>
            <p:cNvSpPr txBox="1"/>
            <p:nvPr/>
          </p:nvSpPr>
          <p:spPr>
            <a:xfrm>
              <a:off x="8827667" y="2436645"/>
              <a:ext cx="1064525" cy="329950"/>
            </a:xfrm>
            <a:prstGeom prst="rect">
              <a:avLst/>
            </a:prstGeom>
            <a:noFill/>
          </p:spPr>
          <p:txBody>
            <a:bodyPr wrap="square" rtlCol="0">
              <a:spAutoFit/>
            </a:bodyPr>
            <a:lstStyle/>
            <a:p>
              <a:r>
                <a:rPr lang="fr-FR" sz="1100">
                  <a:solidFill>
                    <a:srgbClr val="002060"/>
                  </a:solidFill>
                  <a:latin typeface="Gill Sans MT" panose="020B0502020104020203" pitchFamily="34" charset="0"/>
                  <a:cs typeface="Times New Roman" panose="02020603050405020304" pitchFamily="18" charset="0"/>
                </a:rPr>
                <a:t>Data/All</a:t>
              </a:r>
            </a:p>
          </p:txBody>
        </p:sp>
        <p:sp>
          <p:nvSpPr>
            <p:cNvPr id="82" name="Rectangle : coins arrondis 81">
              <a:extLst>
                <a:ext uri="{FF2B5EF4-FFF2-40B4-BE49-F238E27FC236}">
                  <a16:creationId xmlns:a16="http://schemas.microsoft.com/office/drawing/2014/main" id="{0547D5AD-F501-4A9C-2B1A-4AC34F33CFE8}"/>
                </a:ext>
              </a:extLst>
            </p:cNvPr>
            <p:cNvSpPr/>
            <p:nvPr/>
          </p:nvSpPr>
          <p:spPr>
            <a:xfrm>
              <a:off x="8702682" y="2744422"/>
              <a:ext cx="2722001" cy="2111991"/>
            </a:xfrm>
            <a:prstGeom prst="roundRect">
              <a:avLst>
                <a:gd name="adj" fmla="val 4286"/>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rgbClr val="002060"/>
                </a:solidFill>
                <a:latin typeface="Gill Sans MT" panose="020B0502020104020203" pitchFamily="34" charset="0"/>
                <a:cs typeface="Times New Roman" panose="02020603050405020304" pitchFamily="18" charset="0"/>
              </a:endParaRPr>
            </a:p>
          </p:txBody>
        </p:sp>
        <p:sp>
          <p:nvSpPr>
            <p:cNvPr id="83" name="Rectangle : coins arrondis 82">
              <a:extLst>
                <a:ext uri="{FF2B5EF4-FFF2-40B4-BE49-F238E27FC236}">
                  <a16:creationId xmlns:a16="http://schemas.microsoft.com/office/drawing/2014/main" id="{C69E30CB-BE38-F0F5-EBF7-B316BD8E559E}"/>
                </a:ext>
              </a:extLst>
            </p:cNvPr>
            <p:cNvSpPr/>
            <p:nvPr/>
          </p:nvSpPr>
          <p:spPr>
            <a:xfrm>
              <a:off x="8854961" y="3861892"/>
              <a:ext cx="2433821" cy="411335"/>
            </a:xfrm>
            <a:prstGeom prst="roundRect">
              <a:avLst>
                <a:gd name="adj" fmla="val 450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Prédiction demande DAP</a:t>
              </a:r>
            </a:p>
          </p:txBody>
        </p:sp>
        <p:sp>
          <p:nvSpPr>
            <p:cNvPr id="85" name="Rectangle : coins arrondis 84">
              <a:extLst>
                <a:ext uri="{FF2B5EF4-FFF2-40B4-BE49-F238E27FC236}">
                  <a16:creationId xmlns:a16="http://schemas.microsoft.com/office/drawing/2014/main" id="{5314E1C3-A8A2-ACCD-5F9F-2E9E3C928622}"/>
                </a:ext>
              </a:extLst>
            </p:cNvPr>
            <p:cNvSpPr/>
            <p:nvPr/>
          </p:nvSpPr>
          <p:spPr>
            <a:xfrm>
              <a:off x="8854961" y="4359152"/>
              <a:ext cx="2433821" cy="411335"/>
            </a:xfrm>
            <a:prstGeom prst="roundRect">
              <a:avLst>
                <a:gd name="adj" fmla="val 4509"/>
              </a:avLst>
            </a:prstGeom>
            <a:solidFill>
              <a:srgbClr val="549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Prédiction demande MAP</a:t>
              </a:r>
            </a:p>
          </p:txBody>
        </p:sp>
        <p:sp>
          <p:nvSpPr>
            <p:cNvPr id="86" name="Rectangle : coins arrondis 85">
              <a:extLst>
                <a:ext uri="{FF2B5EF4-FFF2-40B4-BE49-F238E27FC236}">
                  <a16:creationId xmlns:a16="http://schemas.microsoft.com/office/drawing/2014/main" id="{1519E23A-CB01-D654-F638-095CD3E0E134}"/>
                </a:ext>
              </a:extLst>
            </p:cNvPr>
            <p:cNvSpPr/>
            <p:nvPr/>
          </p:nvSpPr>
          <p:spPr>
            <a:xfrm>
              <a:off x="8854962" y="2846531"/>
              <a:ext cx="2433821" cy="411335"/>
            </a:xfrm>
            <a:prstGeom prst="roundRect">
              <a:avLst>
                <a:gd name="adj" fmla="val 4509"/>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Prédiction des prix de DAP</a:t>
              </a:r>
            </a:p>
          </p:txBody>
        </p:sp>
        <p:sp>
          <p:nvSpPr>
            <p:cNvPr id="87" name="Rectangle : coins arrondis 86">
              <a:extLst>
                <a:ext uri="{FF2B5EF4-FFF2-40B4-BE49-F238E27FC236}">
                  <a16:creationId xmlns:a16="http://schemas.microsoft.com/office/drawing/2014/main" id="{50D1639E-B19E-C86C-7CA8-92904A47181A}"/>
                </a:ext>
              </a:extLst>
            </p:cNvPr>
            <p:cNvSpPr/>
            <p:nvPr/>
          </p:nvSpPr>
          <p:spPr>
            <a:xfrm>
              <a:off x="8854961" y="3348448"/>
              <a:ext cx="2433821" cy="411335"/>
            </a:xfrm>
            <a:prstGeom prst="roundRect">
              <a:avLst>
                <a:gd name="adj" fmla="val 4509"/>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Prédiction des prix de MP</a:t>
              </a:r>
            </a:p>
          </p:txBody>
        </p:sp>
        <p:sp>
          <p:nvSpPr>
            <p:cNvPr id="88" name="Rectangle : coins arrondis 87">
              <a:extLst>
                <a:ext uri="{FF2B5EF4-FFF2-40B4-BE49-F238E27FC236}">
                  <a16:creationId xmlns:a16="http://schemas.microsoft.com/office/drawing/2014/main" id="{28E5FEE9-3B6F-C2B0-717C-093BEDF1D8DB}"/>
                </a:ext>
              </a:extLst>
            </p:cNvPr>
            <p:cNvSpPr/>
            <p:nvPr/>
          </p:nvSpPr>
          <p:spPr>
            <a:xfrm>
              <a:off x="4350389" y="2869462"/>
              <a:ext cx="1988996" cy="411335"/>
            </a:xfrm>
            <a:prstGeom prst="roundRect">
              <a:avLst>
                <a:gd name="adj" fmla="val 4509"/>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Price </a:t>
              </a:r>
              <a:r>
                <a:rPr lang="fr-FR" sz="1200" err="1">
                  <a:solidFill>
                    <a:srgbClr val="002060"/>
                  </a:solidFill>
                  <a:latin typeface="Gill Sans MT" panose="020B0502020104020203" pitchFamily="34" charset="0"/>
                  <a:cs typeface="Times New Roman" panose="02020603050405020304" pitchFamily="18" charset="0"/>
                </a:rPr>
                <a:t>forecasting</a:t>
              </a:r>
              <a:endParaRPr lang="fr-FR" sz="1200">
                <a:solidFill>
                  <a:srgbClr val="002060"/>
                </a:solidFill>
                <a:latin typeface="Gill Sans MT" panose="020B0502020104020203" pitchFamily="34" charset="0"/>
                <a:cs typeface="Times New Roman" panose="02020603050405020304" pitchFamily="18" charset="0"/>
              </a:endParaRPr>
            </a:p>
          </p:txBody>
        </p:sp>
        <p:sp>
          <p:nvSpPr>
            <p:cNvPr id="89" name="Rectangle : coins arrondis 88">
              <a:extLst>
                <a:ext uri="{FF2B5EF4-FFF2-40B4-BE49-F238E27FC236}">
                  <a16:creationId xmlns:a16="http://schemas.microsoft.com/office/drawing/2014/main" id="{2ADA80EB-74C0-B86C-57A6-E0691CAC4CD7}"/>
                </a:ext>
              </a:extLst>
            </p:cNvPr>
            <p:cNvSpPr/>
            <p:nvPr/>
          </p:nvSpPr>
          <p:spPr>
            <a:xfrm>
              <a:off x="4415280" y="352101"/>
              <a:ext cx="4107747" cy="1660169"/>
            </a:xfrm>
            <a:prstGeom prst="roundRect">
              <a:avLst>
                <a:gd name="adj" fmla="val 4286"/>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rgbClr val="002060"/>
                </a:solidFill>
                <a:latin typeface="Gill Sans MT" panose="020B0502020104020203" pitchFamily="34" charset="0"/>
                <a:cs typeface="Times New Roman" panose="02020603050405020304" pitchFamily="18" charset="0"/>
              </a:endParaRPr>
            </a:p>
          </p:txBody>
        </p:sp>
        <p:sp>
          <p:nvSpPr>
            <p:cNvPr id="90" name="Rectangle : coins arrondis 89">
              <a:extLst>
                <a:ext uri="{FF2B5EF4-FFF2-40B4-BE49-F238E27FC236}">
                  <a16:creationId xmlns:a16="http://schemas.microsoft.com/office/drawing/2014/main" id="{44B6C3D3-5680-0B84-FDA6-6D7E26C7B850}"/>
                </a:ext>
              </a:extLst>
            </p:cNvPr>
            <p:cNvSpPr/>
            <p:nvPr/>
          </p:nvSpPr>
          <p:spPr>
            <a:xfrm>
              <a:off x="4493779" y="487938"/>
              <a:ext cx="1678909" cy="411335"/>
            </a:xfrm>
            <a:prstGeom prst="roundRect">
              <a:avLst>
                <a:gd name="adj" fmla="val 450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Home</a:t>
              </a:r>
            </a:p>
          </p:txBody>
        </p:sp>
        <p:sp>
          <p:nvSpPr>
            <p:cNvPr id="91" name="Rectangle : coins arrondis 90">
              <a:extLst>
                <a:ext uri="{FF2B5EF4-FFF2-40B4-BE49-F238E27FC236}">
                  <a16:creationId xmlns:a16="http://schemas.microsoft.com/office/drawing/2014/main" id="{26348B30-C812-8A78-A325-2F94BA107152}"/>
                </a:ext>
              </a:extLst>
            </p:cNvPr>
            <p:cNvSpPr/>
            <p:nvPr/>
          </p:nvSpPr>
          <p:spPr>
            <a:xfrm>
              <a:off x="4493779" y="967361"/>
              <a:ext cx="1678909" cy="411335"/>
            </a:xfrm>
            <a:prstGeom prst="roundRect">
              <a:avLst>
                <a:gd name="adj" fmla="val 450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Interface Library</a:t>
              </a:r>
            </a:p>
          </p:txBody>
        </p:sp>
        <p:sp>
          <p:nvSpPr>
            <p:cNvPr id="92" name="Rectangle : coins arrondis 91">
              <a:extLst>
                <a:ext uri="{FF2B5EF4-FFF2-40B4-BE49-F238E27FC236}">
                  <a16:creationId xmlns:a16="http://schemas.microsoft.com/office/drawing/2014/main" id="{F5CF3859-BBB6-9728-6DBA-CAC0B7925065}"/>
                </a:ext>
              </a:extLst>
            </p:cNvPr>
            <p:cNvSpPr/>
            <p:nvPr/>
          </p:nvSpPr>
          <p:spPr>
            <a:xfrm>
              <a:off x="4493779" y="1446784"/>
              <a:ext cx="1678909" cy="411335"/>
            </a:xfrm>
            <a:prstGeom prst="roundRect">
              <a:avLst>
                <a:gd name="adj" fmla="val 450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Modèles</a:t>
              </a:r>
            </a:p>
          </p:txBody>
        </p:sp>
        <p:sp>
          <p:nvSpPr>
            <p:cNvPr id="93" name="ZoneTexte 92">
              <a:extLst>
                <a:ext uri="{FF2B5EF4-FFF2-40B4-BE49-F238E27FC236}">
                  <a16:creationId xmlns:a16="http://schemas.microsoft.com/office/drawing/2014/main" id="{9B39FC9F-2B00-6CC7-4E46-8EF951163FC6}"/>
                </a:ext>
              </a:extLst>
            </p:cNvPr>
            <p:cNvSpPr txBox="1"/>
            <p:nvPr/>
          </p:nvSpPr>
          <p:spPr>
            <a:xfrm>
              <a:off x="4493779" y="49218"/>
              <a:ext cx="1064525" cy="329950"/>
            </a:xfrm>
            <a:prstGeom prst="rect">
              <a:avLst/>
            </a:prstGeom>
            <a:noFill/>
          </p:spPr>
          <p:txBody>
            <a:bodyPr wrap="square" rtlCol="0">
              <a:spAutoFit/>
            </a:bodyPr>
            <a:lstStyle/>
            <a:p>
              <a:r>
                <a:rPr lang="fr-FR" sz="1100">
                  <a:solidFill>
                    <a:srgbClr val="002060"/>
                  </a:solidFill>
                  <a:latin typeface="Gill Sans MT" panose="020B0502020104020203" pitchFamily="34" charset="0"/>
                  <a:cs typeface="Times New Roman" panose="02020603050405020304" pitchFamily="18" charset="0"/>
                </a:rPr>
                <a:t>Interface</a:t>
              </a:r>
            </a:p>
          </p:txBody>
        </p:sp>
        <p:sp>
          <p:nvSpPr>
            <p:cNvPr id="94" name="Rectangle : coins arrondis 93">
              <a:extLst>
                <a:ext uri="{FF2B5EF4-FFF2-40B4-BE49-F238E27FC236}">
                  <a16:creationId xmlns:a16="http://schemas.microsoft.com/office/drawing/2014/main" id="{C6312223-CDD2-B490-FCDB-A372EE9314C4}"/>
                </a:ext>
              </a:extLst>
            </p:cNvPr>
            <p:cNvSpPr/>
            <p:nvPr/>
          </p:nvSpPr>
          <p:spPr>
            <a:xfrm>
              <a:off x="4189470" y="2727199"/>
              <a:ext cx="2311043" cy="3128408"/>
            </a:xfrm>
            <a:prstGeom prst="roundRect">
              <a:avLst>
                <a:gd name="adj" fmla="val 4286"/>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rgbClr val="002060"/>
                </a:solidFill>
                <a:latin typeface="Gill Sans MT" panose="020B0502020104020203" pitchFamily="34" charset="0"/>
                <a:cs typeface="Times New Roman" panose="02020603050405020304" pitchFamily="18" charset="0"/>
              </a:endParaRPr>
            </a:p>
          </p:txBody>
        </p:sp>
        <p:sp>
          <p:nvSpPr>
            <p:cNvPr id="95" name="ZoneTexte 94">
              <a:extLst>
                <a:ext uri="{FF2B5EF4-FFF2-40B4-BE49-F238E27FC236}">
                  <a16:creationId xmlns:a16="http://schemas.microsoft.com/office/drawing/2014/main" id="{07D885E9-0FC1-3686-2236-1BB77616062E}"/>
                </a:ext>
              </a:extLst>
            </p:cNvPr>
            <p:cNvSpPr txBox="1"/>
            <p:nvPr/>
          </p:nvSpPr>
          <p:spPr>
            <a:xfrm>
              <a:off x="4254533" y="2416173"/>
              <a:ext cx="1064525" cy="329950"/>
            </a:xfrm>
            <a:prstGeom prst="rect">
              <a:avLst/>
            </a:prstGeom>
            <a:noFill/>
          </p:spPr>
          <p:txBody>
            <a:bodyPr wrap="square" rtlCol="0">
              <a:spAutoFit/>
            </a:bodyPr>
            <a:lstStyle/>
            <a:p>
              <a:r>
                <a:rPr lang="fr-FR" sz="1100">
                  <a:solidFill>
                    <a:srgbClr val="002060"/>
                  </a:solidFill>
                  <a:latin typeface="Gill Sans MT" panose="020B0502020104020203" pitchFamily="34" charset="0"/>
                  <a:cs typeface="Times New Roman" panose="02020603050405020304" pitchFamily="18" charset="0"/>
                </a:rPr>
                <a:t>Pages</a:t>
              </a:r>
            </a:p>
          </p:txBody>
        </p:sp>
        <p:cxnSp>
          <p:nvCxnSpPr>
            <p:cNvPr id="96" name="Connecteur droit 95">
              <a:extLst>
                <a:ext uri="{FF2B5EF4-FFF2-40B4-BE49-F238E27FC236}">
                  <a16:creationId xmlns:a16="http://schemas.microsoft.com/office/drawing/2014/main" id="{528276CC-3FD2-6629-275E-069E23BBA4C8}"/>
                </a:ext>
              </a:extLst>
            </p:cNvPr>
            <p:cNvCxnSpPr>
              <a:cxnSpLocks/>
              <a:stCxn id="88" idx="1"/>
              <a:endCxn id="78" idx="3"/>
            </p:cNvCxnSpPr>
            <p:nvPr/>
          </p:nvCxnSpPr>
          <p:spPr>
            <a:xfrm flipH="1" flipV="1">
              <a:off x="2681787" y="3062933"/>
              <a:ext cx="1668602" cy="1219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FA3AE664-B016-7BEF-4CBC-B50388C463F3}"/>
                </a:ext>
              </a:extLst>
            </p:cNvPr>
            <p:cNvCxnSpPr>
              <a:cxnSpLocks/>
              <a:stCxn id="73" idx="1"/>
              <a:endCxn id="79" idx="3"/>
            </p:cNvCxnSpPr>
            <p:nvPr/>
          </p:nvCxnSpPr>
          <p:spPr>
            <a:xfrm flipH="1">
              <a:off x="2681786" y="3683483"/>
              <a:ext cx="1668603" cy="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1DB4C825-358E-AB82-CCCD-44288A4CE978}"/>
                </a:ext>
              </a:extLst>
            </p:cNvPr>
            <p:cNvCxnSpPr>
              <a:cxnSpLocks/>
              <a:stCxn id="74" idx="1"/>
              <a:endCxn id="80" idx="3"/>
            </p:cNvCxnSpPr>
            <p:nvPr/>
          </p:nvCxnSpPr>
          <p:spPr>
            <a:xfrm flipH="1">
              <a:off x="2691793" y="4291836"/>
              <a:ext cx="1658596" cy="865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Organigramme : Connecteur 98">
              <a:extLst>
                <a:ext uri="{FF2B5EF4-FFF2-40B4-BE49-F238E27FC236}">
                  <a16:creationId xmlns:a16="http://schemas.microsoft.com/office/drawing/2014/main" id="{592CB2A5-2D0A-5D4A-3D46-E0732BCA6699}"/>
                </a:ext>
              </a:extLst>
            </p:cNvPr>
            <p:cNvSpPr/>
            <p:nvPr/>
          </p:nvSpPr>
          <p:spPr>
            <a:xfrm>
              <a:off x="3449976" y="4237078"/>
              <a:ext cx="120264" cy="126816"/>
            </a:xfrm>
            <a:prstGeom prst="flowChartConnector">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cxnSp>
          <p:nvCxnSpPr>
            <p:cNvPr id="100" name="Connecteur : en angle 99">
              <a:extLst>
                <a:ext uri="{FF2B5EF4-FFF2-40B4-BE49-F238E27FC236}">
                  <a16:creationId xmlns:a16="http://schemas.microsoft.com/office/drawing/2014/main" id="{7225CA24-3828-C771-8630-EF4813BE9206}"/>
                </a:ext>
              </a:extLst>
            </p:cNvPr>
            <p:cNvCxnSpPr>
              <a:cxnSpLocks/>
              <a:stCxn id="99" idx="4"/>
              <a:endCxn id="75" idx="1"/>
            </p:cNvCxnSpPr>
            <p:nvPr/>
          </p:nvCxnSpPr>
          <p:spPr>
            <a:xfrm rot="16200000" flipH="1">
              <a:off x="3662101" y="4211900"/>
              <a:ext cx="536295" cy="840281"/>
            </a:xfrm>
            <a:prstGeom prst="bentConnector2">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Connecteur : en angle 100">
              <a:extLst>
                <a:ext uri="{FF2B5EF4-FFF2-40B4-BE49-F238E27FC236}">
                  <a16:creationId xmlns:a16="http://schemas.microsoft.com/office/drawing/2014/main" id="{2E252A94-7B35-1339-F609-1E59004C70DA}"/>
                </a:ext>
              </a:extLst>
            </p:cNvPr>
            <p:cNvCxnSpPr>
              <a:cxnSpLocks/>
              <a:stCxn id="4" idx="2"/>
              <a:endCxn id="76" idx="1"/>
            </p:cNvCxnSpPr>
            <p:nvPr/>
          </p:nvCxnSpPr>
          <p:spPr>
            <a:xfrm rot="16200000" flipH="1">
              <a:off x="2533831" y="3687870"/>
              <a:ext cx="865978" cy="2767137"/>
            </a:xfrm>
            <a:prstGeom prst="bentConnector2">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7C30472C-6DB2-9B5D-B937-FBA3F672CF68}"/>
                </a:ext>
              </a:extLst>
            </p:cNvPr>
            <p:cNvCxnSpPr>
              <a:cxnSpLocks/>
            </p:cNvCxnSpPr>
            <p:nvPr/>
          </p:nvCxnSpPr>
          <p:spPr>
            <a:xfrm flipV="1">
              <a:off x="5002226" y="2012270"/>
              <a:ext cx="0" cy="72454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C9BB2EDD-2E13-2017-AA3D-D1EE4C85FB6B}"/>
                </a:ext>
              </a:extLst>
            </p:cNvPr>
            <p:cNvCxnSpPr>
              <a:cxnSpLocks/>
            </p:cNvCxnSpPr>
            <p:nvPr/>
          </p:nvCxnSpPr>
          <p:spPr>
            <a:xfrm>
              <a:off x="5655016" y="2012270"/>
              <a:ext cx="0" cy="72454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 coins arrondis 103">
              <a:extLst>
                <a:ext uri="{FF2B5EF4-FFF2-40B4-BE49-F238E27FC236}">
                  <a16:creationId xmlns:a16="http://schemas.microsoft.com/office/drawing/2014/main" id="{C35C448E-64DE-D710-19C6-D6C2E5CFBD0A}"/>
                </a:ext>
              </a:extLst>
            </p:cNvPr>
            <p:cNvSpPr/>
            <p:nvPr/>
          </p:nvSpPr>
          <p:spPr>
            <a:xfrm>
              <a:off x="6694732" y="1343412"/>
              <a:ext cx="1678909" cy="541943"/>
            </a:xfrm>
            <a:prstGeom prst="roundRect">
              <a:avLst>
                <a:gd name="adj" fmla="val 450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Prédiction</a:t>
              </a:r>
            </a:p>
          </p:txBody>
        </p:sp>
        <p:cxnSp>
          <p:nvCxnSpPr>
            <p:cNvPr id="105" name="Connecteur : en angle 104">
              <a:extLst>
                <a:ext uri="{FF2B5EF4-FFF2-40B4-BE49-F238E27FC236}">
                  <a16:creationId xmlns:a16="http://schemas.microsoft.com/office/drawing/2014/main" id="{33F9F990-90A2-89CC-643C-7B9C7EC12537}"/>
                </a:ext>
              </a:extLst>
            </p:cNvPr>
            <p:cNvCxnSpPr>
              <a:cxnSpLocks/>
              <a:endCxn id="104" idx="2"/>
            </p:cNvCxnSpPr>
            <p:nvPr/>
          </p:nvCxnSpPr>
          <p:spPr>
            <a:xfrm flipV="1">
              <a:off x="6500513" y="1885355"/>
              <a:ext cx="1033674" cy="942568"/>
            </a:xfrm>
            <a:prstGeom prst="bentConnector2">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F0CD7F4F-DACB-D5E2-7340-5A6BECF6B4E3}"/>
                </a:ext>
              </a:extLst>
            </p:cNvPr>
            <p:cNvCxnSpPr>
              <a:cxnSpLocks/>
              <a:stCxn id="86" idx="1"/>
              <a:endCxn id="88" idx="3"/>
            </p:cNvCxnSpPr>
            <p:nvPr/>
          </p:nvCxnSpPr>
          <p:spPr>
            <a:xfrm flipH="1">
              <a:off x="6339385" y="3052199"/>
              <a:ext cx="2515577" cy="2293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Organigramme : Connecteur 106">
              <a:extLst>
                <a:ext uri="{FF2B5EF4-FFF2-40B4-BE49-F238E27FC236}">
                  <a16:creationId xmlns:a16="http://schemas.microsoft.com/office/drawing/2014/main" id="{99500503-D792-7C85-2290-985279CC46C7}"/>
                </a:ext>
              </a:extLst>
            </p:cNvPr>
            <p:cNvSpPr/>
            <p:nvPr/>
          </p:nvSpPr>
          <p:spPr>
            <a:xfrm>
              <a:off x="7486616" y="3007324"/>
              <a:ext cx="120264" cy="126816"/>
            </a:xfrm>
            <a:prstGeom prst="flowChartConnector">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cxnSp>
          <p:nvCxnSpPr>
            <p:cNvPr id="108" name="Connecteur : en angle 107">
              <a:extLst>
                <a:ext uri="{FF2B5EF4-FFF2-40B4-BE49-F238E27FC236}">
                  <a16:creationId xmlns:a16="http://schemas.microsoft.com/office/drawing/2014/main" id="{CC45B7CA-2D84-1137-F5B2-571D70184F17}"/>
                </a:ext>
              </a:extLst>
            </p:cNvPr>
            <p:cNvCxnSpPr>
              <a:cxnSpLocks/>
              <a:stCxn id="107" idx="4"/>
              <a:endCxn id="87" idx="1"/>
            </p:cNvCxnSpPr>
            <p:nvPr/>
          </p:nvCxnSpPr>
          <p:spPr>
            <a:xfrm rot="16200000" flipH="1">
              <a:off x="7990866" y="2690021"/>
              <a:ext cx="419976" cy="1308213"/>
            </a:xfrm>
            <a:prstGeom prst="bentConnector2">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Connecteur : en angle 108">
              <a:extLst>
                <a:ext uri="{FF2B5EF4-FFF2-40B4-BE49-F238E27FC236}">
                  <a16:creationId xmlns:a16="http://schemas.microsoft.com/office/drawing/2014/main" id="{7CDDC84E-2833-F0B4-D270-DA5FF64501CA}"/>
                </a:ext>
              </a:extLst>
            </p:cNvPr>
            <p:cNvCxnSpPr>
              <a:cxnSpLocks/>
              <a:stCxn id="73" idx="3"/>
              <a:endCxn id="83" idx="1"/>
            </p:cNvCxnSpPr>
            <p:nvPr/>
          </p:nvCxnSpPr>
          <p:spPr>
            <a:xfrm>
              <a:off x="6339385" y="3683483"/>
              <a:ext cx="2515576" cy="384077"/>
            </a:xfrm>
            <a:prstGeom prst="bentConnector3">
              <a:avLst>
                <a:gd name="adj1" fmla="val 41862"/>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Connecteur : en angle 109">
              <a:extLst>
                <a:ext uri="{FF2B5EF4-FFF2-40B4-BE49-F238E27FC236}">
                  <a16:creationId xmlns:a16="http://schemas.microsoft.com/office/drawing/2014/main" id="{03264AC3-DA29-697E-DA9C-01F099130C1D}"/>
                </a:ext>
              </a:extLst>
            </p:cNvPr>
            <p:cNvCxnSpPr>
              <a:cxnSpLocks/>
              <a:endCxn id="85" idx="1"/>
            </p:cNvCxnSpPr>
            <p:nvPr/>
          </p:nvCxnSpPr>
          <p:spPr>
            <a:xfrm>
              <a:off x="7656448" y="4067560"/>
              <a:ext cx="1198513" cy="497260"/>
            </a:xfrm>
            <a:prstGeom prst="bentConnector3">
              <a:avLst>
                <a:gd name="adj1" fmla="val -22257"/>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Organigramme : Connecteur 110">
              <a:extLst>
                <a:ext uri="{FF2B5EF4-FFF2-40B4-BE49-F238E27FC236}">
                  <a16:creationId xmlns:a16="http://schemas.microsoft.com/office/drawing/2014/main" id="{4E7CF80E-57CF-3CFA-46A2-020C08410158}"/>
                </a:ext>
              </a:extLst>
            </p:cNvPr>
            <p:cNvSpPr/>
            <p:nvPr/>
          </p:nvSpPr>
          <p:spPr>
            <a:xfrm>
              <a:off x="7327143" y="4004151"/>
              <a:ext cx="120264" cy="126816"/>
            </a:xfrm>
            <a:prstGeom prst="flowChartConnector">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12" name="ZoneTexte 111">
              <a:extLst>
                <a:ext uri="{FF2B5EF4-FFF2-40B4-BE49-F238E27FC236}">
                  <a16:creationId xmlns:a16="http://schemas.microsoft.com/office/drawing/2014/main" id="{86B63A25-F1E9-0CB9-E98D-41F6FF24B201}"/>
                </a:ext>
              </a:extLst>
            </p:cNvPr>
            <p:cNvSpPr txBox="1"/>
            <p:nvPr/>
          </p:nvSpPr>
          <p:spPr>
            <a:xfrm>
              <a:off x="8800370" y="5016879"/>
              <a:ext cx="1064525" cy="329950"/>
            </a:xfrm>
            <a:prstGeom prst="rect">
              <a:avLst/>
            </a:prstGeom>
            <a:noFill/>
          </p:spPr>
          <p:txBody>
            <a:bodyPr wrap="square" rtlCol="0">
              <a:spAutoFit/>
            </a:bodyPr>
            <a:lstStyle/>
            <a:p>
              <a:r>
                <a:rPr lang="fr-FR" sz="1100">
                  <a:solidFill>
                    <a:srgbClr val="002060"/>
                  </a:solidFill>
                  <a:latin typeface="Gill Sans MT" panose="020B0502020104020203" pitchFamily="34" charset="0"/>
                  <a:cs typeface="Times New Roman" panose="02020603050405020304" pitchFamily="18" charset="0"/>
                </a:rPr>
                <a:t>Pages</a:t>
              </a:r>
            </a:p>
          </p:txBody>
        </p:sp>
        <p:sp>
          <p:nvSpPr>
            <p:cNvPr id="113" name="Rectangle : coins arrondis 112">
              <a:extLst>
                <a:ext uri="{FF2B5EF4-FFF2-40B4-BE49-F238E27FC236}">
                  <a16:creationId xmlns:a16="http://schemas.microsoft.com/office/drawing/2014/main" id="{487D181D-6DC9-074D-56C4-6AED329AF03E}"/>
                </a:ext>
              </a:extLst>
            </p:cNvPr>
            <p:cNvSpPr/>
            <p:nvPr/>
          </p:nvSpPr>
          <p:spPr>
            <a:xfrm>
              <a:off x="8741392" y="5324656"/>
              <a:ext cx="2683291" cy="1143371"/>
            </a:xfrm>
            <a:prstGeom prst="roundRect">
              <a:avLst>
                <a:gd name="adj" fmla="val 4286"/>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rgbClr val="002060"/>
                </a:solidFill>
                <a:latin typeface="Gill Sans MT" panose="020B0502020104020203" pitchFamily="34" charset="0"/>
                <a:cs typeface="Times New Roman" panose="02020603050405020304" pitchFamily="18" charset="0"/>
              </a:endParaRPr>
            </a:p>
          </p:txBody>
        </p:sp>
        <p:sp>
          <p:nvSpPr>
            <p:cNvPr id="114" name="Rectangle : coins arrondis 113">
              <a:extLst>
                <a:ext uri="{FF2B5EF4-FFF2-40B4-BE49-F238E27FC236}">
                  <a16:creationId xmlns:a16="http://schemas.microsoft.com/office/drawing/2014/main" id="{39676F07-2B57-9D51-36C1-60BCFC820066}"/>
                </a:ext>
              </a:extLst>
            </p:cNvPr>
            <p:cNvSpPr/>
            <p:nvPr/>
          </p:nvSpPr>
          <p:spPr>
            <a:xfrm>
              <a:off x="8854962" y="5426765"/>
              <a:ext cx="2433821" cy="411335"/>
            </a:xfrm>
            <a:prstGeom prst="roundRect">
              <a:avLst>
                <a:gd name="adj" fmla="val 4509"/>
              </a:avLst>
            </a:prstGeom>
            <a:solidFill>
              <a:srgbClr val="54D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Dashboard Marché</a:t>
              </a:r>
            </a:p>
          </p:txBody>
        </p:sp>
        <p:sp>
          <p:nvSpPr>
            <p:cNvPr id="115" name="Rectangle : coins arrondis 114">
              <a:extLst>
                <a:ext uri="{FF2B5EF4-FFF2-40B4-BE49-F238E27FC236}">
                  <a16:creationId xmlns:a16="http://schemas.microsoft.com/office/drawing/2014/main" id="{E6D2C036-F5CA-D615-6524-895CEE589DD5}"/>
                </a:ext>
              </a:extLst>
            </p:cNvPr>
            <p:cNvSpPr/>
            <p:nvPr/>
          </p:nvSpPr>
          <p:spPr>
            <a:xfrm>
              <a:off x="8854961" y="5928682"/>
              <a:ext cx="2433821" cy="411335"/>
            </a:xfrm>
            <a:prstGeom prst="roundRect">
              <a:avLst>
                <a:gd name="adj" fmla="val 4509"/>
              </a:avLst>
            </a:prstGeom>
            <a:solidFill>
              <a:srgbClr val="54D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Dashboard Planification</a:t>
              </a:r>
            </a:p>
          </p:txBody>
        </p:sp>
        <p:cxnSp>
          <p:nvCxnSpPr>
            <p:cNvPr id="116" name="Connecteur droit avec flèche 115">
              <a:extLst>
                <a:ext uri="{FF2B5EF4-FFF2-40B4-BE49-F238E27FC236}">
                  <a16:creationId xmlns:a16="http://schemas.microsoft.com/office/drawing/2014/main" id="{F71A5F1C-F99B-926C-47E4-410F4B36411A}"/>
                </a:ext>
              </a:extLst>
            </p:cNvPr>
            <p:cNvCxnSpPr>
              <a:cxnSpLocks/>
              <a:stCxn id="82" idx="2"/>
              <a:endCxn id="114" idx="0"/>
            </p:cNvCxnSpPr>
            <p:nvPr/>
          </p:nvCxnSpPr>
          <p:spPr>
            <a:xfrm>
              <a:off x="10063683" y="4856413"/>
              <a:ext cx="8190" cy="570352"/>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eur : en angle 116">
              <a:extLst>
                <a:ext uri="{FF2B5EF4-FFF2-40B4-BE49-F238E27FC236}">
                  <a16:creationId xmlns:a16="http://schemas.microsoft.com/office/drawing/2014/main" id="{63498D9F-DE43-00CE-D02E-38174A7A80B8}"/>
                </a:ext>
              </a:extLst>
            </p:cNvPr>
            <p:cNvCxnSpPr>
              <a:cxnSpLocks/>
              <a:stCxn id="74" idx="3"/>
              <a:endCxn id="115" idx="1"/>
            </p:cNvCxnSpPr>
            <p:nvPr/>
          </p:nvCxnSpPr>
          <p:spPr>
            <a:xfrm>
              <a:off x="6339385" y="4291836"/>
              <a:ext cx="2515576" cy="1842514"/>
            </a:xfrm>
            <a:prstGeom prst="bentConnector3">
              <a:avLst>
                <a:gd name="adj1" fmla="val 2667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 coins arrondis 117">
              <a:extLst>
                <a:ext uri="{FF2B5EF4-FFF2-40B4-BE49-F238E27FC236}">
                  <a16:creationId xmlns:a16="http://schemas.microsoft.com/office/drawing/2014/main" id="{7B5DC86B-6598-5B00-8530-EAF57B9E92D2}"/>
                </a:ext>
              </a:extLst>
            </p:cNvPr>
            <p:cNvSpPr/>
            <p:nvPr/>
          </p:nvSpPr>
          <p:spPr>
            <a:xfrm>
              <a:off x="366338" y="6001033"/>
              <a:ext cx="2433821" cy="411335"/>
            </a:xfrm>
            <a:prstGeom prst="roundRect">
              <a:avLst>
                <a:gd name="adj" fmla="val 45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200">
                  <a:solidFill>
                    <a:srgbClr val="002060"/>
                  </a:solidFill>
                  <a:latin typeface="Gill Sans MT" panose="020B0502020104020203" pitchFamily="34" charset="0"/>
                  <a:cs typeface="Times New Roman" panose="02020603050405020304" pitchFamily="18" charset="0"/>
                </a:rPr>
                <a:t>Paramètres utilisateur</a:t>
              </a:r>
            </a:p>
          </p:txBody>
        </p:sp>
        <p:cxnSp>
          <p:nvCxnSpPr>
            <p:cNvPr id="119" name="Connecteur : en angle 118">
              <a:extLst>
                <a:ext uri="{FF2B5EF4-FFF2-40B4-BE49-F238E27FC236}">
                  <a16:creationId xmlns:a16="http://schemas.microsoft.com/office/drawing/2014/main" id="{77349CA2-7188-E916-9094-D63D8E021104}"/>
                </a:ext>
              </a:extLst>
            </p:cNvPr>
            <p:cNvCxnSpPr>
              <a:cxnSpLocks/>
              <a:stCxn id="118" idx="3"/>
              <a:endCxn id="94" idx="2"/>
            </p:cNvCxnSpPr>
            <p:nvPr/>
          </p:nvCxnSpPr>
          <p:spPr>
            <a:xfrm flipV="1">
              <a:off x="2800159" y="5855607"/>
              <a:ext cx="2544833" cy="351094"/>
            </a:xfrm>
            <a:prstGeom prst="bentConnector2">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Triangle isocèle 119">
              <a:extLst>
                <a:ext uri="{FF2B5EF4-FFF2-40B4-BE49-F238E27FC236}">
                  <a16:creationId xmlns:a16="http://schemas.microsoft.com/office/drawing/2014/main" id="{BF577F41-C86B-C07C-FFCC-F033A9D34ADF}"/>
                </a:ext>
              </a:extLst>
            </p:cNvPr>
            <p:cNvSpPr/>
            <p:nvPr/>
          </p:nvSpPr>
          <p:spPr>
            <a:xfrm rot="5400000">
              <a:off x="8760888" y="3000598"/>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21" name="Triangle isocèle 120">
              <a:extLst>
                <a:ext uri="{FF2B5EF4-FFF2-40B4-BE49-F238E27FC236}">
                  <a16:creationId xmlns:a16="http://schemas.microsoft.com/office/drawing/2014/main" id="{DC1967A5-7736-B201-3DD5-7B1EA023405A}"/>
                </a:ext>
              </a:extLst>
            </p:cNvPr>
            <p:cNvSpPr/>
            <p:nvPr/>
          </p:nvSpPr>
          <p:spPr>
            <a:xfrm rot="5400000">
              <a:off x="8760887" y="3503988"/>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22" name="Triangle isocèle 121">
              <a:extLst>
                <a:ext uri="{FF2B5EF4-FFF2-40B4-BE49-F238E27FC236}">
                  <a16:creationId xmlns:a16="http://schemas.microsoft.com/office/drawing/2014/main" id="{20BE5500-0BF9-7638-9BD1-B21B5032982D}"/>
                </a:ext>
              </a:extLst>
            </p:cNvPr>
            <p:cNvSpPr/>
            <p:nvPr/>
          </p:nvSpPr>
          <p:spPr>
            <a:xfrm rot="5400000">
              <a:off x="8760887" y="4015640"/>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23" name="Triangle isocèle 122">
              <a:extLst>
                <a:ext uri="{FF2B5EF4-FFF2-40B4-BE49-F238E27FC236}">
                  <a16:creationId xmlns:a16="http://schemas.microsoft.com/office/drawing/2014/main" id="{DCDDFE19-39C2-FE64-1DF8-F94609273E21}"/>
                </a:ext>
              </a:extLst>
            </p:cNvPr>
            <p:cNvSpPr/>
            <p:nvPr/>
          </p:nvSpPr>
          <p:spPr>
            <a:xfrm rot="5400000">
              <a:off x="8760886" y="4510046"/>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24" name="Triangle isocèle 123">
              <a:extLst>
                <a:ext uri="{FF2B5EF4-FFF2-40B4-BE49-F238E27FC236}">
                  <a16:creationId xmlns:a16="http://schemas.microsoft.com/office/drawing/2014/main" id="{F3263083-AE20-415C-0D3E-11E0A88BC755}"/>
                </a:ext>
              </a:extLst>
            </p:cNvPr>
            <p:cNvSpPr/>
            <p:nvPr/>
          </p:nvSpPr>
          <p:spPr>
            <a:xfrm rot="5400000">
              <a:off x="4258747" y="3022063"/>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25" name="Triangle isocèle 124">
              <a:extLst>
                <a:ext uri="{FF2B5EF4-FFF2-40B4-BE49-F238E27FC236}">
                  <a16:creationId xmlns:a16="http://schemas.microsoft.com/office/drawing/2014/main" id="{C14B5F74-F8D0-4EBA-37EF-09DD10CDDF73}"/>
                </a:ext>
              </a:extLst>
            </p:cNvPr>
            <p:cNvSpPr/>
            <p:nvPr/>
          </p:nvSpPr>
          <p:spPr>
            <a:xfrm rot="5400000">
              <a:off x="4258746" y="3632694"/>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26" name="Triangle isocèle 125">
              <a:extLst>
                <a:ext uri="{FF2B5EF4-FFF2-40B4-BE49-F238E27FC236}">
                  <a16:creationId xmlns:a16="http://schemas.microsoft.com/office/drawing/2014/main" id="{F5DA29D0-294B-A9F0-BC93-EB44DB4DBC3E}"/>
                </a:ext>
              </a:extLst>
            </p:cNvPr>
            <p:cNvSpPr/>
            <p:nvPr/>
          </p:nvSpPr>
          <p:spPr>
            <a:xfrm rot="5400000">
              <a:off x="4258745" y="4238445"/>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27" name="Triangle isocèle 126">
              <a:extLst>
                <a:ext uri="{FF2B5EF4-FFF2-40B4-BE49-F238E27FC236}">
                  <a16:creationId xmlns:a16="http://schemas.microsoft.com/office/drawing/2014/main" id="{0B8E224B-DA89-58FE-B3F3-E63B9FF0F808}"/>
                </a:ext>
              </a:extLst>
            </p:cNvPr>
            <p:cNvSpPr/>
            <p:nvPr/>
          </p:nvSpPr>
          <p:spPr>
            <a:xfrm rot="5400000">
              <a:off x="4253815" y="4849401"/>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28" name="Triangle isocèle 127">
              <a:extLst>
                <a:ext uri="{FF2B5EF4-FFF2-40B4-BE49-F238E27FC236}">
                  <a16:creationId xmlns:a16="http://schemas.microsoft.com/office/drawing/2014/main" id="{9F3EBB46-2A89-C416-6148-15BB3B3A2712}"/>
                </a:ext>
              </a:extLst>
            </p:cNvPr>
            <p:cNvSpPr/>
            <p:nvPr/>
          </p:nvSpPr>
          <p:spPr>
            <a:xfrm rot="5400000">
              <a:off x="4253814" y="5448750"/>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29" name="Triangle isocèle 128">
              <a:extLst>
                <a:ext uri="{FF2B5EF4-FFF2-40B4-BE49-F238E27FC236}">
                  <a16:creationId xmlns:a16="http://schemas.microsoft.com/office/drawing/2014/main" id="{1B7E8681-A055-3F52-DDD9-714259806420}"/>
                </a:ext>
              </a:extLst>
            </p:cNvPr>
            <p:cNvSpPr/>
            <p:nvPr/>
          </p:nvSpPr>
          <p:spPr>
            <a:xfrm>
              <a:off x="7480579" y="1869447"/>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sp>
          <p:nvSpPr>
            <p:cNvPr id="130" name="Triangle isocèle 129">
              <a:extLst>
                <a:ext uri="{FF2B5EF4-FFF2-40B4-BE49-F238E27FC236}">
                  <a16:creationId xmlns:a16="http://schemas.microsoft.com/office/drawing/2014/main" id="{FBAC5DA7-7007-7EA9-5442-3D09F77AD998}"/>
                </a:ext>
              </a:extLst>
            </p:cNvPr>
            <p:cNvSpPr/>
            <p:nvPr/>
          </p:nvSpPr>
          <p:spPr>
            <a:xfrm>
              <a:off x="5291211" y="5846143"/>
              <a:ext cx="107351" cy="105916"/>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pic>
          <p:nvPicPr>
            <p:cNvPr id="131" name="Picture 2">
              <a:extLst>
                <a:ext uri="{FF2B5EF4-FFF2-40B4-BE49-F238E27FC236}">
                  <a16:creationId xmlns:a16="http://schemas.microsoft.com/office/drawing/2014/main" id="{8945B02F-7894-857E-C88F-29A738C4D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204" y="552122"/>
              <a:ext cx="670660" cy="62172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4" descr="Green csv icon - Free green file icons">
              <a:extLst>
                <a:ext uri="{FF2B5EF4-FFF2-40B4-BE49-F238E27FC236}">
                  <a16:creationId xmlns:a16="http://schemas.microsoft.com/office/drawing/2014/main" id="{6145AF69-AE4B-E9FA-CED9-5288F66F1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748" y="525072"/>
              <a:ext cx="670660" cy="670660"/>
            </a:xfrm>
            <a:prstGeom prst="rect">
              <a:avLst/>
            </a:prstGeom>
            <a:noFill/>
            <a:extLst>
              <a:ext uri="{909E8E84-426E-40DD-AFC4-6F175D3DCCD1}">
                <a14:hiddenFill xmlns:a14="http://schemas.microsoft.com/office/drawing/2010/main">
                  <a:solidFill>
                    <a:srgbClr val="FFFFFF"/>
                  </a:solidFill>
                </a14:hiddenFill>
              </a:ext>
            </a:extLst>
          </p:spPr>
        </p:pic>
        <p:cxnSp>
          <p:nvCxnSpPr>
            <p:cNvPr id="133" name="Connecteur droit 132">
              <a:extLst>
                <a:ext uri="{FF2B5EF4-FFF2-40B4-BE49-F238E27FC236}">
                  <a16:creationId xmlns:a16="http://schemas.microsoft.com/office/drawing/2014/main" id="{BB689418-EA59-6102-4C9E-8D56D45C19B1}"/>
                </a:ext>
              </a:extLst>
            </p:cNvPr>
            <p:cNvCxnSpPr>
              <a:cxnSpLocks/>
              <a:endCxn id="75" idx="3"/>
            </p:cNvCxnSpPr>
            <p:nvPr/>
          </p:nvCxnSpPr>
          <p:spPr>
            <a:xfrm flipH="1">
              <a:off x="6339385" y="4900189"/>
              <a:ext cx="677965"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Organigramme : Connecteur 133">
              <a:extLst>
                <a:ext uri="{FF2B5EF4-FFF2-40B4-BE49-F238E27FC236}">
                  <a16:creationId xmlns:a16="http://schemas.microsoft.com/office/drawing/2014/main" id="{9E01EF21-D344-A195-6494-3ED2AC77AF54}"/>
                </a:ext>
              </a:extLst>
            </p:cNvPr>
            <p:cNvSpPr/>
            <p:nvPr/>
          </p:nvSpPr>
          <p:spPr>
            <a:xfrm>
              <a:off x="6955658" y="4836780"/>
              <a:ext cx="120264" cy="126816"/>
            </a:xfrm>
            <a:prstGeom prst="flowChartConnector">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solidFill>
                  <a:srgbClr val="002060"/>
                </a:solidFill>
                <a:latin typeface="Gill Sans MT" panose="020B0502020104020203" pitchFamily="34" charset="0"/>
              </a:endParaRPr>
            </a:p>
          </p:txBody>
        </p:sp>
      </p:grpSp>
      <p:sp>
        <p:nvSpPr>
          <p:cNvPr id="135" name="ZoneTexte 134">
            <a:extLst>
              <a:ext uri="{FF2B5EF4-FFF2-40B4-BE49-F238E27FC236}">
                <a16:creationId xmlns:a16="http://schemas.microsoft.com/office/drawing/2014/main" id="{29BFF354-C197-21AA-0ED3-418B4DDDD6EE}"/>
              </a:ext>
            </a:extLst>
          </p:cNvPr>
          <p:cNvSpPr txBox="1"/>
          <p:nvPr/>
        </p:nvSpPr>
        <p:spPr>
          <a:xfrm>
            <a:off x="3532726" y="462914"/>
            <a:ext cx="4574410" cy="369332"/>
          </a:xfrm>
          <a:prstGeom prst="rect">
            <a:avLst/>
          </a:prstGeom>
          <a:noFill/>
        </p:spPr>
        <p:txBody>
          <a:bodyPr wrap="square">
            <a:spAutoFit/>
          </a:bodyPr>
          <a:lstStyle/>
          <a:p>
            <a:pPr algn="ctr"/>
            <a:r>
              <a:rPr lang="fr-FR" sz="1800">
                <a:solidFill>
                  <a:schemeClr val="tx2"/>
                </a:solidFill>
                <a:latin typeface="Gill Sans MT" panose="020B0502020104020203" pitchFamily="34" charset="0"/>
                <a:cs typeface="Times New Roman" panose="02020603050405020304" pitchFamily="18" charset="0"/>
              </a:rPr>
              <a:t>Structure de l’interface</a:t>
            </a:r>
            <a:endParaRPr lang="fr-FR"/>
          </a:p>
        </p:txBody>
      </p:sp>
      <p:sp>
        <p:nvSpPr>
          <p:cNvPr id="136" name="ZoneTexte 135">
            <a:extLst>
              <a:ext uri="{FF2B5EF4-FFF2-40B4-BE49-F238E27FC236}">
                <a16:creationId xmlns:a16="http://schemas.microsoft.com/office/drawing/2014/main" id="{0BBA23A7-88EA-E9A0-78F6-F0CDD0AE56DF}"/>
              </a:ext>
            </a:extLst>
          </p:cNvPr>
          <p:cNvSpPr txBox="1"/>
          <p:nvPr/>
        </p:nvSpPr>
        <p:spPr>
          <a:xfrm>
            <a:off x="416837" y="1314602"/>
            <a:ext cx="3722571" cy="135421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fr-FR" sz="1400">
                <a:solidFill>
                  <a:srgbClr val="002060"/>
                </a:solidFill>
                <a:latin typeface="Gill Sans MT" panose="020B0502020104020203" pitchFamily="34" charset="0"/>
                <a:cs typeface="Times New Roman" panose="02020603050405020304" pitchFamily="18" charset="0"/>
              </a:rPr>
              <a:t>Faciliter la mise en œuvre rapide de l’outil au sein de l’entreprise</a:t>
            </a:r>
          </a:p>
          <a:p>
            <a:pPr marL="285750" indent="-285750">
              <a:buFont typeface="Arial" panose="020B0604020202020204" pitchFamily="34" charset="0"/>
              <a:buChar char="•"/>
            </a:pPr>
            <a:endParaRPr lang="fr-FR" sz="600">
              <a:solidFill>
                <a:srgbClr val="002060"/>
              </a:solidFill>
              <a:latin typeface="Gill Sans MT" panose="020B0502020104020203" pitchFamily="34" charset="0"/>
              <a:cs typeface="Times New Roman" panose="02020603050405020304" pitchFamily="18" charset="0"/>
            </a:endParaRPr>
          </a:p>
          <a:p>
            <a:pPr marL="285750" indent="-285750">
              <a:buFont typeface="Arial" panose="020B0604020202020204" pitchFamily="34" charset="0"/>
              <a:buChar char="•"/>
            </a:pPr>
            <a:r>
              <a:rPr lang="fr-FR" sz="1400">
                <a:solidFill>
                  <a:srgbClr val="002060"/>
                </a:solidFill>
                <a:latin typeface="Gill Sans MT"/>
                <a:cs typeface="Times New Roman"/>
              </a:rPr>
              <a:t>Simplifier l’exécution des modèles</a:t>
            </a:r>
          </a:p>
          <a:p>
            <a:pPr marL="285750" indent="-285750">
              <a:buFont typeface="Arial" panose="020B0604020202020204" pitchFamily="34" charset="0"/>
              <a:buChar char="•"/>
            </a:pPr>
            <a:endParaRPr lang="fr-FR" sz="600">
              <a:solidFill>
                <a:srgbClr val="002060"/>
              </a:solidFill>
              <a:latin typeface="Gill Sans MT" panose="020B0502020104020203" pitchFamily="34" charset="0"/>
              <a:cs typeface="Times New Roman" panose="02020603050405020304" pitchFamily="18" charset="0"/>
            </a:endParaRPr>
          </a:p>
          <a:p>
            <a:pPr marL="285750" indent="-285750">
              <a:buFont typeface="Arial" panose="020B0604020202020204" pitchFamily="34" charset="0"/>
              <a:buChar char="•"/>
            </a:pPr>
            <a:r>
              <a:rPr lang="fr-FR" sz="1400">
                <a:solidFill>
                  <a:srgbClr val="002060"/>
                </a:solidFill>
                <a:latin typeface="Gill Sans MT" panose="020B0502020104020203" pitchFamily="34" charset="0"/>
                <a:cs typeface="Times New Roman" panose="02020603050405020304" pitchFamily="18" charset="0"/>
              </a:rPr>
              <a:t>Extraction et visualisation des informations utiles</a:t>
            </a:r>
          </a:p>
        </p:txBody>
      </p:sp>
      <p:pic>
        <p:nvPicPr>
          <p:cNvPr id="137" name="Image 101">
            <a:extLst>
              <a:ext uri="{FF2B5EF4-FFF2-40B4-BE49-F238E27FC236}">
                <a16:creationId xmlns:a16="http://schemas.microsoft.com/office/drawing/2014/main" id="{EEB2D7DE-1CD1-1CB7-997B-3B7806F8E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166514">
            <a:off x="4249444" y="1043215"/>
            <a:ext cx="469444" cy="438491"/>
          </a:xfrm>
          <a:prstGeom prst="rect">
            <a:avLst/>
          </a:prstGeom>
        </p:spPr>
      </p:pic>
      <p:sp>
        <p:nvSpPr>
          <p:cNvPr id="6" name="Espace réservé du numéro de diapositive 9">
            <a:extLst>
              <a:ext uri="{FF2B5EF4-FFF2-40B4-BE49-F238E27FC236}">
                <a16:creationId xmlns:a16="http://schemas.microsoft.com/office/drawing/2014/main" id="{03CF6526-110E-A4BF-CF0E-B9F9350A2979}"/>
              </a:ext>
            </a:extLst>
          </p:cNvPr>
          <p:cNvSpPr txBox="1">
            <a:spLocks/>
          </p:cNvSpPr>
          <p:nvPr/>
        </p:nvSpPr>
        <p:spPr>
          <a:xfrm>
            <a:off x="86431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  47</a:t>
            </a:r>
          </a:p>
        </p:txBody>
      </p:sp>
    </p:spTree>
    <p:extLst>
      <p:ext uri="{BB962C8B-B14F-4D97-AF65-F5344CB8AC3E}">
        <p14:creationId xmlns:p14="http://schemas.microsoft.com/office/powerpoint/2010/main" val="209949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1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135" name="ZoneTexte 134">
            <a:extLst>
              <a:ext uri="{FF2B5EF4-FFF2-40B4-BE49-F238E27FC236}">
                <a16:creationId xmlns:a16="http://schemas.microsoft.com/office/drawing/2014/main" id="{29BFF354-C197-21AA-0ED3-418B4DDDD6EE}"/>
              </a:ext>
            </a:extLst>
          </p:cNvPr>
          <p:cNvSpPr txBox="1"/>
          <p:nvPr/>
        </p:nvSpPr>
        <p:spPr>
          <a:xfrm>
            <a:off x="4723124" y="713043"/>
            <a:ext cx="2177286" cy="400110"/>
          </a:xfrm>
          <a:prstGeom prst="rect">
            <a:avLst/>
          </a:prstGeom>
          <a:noFill/>
        </p:spPr>
        <p:txBody>
          <a:bodyPr wrap="square">
            <a:spAutoFit/>
          </a:bodyPr>
          <a:lstStyle/>
          <a:p>
            <a:pPr algn="ctr"/>
            <a:r>
              <a:rPr lang="fr-FR" sz="2000">
                <a:solidFill>
                  <a:schemeClr val="tx2"/>
                </a:solidFill>
                <a:latin typeface="Gill Sans MT" panose="020B0502020104020203" pitchFamily="34" charset="0"/>
                <a:cs typeface="Times New Roman" panose="02020603050405020304" pitchFamily="18" charset="0"/>
              </a:rPr>
              <a:t>Interface</a:t>
            </a:r>
            <a:endParaRPr lang="fr-FR" sz="2000"/>
          </a:p>
        </p:txBody>
      </p:sp>
      <p:pic>
        <p:nvPicPr>
          <p:cNvPr id="6" name="Image 5">
            <a:extLst>
              <a:ext uri="{FF2B5EF4-FFF2-40B4-BE49-F238E27FC236}">
                <a16:creationId xmlns:a16="http://schemas.microsoft.com/office/drawing/2014/main" id="{68AC753C-03B1-1F65-1EBB-160DC13EB642}"/>
              </a:ext>
            </a:extLst>
          </p:cNvPr>
          <p:cNvPicPr>
            <a:picLocks noChangeAspect="1"/>
          </p:cNvPicPr>
          <p:nvPr/>
        </p:nvPicPr>
        <p:blipFill>
          <a:blip r:embed="rId2"/>
          <a:stretch>
            <a:fillRect/>
          </a:stretch>
        </p:blipFill>
        <p:spPr>
          <a:xfrm>
            <a:off x="6141249" y="1812478"/>
            <a:ext cx="5939064" cy="3494002"/>
          </a:xfrm>
          <a:prstGeom prst="rect">
            <a:avLst/>
          </a:prstGeom>
        </p:spPr>
      </p:pic>
      <p:pic>
        <p:nvPicPr>
          <p:cNvPr id="10" name="Image 9">
            <a:extLst>
              <a:ext uri="{FF2B5EF4-FFF2-40B4-BE49-F238E27FC236}">
                <a16:creationId xmlns:a16="http://schemas.microsoft.com/office/drawing/2014/main" id="{6AF86D4F-B984-154B-FB32-8291F2F530A1}"/>
              </a:ext>
            </a:extLst>
          </p:cNvPr>
          <p:cNvPicPr>
            <a:picLocks noChangeAspect="1"/>
          </p:cNvPicPr>
          <p:nvPr/>
        </p:nvPicPr>
        <p:blipFill>
          <a:blip r:embed="rId3"/>
          <a:stretch>
            <a:fillRect/>
          </a:stretch>
        </p:blipFill>
        <p:spPr>
          <a:xfrm>
            <a:off x="87558" y="1824816"/>
            <a:ext cx="5918132" cy="3488276"/>
          </a:xfrm>
          <a:prstGeom prst="rect">
            <a:avLst/>
          </a:prstGeom>
        </p:spPr>
      </p:pic>
      <p:sp>
        <p:nvSpPr>
          <p:cNvPr id="2" name="Espace réservé du numéro de diapositive 9">
            <a:extLst>
              <a:ext uri="{FF2B5EF4-FFF2-40B4-BE49-F238E27FC236}">
                <a16:creationId xmlns:a16="http://schemas.microsoft.com/office/drawing/2014/main" id="{78F0474F-A3A7-671B-FDC8-40F2C2D04C5B}"/>
              </a:ext>
            </a:extLst>
          </p:cNvPr>
          <p:cNvSpPr txBox="1">
            <a:spLocks/>
          </p:cNvSpPr>
          <p:nvPr/>
        </p:nvSpPr>
        <p:spPr>
          <a:xfrm>
            <a:off x="86431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  48</a:t>
            </a:r>
          </a:p>
        </p:txBody>
      </p:sp>
    </p:spTree>
    <p:extLst>
      <p:ext uri="{BB962C8B-B14F-4D97-AF65-F5344CB8AC3E}">
        <p14:creationId xmlns:p14="http://schemas.microsoft.com/office/powerpoint/2010/main" val="3650221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1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pic>
        <p:nvPicPr>
          <p:cNvPr id="3" name="Image 2">
            <a:extLst>
              <a:ext uri="{FF2B5EF4-FFF2-40B4-BE49-F238E27FC236}">
                <a16:creationId xmlns:a16="http://schemas.microsoft.com/office/drawing/2014/main" id="{00096396-932E-C422-B7F6-4CD8E5C0B216}"/>
              </a:ext>
            </a:extLst>
          </p:cNvPr>
          <p:cNvPicPr>
            <a:picLocks noChangeAspect="1"/>
          </p:cNvPicPr>
          <p:nvPr/>
        </p:nvPicPr>
        <p:blipFill>
          <a:blip r:embed="rId2"/>
          <a:stretch>
            <a:fillRect/>
          </a:stretch>
        </p:blipFill>
        <p:spPr>
          <a:xfrm>
            <a:off x="2068285" y="693960"/>
            <a:ext cx="7924800" cy="5174906"/>
          </a:xfrm>
          <a:prstGeom prst="rect">
            <a:avLst/>
          </a:prstGeom>
        </p:spPr>
      </p:pic>
      <p:sp>
        <p:nvSpPr>
          <p:cNvPr id="2" name="Espace réservé du numéro de diapositive 9">
            <a:extLst>
              <a:ext uri="{FF2B5EF4-FFF2-40B4-BE49-F238E27FC236}">
                <a16:creationId xmlns:a16="http://schemas.microsoft.com/office/drawing/2014/main" id="{CB9A5D9B-9E42-36B0-DE24-3635AEBF7D71}"/>
              </a:ext>
            </a:extLst>
          </p:cNvPr>
          <p:cNvSpPr txBox="1">
            <a:spLocks/>
          </p:cNvSpPr>
          <p:nvPr/>
        </p:nvSpPr>
        <p:spPr>
          <a:xfrm>
            <a:off x="86431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  49</a:t>
            </a:r>
          </a:p>
        </p:txBody>
      </p:sp>
    </p:spTree>
    <p:extLst>
      <p:ext uri="{BB962C8B-B14F-4D97-AF65-F5344CB8AC3E}">
        <p14:creationId xmlns:p14="http://schemas.microsoft.com/office/powerpoint/2010/main" val="3021193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1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pic>
        <p:nvPicPr>
          <p:cNvPr id="4" name="Image 3">
            <a:extLst>
              <a:ext uri="{FF2B5EF4-FFF2-40B4-BE49-F238E27FC236}">
                <a16:creationId xmlns:a16="http://schemas.microsoft.com/office/drawing/2014/main" id="{E8D51826-9772-9255-28B1-8D5FC153B6C4}"/>
              </a:ext>
            </a:extLst>
          </p:cNvPr>
          <p:cNvPicPr>
            <a:picLocks noChangeAspect="1"/>
          </p:cNvPicPr>
          <p:nvPr/>
        </p:nvPicPr>
        <p:blipFill>
          <a:blip r:embed="rId2"/>
          <a:stretch>
            <a:fillRect/>
          </a:stretch>
        </p:blipFill>
        <p:spPr>
          <a:xfrm>
            <a:off x="1676400" y="670888"/>
            <a:ext cx="8839200" cy="5516224"/>
          </a:xfrm>
          <a:prstGeom prst="rect">
            <a:avLst/>
          </a:prstGeom>
        </p:spPr>
      </p:pic>
      <p:sp>
        <p:nvSpPr>
          <p:cNvPr id="2" name="Espace réservé du numéro de diapositive 9">
            <a:extLst>
              <a:ext uri="{FF2B5EF4-FFF2-40B4-BE49-F238E27FC236}">
                <a16:creationId xmlns:a16="http://schemas.microsoft.com/office/drawing/2014/main" id="{016F5B39-C3B1-F072-DD0D-C781D90D1529}"/>
              </a:ext>
            </a:extLst>
          </p:cNvPr>
          <p:cNvSpPr txBox="1">
            <a:spLocks/>
          </p:cNvSpPr>
          <p:nvPr/>
        </p:nvSpPr>
        <p:spPr>
          <a:xfrm>
            <a:off x="86431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  50</a:t>
            </a:r>
          </a:p>
        </p:txBody>
      </p:sp>
    </p:spTree>
    <p:extLst>
      <p:ext uri="{BB962C8B-B14F-4D97-AF65-F5344CB8AC3E}">
        <p14:creationId xmlns:p14="http://schemas.microsoft.com/office/powerpoint/2010/main" val="1315968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1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2" name="Espace réservé du numéro de diapositive 9">
            <a:extLst>
              <a:ext uri="{FF2B5EF4-FFF2-40B4-BE49-F238E27FC236}">
                <a16:creationId xmlns:a16="http://schemas.microsoft.com/office/drawing/2014/main" id="{016F5B39-C3B1-F072-DD0D-C781D90D1529}"/>
              </a:ext>
            </a:extLst>
          </p:cNvPr>
          <p:cNvSpPr txBox="1">
            <a:spLocks/>
          </p:cNvSpPr>
          <p:nvPr/>
        </p:nvSpPr>
        <p:spPr>
          <a:xfrm>
            <a:off x="86431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  51</a:t>
            </a:r>
          </a:p>
        </p:txBody>
      </p:sp>
      <p:pic>
        <p:nvPicPr>
          <p:cNvPr id="3" name="Picture 2" descr="11 Types of forecasting models — Clockify">
            <a:extLst>
              <a:ext uri="{FF2B5EF4-FFF2-40B4-BE49-F238E27FC236}">
                <a16:creationId xmlns:a16="http://schemas.microsoft.com/office/drawing/2014/main" id="{E8EA079C-B540-E674-C5FE-DCF4142505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574" r="359" b="7728"/>
          <a:stretch/>
        </p:blipFill>
        <p:spPr bwMode="auto">
          <a:xfrm>
            <a:off x="2054743" y="1288473"/>
            <a:ext cx="8053533" cy="429833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E4E2855-325A-9657-E0E4-2BA9CEE48EFE}"/>
              </a:ext>
            </a:extLst>
          </p:cNvPr>
          <p:cNvSpPr txBox="1"/>
          <p:nvPr/>
        </p:nvSpPr>
        <p:spPr>
          <a:xfrm>
            <a:off x="4466282" y="681338"/>
            <a:ext cx="3259435" cy="400110"/>
          </a:xfrm>
          <a:prstGeom prst="rect">
            <a:avLst/>
          </a:prstGeom>
          <a:noFill/>
        </p:spPr>
        <p:txBody>
          <a:bodyPr wrap="square">
            <a:spAutoFit/>
          </a:bodyPr>
          <a:lstStyle/>
          <a:p>
            <a:pPr algn="ctr"/>
            <a:r>
              <a:rPr lang="fr-FR" sz="2000" err="1">
                <a:solidFill>
                  <a:schemeClr val="tx2"/>
                </a:solidFill>
                <a:latin typeface="Gill Sans MT" panose="020B0502020104020203" pitchFamily="34" charset="0"/>
                <a:cs typeface="Times New Roman" panose="02020603050405020304" pitchFamily="18" charset="0"/>
              </a:rPr>
              <a:t>Forecasting</a:t>
            </a:r>
            <a:r>
              <a:rPr lang="fr-FR" sz="2000">
                <a:solidFill>
                  <a:schemeClr val="tx2"/>
                </a:solidFill>
                <a:latin typeface="Gill Sans MT" panose="020B0502020104020203" pitchFamily="34" charset="0"/>
                <a:cs typeface="Times New Roman" panose="02020603050405020304" pitchFamily="18" charset="0"/>
              </a:rPr>
              <a:t> </a:t>
            </a:r>
            <a:r>
              <a:rPr lang="fr-FR" sz="2000" err="1">
                <a:solidFill>
                  <a:schemeClr val="tx2"/>
                </a:solidFill>
                <a:latin typeface="Gill Sans MT" panose="020B0502020104020203" pitchFamily="34" charset="0"/>
                <a:cs typeface="Times New Roman" panose="02020603050405020304" pitchFamily="18" charset="0"/>
              </a:rPr>
              <a:t>methods</a:t>
            </a:r>
            <a:endParaRPr lang="fr-FR" sz="2000"/>
          </a:p>
        </p:txBody>
      </p:sp>
      <p:sp>
        <p:nvSpPr>
          <p:cNvPr id="10" name="ZoneTexte 9">
            <a:extLst>
              <a:ext uri="{FF2B5EF4-FFF2-40B4-BE49-F238E27FC236}">
                <a16:creationId xmlns:a16="http://schemas.microsoft.com/office/drawing/2014/main" id="{3CA19C65-A234-16CC-95E9-A8FA78A7CE24}"/>
              </a:ext>
            </a:extLst>
          </p:cNvPr>
          <p:cNvSpPr txBox="1"/>
          <p:nvPr/>
        </p:nvSpPr>
        <p:spPr>
          <a:xfrm>
            <a:off x="473399" y="6298930"/>
            <a:ext cx="2751513" cy="307777"/>
          </a:xfrm>
          <a:prstGeom prst="rect">
            <a:avLst/>
          </a:prstGeom>
          <a:noFill/>
        </p:spPr>
        <p:txBody>
          <a:bodyPr wrap="square" rtlCol="0">
            <a:spAutoFit/>
          </a:bodyPr>
          <a:lstStyle/>
          <a:p>
            <a:r>
              <a:rPr lang="fr-FR" sz="1400">
                <a:latin typeface="Gill Sans MT" panose="020B0502020104020203" pitchFamily="34" charset="0"/>
              </a:rPr>
              <a:t>Source : </a:t>
            </a:r>
            <a:r>
              <a:rPr lang="fr-FR" sz="1400" err="1">
                <a:latin typeface="Gill Sans MT" panose="020B0502020104020203" pitchFamily="34" charset="0"/>
              </a:rPr>
              <a:t>Clockify</a:t>
            </a:r>
            <a:endParaRPr lang="fr-FR" sz="1400">
              <a:latin typeface="Gill Sans MT" panose="020B0502020104020203" pitchFamily="34" charset="0"/>
            </a:endParaRPr>
          </a:p>
        </p:txBody>
      </p:sp>
    </p:spTree>
    <p:extLst>
      <p:ext uri="{BB962C8B-B14F-4D97-AF65-F5344CB8AC3E}">
        <p14:creationId xmlns:p14="http://schemas.microsoft.com/office/powerpoint/2010/main" val="1042963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1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latin typeface="Gill Sans MT" panose="020B0502020104020203" pitchFamily="34" charset="0"/>
            </a:endParaRP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ill Sans MT" panose="020B0502020104020203" pitchFamily="34" charset="0"/>
            </a:endParaRPr>
          </a:p>
        </p:txBody>
      </p:sp>
      <p:sp>
        <p:nvSpPr>
          <p:cNvPr id="2" name="Espace réservé du numéro de diapositive 9">
            <a:extLst>
              <a:ext uri="{FF2B5EF4-FFF2-40B4-BE49-F238E27FC236}">
                <a16:creationId xmlns:a16="http://schemas.microsoft.com/office/drawing/2014/main" id="{016F5B39-C3B1-F072-DD0D-C781D90D1529}"/>
              </a:ext>
            </a:extLst>
          </p:cNvPr>
          <p:cNvSpPr txBox="1">
            <a:spLocks/>
          </p:cNvSpPr>
          <p:nvPr/>
        </p:nvSpPr>
        <p:spPr>
          <a:xfrm>
            <a:off x="8658572"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  52</a:t>
            </a:r>
          </a:p>
        </p:txBody>
      </p:sp>
      <p:pic>
        <p:nvPicPr>
          <p:cNvPr id="2050" name="Picture 2" descr="Delphi Method - What Is It, Examples, Advantages &amp; Steps">
            <a:extLst>
              <a:ext uri="{FF2B5EF4-FFF2-40B4-BE49-F238E27FC236}">
                <a16:creationId xmlns:a16="http://schemas.microsoft.com/office/drawing/2014/main" id="{8D9A104D-7B54-D1BB-DEA7-5ED3E33F98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2489"/>
          <a:stretch/>
        </p:blipFill>
        <p:spPr bwMode="auto">
          <a:xfrm>
            <a:off x="2106110" y="1180409"/>
            <a:ext cx="7979779" cy="390810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30A4319-CF81-E422-13E6-B3D54F9470EA}"/>
              </a:ext>
            </a:extLst>
          </p:cNvPr>
          <p:cNvSpPr txBox="1"/>
          <p:nvPr/>
        </p:nvSpPr>
        <p:spPr>
          <a:xfrm>
            <a:off x="473399" y="6232267"/>
            <a:ext cx="2751513" cy="307777"/>
          </a:xfrm>
          <a:prstGeom prst="rect">
            <a:avLst/>
          </a:prstGeom>
          <a:noFill/>
        </p:spPr>
        <p:txBody>
          <a:bodyPr wrap="square" rtlCol="0">
            <a:spAutoFit/>
          </a:bodyPr>
          <a:lstStyle/>
          <a:p>
            <a:r>
              <a:rPr lang="fr-FR" sz="1400">
                <a:latin typeface="Gill Sans MT" panose="020B0502020104020203" pitchFamily="34" charset="0"/>
              </a:rPr>
              <a:t>Source : </a:t>
            </a:r>
            <a:r>
              <a:rPr lang="fr-FR" sz="1400" err="1">
                <a:latin typeface="Gill Sans MT" panose="020B0502020104020203" pitchFamily="34" charset="0"/>
              </a:rPr>
              <a:t>WallStreetMojo</a:t>
            </a:r>
            <a:endParaRPr lang="fr-FR" sz="1400">
              <a:latin typeface="Gill Sans MT" panose="020B0502020104020203" pitchFamily="34" charset="0"/>
            </a:endParaRPr>
          </a:p>
        </p:txBody>
      </p:sp>
    </p:spTree>
    <p:extLst>
      <p:ext uri="{BB962C8B-B14F-4D97-AF65-F5344CB8AC3E}">
        <p14:creationId xmlns:p14="http://schemas.microsoft.com/office/powerpoint/2010/main" val="3149312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30E9D4-DA09-3242-947F-5E5BF47EBCCE}"/>
              </a:ext>
            </a:extLst>
          </p:cNvPr>
          <p:cNvSpPr/>
          <p:nvPr/>
        </p:nvSpPr>
        <p:spPr>
          <a:xfrm>
            <a:off x="1900624" y="342404"/>
            <a:ext cx="1304458" cy="69396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1C517ED-BAA1-4F4F-AE18-EBEDA8C74021}"/>
              </a:ext>
            </a:extLst>
          </p:cNvPr>
          <p:cNvSpPr/>
          <p:nvPr/>
        </p:nvSpPr>
        <p:spPr>
          <a:xfrm>
            <a:off x="3304391" y="342404"/>
            <a:ext cx="1304458"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452555C7-2520-7146-BA26-19FB98F46D39}"/>
              </a:ext>
            </a:extLst>
          </p:cNvPr>
          <p:cNvSpPr/>
          <p:nvPr/>
        </p:nvSpPr>
        <p:spPr>
          <a:xfrm>
            <a:off x="7526001" y="345442"/>
            <a:ext cx="1304458"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5AEC1B9B-E01A-BB4B-8E24-747EB2E697B5}"/>
              </a:ext>
            </a:extLst>
          </p:cNvPr>
          <p:cNvSpPr/>
          <p:nvPr/>
        </p:nvSpPr>
        <p:spPr>
          <a:xfrm>
            <a:off x="8910718" y="345442"/>
            <a:ext cx="1304458" cy="69396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3B802A4-62DA-9045-877F-4F053BADD943}"/>
              </a:ext>
            </a:extLst>
          </p:cNvPr>
          <p:cNvSpPr/>
          <p:nvPr/>
        </p:nvSpPr>
        <p:spPr>
          <a:xfrm>
            <a:off x="10276385" y="342404"/>
            <a:ext cx="1304458" cy="6939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6510AC03-8ED8-A448-8D50-9AF52052608B}"/>
              </a:ext>
            </a:extLst>
          </p:cNvPr>
          <p:cNvSpPr/>
          <p:nvPr/>
        </p:nvSpPr>
        <p:spPr>
          <a:xfrm>
            <a:off x="477807" y="339366"/>
            <a:ext cx="1304458" cy="693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EAF1AF14-B8F0-D6CA-6656-8F6791F25CFD}"/>
              </a:ext>
            </a:extLst>
          </p:cNvPr>
          <p:cNvSpPr/>
          <p:nvPr/>
        </p:nvSpPr>
        <p:spPr>
          <a:xfrm>
            <a:off x="6129724" y="342404"/>
            <a:ext cx="1304458"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94D4905-D721-634B-98B9-B659E477DBE3}"/>
              </a:ext>
            </a:extLst>
          </p:cNvPr>
          <p:cNvSpPr/>
          <p:nvPr/>
        </p:nvSpPr>
        <p:spPr>
          <a:xfrm>
            <a:off x="4706907" y="339366"/>
            <a:ext cx="1304458" cy="693960"/>
          </a:xfrm>
          <a:prstGeom prst="rect">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15698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93CC1F2D-C04E-2F4D-9CA4-E5F2487ACC3B}"/>
              </a:ext>
            </a:extLst>
          </p:cNvPr>
          <p:cNvGrpSpPr/>
          <p:nvPr/>
        </p:nvGrpSpPr>
        <p:grpSpPr>
          <a:xfrm>
            <a:off x="10579350" y="-20454"/>
            <a:ext cx="1630602" cy="6878454"/>
            <a:chOff x="6166350" y="336496"/>
            <a:chExt cx="1630602" cy="6866879"/>
          </a:xfrm>
        </p:grpSpPr>
        <p:sp>
          <p:nvSpPr>
            <p:cNvPr id="14" name="Triangle 13">
              <a:extLst>
                <a:ext uri="{FF2B5EF4-FFF2-40B4-BE49-F238E27FC236}">
                  <a16:creationId xmlns:a16="http://schemas.microsoft.com/office/drawing/2014/main" id="{98E0A3D0-6A95-AF4E-B0E5-0CC254076E8A}"/>
                </a:ext>
              </a:extLst>
            </p:cNvPr>
            <p:cNvSpPr/>
            <p:nvPr/>
          </p:nvSpPr>
          <p:spPr>
            <a:xfrm flipV="1">
              <a:off x="6963629" y="2378674"/>
              <a:ext cx="566064" cy="716034"/>
            </a:xfrm>
            <a:prstGeom prst="triangle">
              <a:avLst>
                <a:gd name="adj" fmla="val 49071"/>
              </a:avLst>
            </a:prstGeom>
            <a:solidFill>
              <a:srgbClr val="4E6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riangle 14">
              <a:extLst>
                <a:ext uri="{FF2B5EF4-FFF2-40B4-BE49-F238E27FC236}">
                  <a16:creationId xmlns:a16="http://schemas.microsoft.com/office/drawing/2014/main" id="{6D82DB10-6C6A-6D40-BF6D-D14DDBE2A09E}"/>
                </a:ext>
              </a:extLst>
            </p:cNvPr>
            <p:cNvSpPr/>
            <p:nvPr/>
          </p:nvSpPr>
          <p:spPr>
            <a:xfrm>
              <a:off x="7226301" y="2385024"/>
              <a:ext cx="570651" cy="690288"/>
            </a:xfrm>
            <a:prstGeom prst="triangle">
              <a:avLst>
                <a:gd name="adj" fmla="val 39672"/>
              </a:avLst>
            </a:prstGeom>
            <a:solidFill>
              <a:srgbClr val="4E6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riangle 15">
              <a:extLst>
                <a:ext uri="{FF2B5EF4-FFF2-40B4-BE49-F238E27FC236}">
                  <a16:creationId xmlns:a16="http://schemas.microsoft.com/office/drawing/2014/main" id="{B68CF4F8-49C1-A84A-A5E5-D610CC3743F1}"/>
                </a:ext>
              </a:extLst>
            </p:cNvPr>
            <p:cNvSpPr/>
            <p:nvPr/>
          </p:nvSpPr>
          <p:spPr>
            <a:xfrm rot="10800000" flipV="1">
              <a:off x="6963624" y="336496"/>
              <a:ext cx="828079" cy="2057300"/>
            </a:xfrm>
            <a:prstGeom prst="triangle">
              <a:avLst>
                <a:gd name="adj" fmla="val 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a:extLst>
                <a:ext uri="{FF2B5EF4-FFF2-40B4-BE49-F238E27FC236}">
                  <a16:creationId xmlns:a16="http://schemas.microsoft.com/office/drawing/2014/main" id="{49E68E3C-556F-E84C-A694-2DD369441CE1}"/>
                </a:ext>
              </a:extLst>
            </p:cNvPr>
            <p:cNvGrpSpPr/>
            <p:nvPr/>
          </p:nvGrpSpPr>
          <p:grpSpPr>
            <a:xfrm>
              <a:off x="6166350" y="342950"/>
              <a:ext cx="1626015" cy="6860425"/>
              <a:chOff x="6166350" y="342950"/>
              <a:chExt cx="1626015" cy="6860425"/>
            </a:xfrm>
          </p:grpSpPr>
          <p:sp>
            <p:nvSpPr>
              <p:cNvPr id="18" name="Triangle 17">
                <a:extLst>
                  <a:ext uri="{FF2B5EF4-FFF2-40B4-BE49-F238E27FC236}">
                    <a16:creationId xmlns:a16="http://schemas.microsoft.com/office/drawing/2014/main" id="{9FB47218-A37D-E649-9A8B-F9686CAE0DE6}"/>
                  </a:ext>
                </a:extLst>
              </p:cNvPr>
              <p:cNvSpPr/>
              <p:nvPr/>
            </p:nvSpPr>
            <p:spPr>
              <a:xfrm flipV="1">
                <a:off x="7226301" y="3055918"/>
                <a:ext cx="566064" cy="729416"/>
              </a:xfrm>
              <a:prstGeom prst="triangle">
                <a:avLst>
                  <a:gd name="adj" fmla="val 49984"/>
                </a:avLst>
              </a:prstGeom>
              <a:solidFill>
                <a:srgbClr val="4E6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18">
                <a:extLst>
                  <a:ext uri="{FF2B5EF4-FFF2-40B4-BE49-F238E27FC236}">
                    <a16:creationId xmlns:a16="http://schemas.microsoft.com/office/drawing/2014/main" id="{46BBC227-30E3-DC47-B5D8-BF16F32056CC}"/>
                  </a:ext>
                </a:extLst>
              </p:cNvPr>
              <p:cNvSpPr/>
              <p:nvPr/>
            </p:nvSpPr>
            <p:spPr>
              <a:xfrm rot="5400000" flipV="1">
                <a:off x="7037001" y="2305306"/>
                <a:ext cx="676745" cy="823489"/>
              </a:xfrm>
              <a:prstGeom prst="triangle">
                <a:avLst>
                  <a:gd name="adj" fmla="val 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iangle 19">
                <a:extLst>
                  <a:ext uri="{FF2B5EF4-FFF2-40B4-BE49-F238E27FC236}">
                    <a16:creationId xmlns:a16="http://schemas.microsoft.com/office/drawing/2014/main" id="{9F26ABE5-A9C8-744B-8903-43D5578B60CF}"/>
                  </a:ext>
                </a:extLst>
              </p:cNvPr>
              <p:cNvSpPr/>
              <p:nvPr/>
            </p:nvSpPr>
            <p:spPr>
              <a:xfrm flipV="1">
                <a:off x="6166350" y="346569"/>
                <a:ext cx="1620768" cy="2142057"/>
              </a:xfrm>
              <a:prstGeom prst="triangle">
                <a:avLst>
                  <a:gd name="adj" fmla="val 48301"/>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riangle 20">
                <a:extLst>
                  <a:ext uri="{FF2B5EF4-FFF2-40B4-BE49-F238E27FC236}">
                    <a16:creationId xmlns:a16="http://schemas.microsoft.com/office/drawing/2014/main" id="{CFF88776-CAAF-D943-9071-1506812276F9}"/>
                  </a:ext>
                </a:extLst>
              </p:cNvPr>
              <p:cNvSpPr/>
              <p:nvPr/>
            </p:nvSpPr>
            <p:spPr>
              <a:xfrm>
                <a:off x="6177642" y="3055918"/>
                <a:ext cx="1609476" cy="4147457"/>
              </a:xfrm>
              <a:prstGeom prst="triangle">
                <a:avLst>
                  <a:gd name="adj" fmla="val 100000"/>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riangle 21">
                <a:extLst>
                  <a:ext uri="{FF2B5EF4-FFF2-40B4-BE49-F238E27FC236}">
                    <a16:creationId xmlns:a16="http://schemas.microsoft.com/office/drawing/2014/main" id="{5A00E6A1-C217-DD4C-992D-051E72168DA3}"/>
                  </a:ext>
                </a:extLst>
              </p:cNvPr>
              <p:cNvSpPr/>
              <p:nvPr/>
            </p:nvSpPr>
            <p:spPr>
              <a:xfrm>
                <a:off x="6170939" y="342950"/>
                <a:ext cx="1341111" cy="3429000"/>
              </a:xfrm>
              <a:prstGeom prst="triangle">
                <a:avLst>
                  <a:gd name="adj" fmla="val 0"/>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riangle 22">
                <a:extLst>
                  <a:ext uri="{FF2B5EF4-FFF2-40B4-BE49-F238E27FC236}">
                    <a16:creationId xmlns:a16="http://schemas.microsoft.com/office/drawing/2014/main" id="{FC34D383-28BD-794A-9823-58673F890A24}"/>
                  </a:ext>
                </a:extLst>
              </p:cNvPr>
              <p:cNvSpPr/>
              <p:nvPr/>
            </p:nvSpPr>
            <p:spPr>
              <a:xfrm flipV="1">
                <a:off x="6177642" y="3765987"/>
                <a:ext cx="1314048" cy="3436893"/>
              </a:xfrm>
              <a:prstGeom prst="triangle">
                <a:avLst>
                  <a:gd name="adj" fmla="val 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riangle 23">
                <a:extLst>
                  <a:ext uri="{FF2B5EF4-FFF2-40B4-BE49-F238E27FC236}">
                    <a16:creationId xmlns:a16="http://schemas.microsoft.com/office/drawing/2014/main" id="{B384F4B2-BC4D-5A4B-94DF-338603341088}"/>
                  </a:ext>
                </a:extLst>
              </p:cNvPr>
              <p:cNvSpPr/>
              <p:nvPr/>
            </p:nvSpPr>
            <p:spPr>
              <a:xfrm flipV="1">
                <a:off x="6177643" y="3765989"/>
                <a:ext cx="1336480" cy="1279712"/>
              </a:xfrm>
              <a:prstGeom prst="triangle">
                <a:avLst>
                  <a:gd name="adj" fmla="val 6238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endParaRPr lang="fr-FR">
              <a:solidFill>
                <a:schemeClr val="accent5">
                  <a:lumMod val="50000"/>
                </a:schemeClr>
              </a:solidFill>
              <a:latin typeface="Gill Sans MT" panose="020B0502020104020203" pitchFamily="34" charset="0"/>
              <a:ea typeface="+mn-ea"/>
              <a:cs typeface="+mn-cs"/>
            </a:endParaRPr>
          </a:p>
        </p:txBody>
      </p:sp>
      <p:sp>
        <p:nvSpPr>
          <p:cNvPr id="3" name="Espace réservé du contenu 2">
            <a:extLst>
              <a:ext uri="{FF2B5EF4-FFF2-40B4-BE49-F238E27FC236}">
                <a16:creationId xmlns:a16="http://schemas.microsoft.com/office/drawing/2014/main" id="{C41336B2-ADA5-5F44-8B1E-1041612640DD}"/>
              </a:ext>
            </a:extLst>
          </p:cNvPr>
          <p:cNvSpPr>
            <a:spLocks noGrp="1"/>
          </p:cNvSpPr>
          <p:nvPr>
            <p:ph idx="1"/>
          </p:nvPr>
        </p:nvSpPr>
        <p:spPr>
          <a:xfrm>
            <a:off x="838200" y="1888435"/>
            <a:ext cx="10515600" cy="4288527"/>
          </a:xfrm>
        </p:spPr>
        <p:txBody>
          <a:bodyPr vert="horz" lIns="91440" tIns="45720" rIns="91440" bIns="45720" rtlCol="0">
            <a:noAutofit/>
          </a:bodyPr>
          <a:lstStyle/>
          <a:p>
            <a:pPr marL="0" indent="0">
              <a:buNone/>
            </a:pPr>
            <a:endParaRPr lang="fr-FR" sz="2000">
              <a:solidFill>
                <a:schemeClr val="accent5">
                  <a:lumMod val="50000"/>
                </a:schemeClr>
              </a:solidFill>
              <a:latin typeface="Gill Sans MT" panose="020B0502020104020203" pitchFamily="34" charset="0"/>
            </a:endParaRP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47F0A7E1-1347-E24A-9153-A9C812F10AFC}"/>
              </a:ext>
            </a:extLst>
          </p:cNvPr>
          <p:cNvSpPr>
            <a:spLocks noChangeAspect="1"/>
          </p:cNvSpPr>
          <p:nvPr/>
        </p:nvSpPr>
        <p:spPr>
          <a:xfrm>
            <a:off x="-1242373" y="6137156"/>
            <a:ext cx="2246197" cy="2246197"/>
          </a:xfrm>
          <a:prstGeom prst="ellipse">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C4B1C566-D375-8244-807A-9690141D1003}"/>
              </a:ext>
            </a:extLst>
          </p:cNvPr>
          <p:cNvSpPr>
            <a:spLocks noChangeAspect="1"/>
          </p:cNvSpPr>
          <p:nvPr/>
        </p:nvSpPr>
        <p:spPr>
          <a:xfrm>
            <a:off x="-1022072" y="6345199"/>
            <a:ext cx="1805596" cy="1805596"/>
          </a:xfrm>
          <a:prstGeom prst="ellipse">
            <a:avLst/>
          </a:prstGeom>
          <a:solidFill>
            <a:schemeClr val="accent5">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49688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E1C105C2-520B-1D45-A34B-2C87C10A2195}"/>
              </a:ext>
            </a:extLst>
          </p:cNvPr>
          <p:cNvGrpSpPr/>
          <p:nvPr/>
        </p:nvGrpSpPr>
        <p:grpSpPr>
          <a:xfrm>
            <a:off x="9962914" y="-13618"/>
            <a:ext cx="2247982" cy="2279676"/>
            <a:chOff x="9962914" y="-13618"/>
            <a:chExt cx="2247982" cy="2279676"/>
          </a:xfrm>
        </p:grpSpPr>
        <p:sp>
          <p:nvSpPr>
            <p:cNvPr id="25" name="Triangle 24">
              <a:extLst>
                <a:ext uri="{FF2B5EF4-FFF2-40B4-BE49-F238E27FC236}">
                  <a16:creationId xmlns:a16="http://schemas.microsoft.com/office/drawing/2014/main" id="{3FF63AC4-E533-A040-953B-172033BFFACC}"/>
                </a:ext>
              </a:extLst>
            </p:cNvPr>
            <p:cNvSpPr/>
            <p:nvPr/>
          </p:nvSpPr>
          <p:spPr>
            <a:xfrm flipH="1" flipV="1">
              <a:off x="9962914" y="3728"/>
              <a:ext cx="2247982" cy="1716470"/>
            </a:xfrm>
            <a:prstGeom prst="triangle">
              <a:avLst>
                <a:gd name="adj" fmla="val 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26">
              <a:extLst>
                <a:ext uri="{FF2B5EF4-FFF2-40B4-BE49-F238E27FC236}">
                  <a16:creationId xmlns:a16="http://schemas.microsoft.com/office/drawing/2014/main" id="{7E7D4B61-DBD9-0B45-B9E1-58F5D7BCA75D}"/>
                </a:ext>
              </a:extLst>
            </p:cNvPr>
            <p:cNvSpPr/>
            <p:nvPr/>
          </p:nvSpPr>
          <p:spPr>
            <a:xfrm flipV="1">
              <a:off x="11234057" y="984189"/>
              <a:ext cx="976839" cy="1281869"/>
            </a:xfrm>
            <a:prstGeom prst="triangle">
              <a:avLst>
                <a:gd name="adj" fmla="val 1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riangle 27">
              <a:extLst>
                <a:ext uri="{FF2B5EF4-FFF2-40B4-BE49-F238E27FC236}">
                  <a16:creationId xmlns:a16="http://schemas.microsoft.com/office/drawing/2014/main" id="{C42520CD-1AD7-3340-B1A1-A9B87C3AA409}"/>
                </a:ext>
              </a:extLst>
            </p:cNvPr>
            <p:cNvSpPr/>
            <p:nvPr/>
          </p:nvSpPr>
          <p:spPr>
            <a:xfrm rot="3284379" flipV="1">
              <a:off x="10899626" y="302146"/>
              <a:ext cx="871345" cy="1541173"/>
            </a:xfrm>
            <a:prstGeom prst="triangle">
              <a:avLst>
                <a:gd name="adj" fmla="val 70542"/>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25">
              <a:extLst>
                <a:ext uri="{FF2B5EF4-FFF2-40B4-BE49-F238E27FC236}">
                  <a16:creationId xmlns:a16="http://schemas.microsoft.com/office/drawing/2014/main" id="{8D95F5A8-5102-6543-A471-47DC7A2D3753}"/>
                </a:ext>
              </a:extLst>
            </p:cNvPr>
            <p:cNvSpPr/>
            <p:nvPr/>
          </p:nvSpPr>
          <p:spPr>
            <a:xfrm rot="16200000" flipH="1">
              <a:off x="10798814" y="-419688"/>
              <a:ext cx="1006012" cy="1818151"/>
            </a:xfrm>
            <a:prstGeom prst="triangle">
              <a:avLst>
                <a:gd name="adj"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endParaRPr lang="fr-FR">
              <a:solidFill>
                <a:schemeClr val="accent5">
                  <a:lumMod val="50000"/>
                </a:schemeClr>
              </a:solidFill>
              <a:latin typeface="Gill Sans MT" panose="020B0502020104020203" pitchFamily="34" charset="0"/>
              <a:ea typeface="+mn-ea"/>
              <a:cs typeface="+mn-cs"/>
            </a:endParaRPr>
          </a:p>
        </p:txBody>
      </p:sp>
      <p:sp>
        <p:nvSpPr>
          <p:cNvPr id="3" name="Espace réservé du contenu 2">
            <a:extLst>
              <a:ext uri="{FF2B5EF4-FFF2-40B4-BE49-F238E27FC236}">
                <a16:creationId xmlns:a16="http://schemas.microsoft.com/office/drawing/2014/main" id="{C41336B2-ADA5-5F44-8B1E-1041612640DD}"/>
              </a:ext>
            </a:extLst>
          </p:cNvPr>
          <p:cNvSpPr>
            <a:spLocks noGrp="1"/>
          </p:cNvSpPr>
          <p:nvPr>
            <p:ph idx="1"/>
          </p:nvPr>
        </p:nvSpPr>
        <p:spPr>
          <a:xfrm>
            <a:off x="838200" y="1888435"/>
            <a:ext cx="10515600" cy="4288527"/>
          </a:xfrm>
        </p:spPr>
        <p:txBody>
          <a:bodyPr vert="horz" lIns="91440" tIns="45720" rIns="91440" bIns="45720" rtlCol="0">
            <a:noAutofit/>
          </a:bodyPr>
          <a:lstStyle/>
          <a:p>
            <a:pPr marL="0" indent="0">
              <a:buNone/>
            </a:pPr>
            <a:endParaRPr lang="fr-FR" sz="2000">
              <a:solidFill>
                <a:schemeClr val="accent5">
                  <a:lumMod val="50000"/>
                </a:schemeClr>
              </a:solidFill>
              <a:latin typeface="Gill Sans MT" panose="020B0502020104020203" pitchFamily="34" charset="0"/>
            </a:endParaRP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8342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1CF3EC9-F23B-94DD-FFA4-F8EA04BA491C}"/>
              </a:ext>
            </a:extLst>
          </p:cNvPr>
          <p:cNvGrpSpPr/>
          <p:nvPr/>
        </p:nvGrpSpPr>
        <p:grpSpPr>
          <a:xfrm>
            <a:off x="411336" y="1389499"/>
            <a:ext cx="10021688" cy="4867954"/>
            <a:chOff x="411336" y="1389499"/>
            <a:chExt cx="10021688" cy="4867954"/>
          </a:xfrm>
        </p:grpSpPr>
        <p:pic>
          <p:nvPicPr>
            <p:cNvPr id="107" name="Picture 106">
              <a:extLst>
                <a:ext uri="{FF2B5EF4-FFF2-40B4-BE49-F238E27FC236}">
                  <a16:creationId xmlns:a16="http://schemas.microsoft.com/office/drawing/2014/main" id="{1FE56517-48CA-8661-F3D6-D4D677DA356A}"/>
                </a:ext>
              </a:extLst>
            </p:cNvPr>
            <p:cNvPicPr>
              <a:picLocks noChangeAspect="1"/>
            </p:cNvPicPr>
            <p:nvPr/>
          </p:nvPicPr>
          <p:blipFill>
            <a:blip r:embed="rId3"/>
            <a:stretch>
              <a:fillRect/>
            </a:stretch>
          </p:blipFill>
          <p:spPr>
            <a:xfrm>
              <a:off x="411336" y="1389499"/>
              <a:ext cx="9459645" cy="4867954"/>
            </a:xfrm>
            <a:prstGeom prst="rect">
              <a:avLst/>
            </a:prstGeom>
          </p:spPr>
        </p:pic>
        <p:grpSp>
          <p:nvGrpSpPr>
            <p:cNvPr id="21" name="Group 20">
              <a:extLst>
                <a:ext uri="{FF2B5EF4-FFF2-40B4-BE49-F238E27FC236}">
                  <a16:creationId xmlns:a16="http://schemas.microsoft.com/office/drawing/2014/main" id="{90E78C7A-E75E-E0F7-BBAA-F57BB5F601AE}"/>
                </a:ext>
              </a:extLst>
            </p:cNvPr>
            <p:cNvGrpSpPr/>
            <p:nvPr/>
          </p:nvGrpSpPr>
          <p:grpSpPr>
            <a:xfrm>
              <a:off x="9193548" y="4205867"/>
              <a:ext cx="1239476" cy="1044946"/>
              <a:chOff x="9475514" y="3754657"/>
              <a:chExt cx="1239476" cy="1044946"/>
            </a:xfrm>
          </p:grpSpPr>
          <p:sp>
            <p:nvSpPr>
              <p:cNvPr id="15" name="Rectangle 14">
                <a:extLst>
                  <a:ext uri="{FF2B5EF4-FFF2-40B4-BE49-F238E27FC236}">
                    <a16:creationId xmlns:a16="http://schemas.microsoft.com/office/drawing/2014/main" id="{047FC14D-E913-BE5A-F8BB-B4CBF5A7ACCD}"/>
                  </a:ext>
                </a:extLst>
              </p:cNvPr>
              <p:cNvSpPr/>
              <p:nvPr/>
            </p:nvSpPr>
            <p:spPr>
              <a:xfrm>
                <a:off x="9475514" y="3754657"/>
                <a:ext cx="1239476" cy="1043739"/>
              </a:xfrm>
              <a:prstGeom prst="rect">
                <a:avLst/>
              </a:prstGeom>
              <a:solidFill>
                <a:srgbClr val="EFEFEF"/>
              </a:solidFill>
              <a:ln>
                <a:solidFill>
                  <a:srgbClr val="9E9E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200"/>
                  </a:spcBef>
                  <a:spcAft>
                    <a:spcPts val="1200"/>
                  </a:spcAft>
                </a:pPr>
                <a:r>
                  <a:rPr lang="fr-FR" sz="1200" kern="100">
                    <a:solidFill>
                      <a:srgbClr val="6D6D7A"/>
                    </a:solidFill>
                    <a:effectLst/>
                    <a:latin typeface="TalisHeavyW00-Heavy" panose="02000000000000000000" pitchFamily="2" charset="0"/>
                    <a:ea typeface="Calibri" panose="020F0502020204030204" pitchFamily="34" charset="0"/>
                    <a:cs typeface="Times New Roman" panose="02020603050405020304" pitchFamily="18" charset="0"/>
                  </a:rPr>
                  <a:t>Autres entités de JORF-LASFAR</a:t>
                </a:r>
              </a:p>
              <a:p>
                <a:pPr algn="ctr">
                  <a:spcBef>
                    <a:spcPts val="1200"/>
                  </a:spcBef>
                  <a:spcAft>
                    <a:spcPts val="1200"/>
                  </a:spcAft>
                </a:pPr>
                <a:endParaRPr lang="fr-FR" sz="1200" kern="100">
                  <a:solidFill>
                    <a:srgbClr val="6D6D7A"/>
                  </a:solidFill>
                  <a:latin typeface="TalisHeavyW00-Heavy" panose="02000000000000000000" pitchFamily="2" charset="0"/>
                  <a:ea typeface="Calibri" panose="020F0502020204030204" pitchFamily="34" charset="0"/>
                  <a:cs typeface="Times New Roman" panose="02020603050405020304" pitchFamily="18" charset="0"/>
                </a:endParaRPr>
              </a:p>
            </p:txBody>
          </p:sp>
          <p:pic>
            <p:nvPicPr>
              <p:cNvPr id="18" name="Graphique 30" descr="Usine">
                <a:extLst>
                  <a:ext uri="{FF2B5EF4-FFF2-40B4-BE49-F238E27FC236}">
                    <a16:creationId xmlns:a16="http://schemas.microsoft.com/office/drawing/2014/main" id="{9A333C72-BE4A-B725-A752-47918A241B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7727" y="4180849"/>
                <a:ext cx="618754" cy="618754"/>
              </a:xfrm>
              <a:prstGeom prst="rect">
                <a:avLst/>
              </a:prstGeom>
            </p:spPr>
          </p:pic>
          <p:pic>
            <p:nvPicPr>
              <p:cNvPr id="20" name="Graphique 30" descr="Usine">
                <a:extLst>
                  <a:ext uri="{FF2B5EF4-FFF2-40B4-BE49-F238E27FC236}">
                    <a16:creationId xmlns:a16="http://schemas.microsoft.com/office/drawing/2014/main" id="{DADBED52-0478-53E3-3213-76C766F06F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58197" y="4180849"/>
                <a:ext cx="618754" cy="618754"/>
              </a:xfrm>
              <a:prstGeom prst="rect">
                <a:avLst/>
              </a:prstGeom>
            </p:spPr>
          </p:pic>
        </p:grpSp>
        <p:cxnSp>
          <p:nvCxnSpPr>
            <p:cNvPr id="29" name="Connector: Elbow 28">
              <a:extLst>
                <a:ext uri="{FF2B5EF4-FFF2-40B4-BE49-F238E27FC236}">
                  <a16:creationId xmlns:a16="http://schemas.microsoft.com/office/drawing/2014/main" id="{4EE95CE0-21F0-CA14-436B-F5C614E1FC2C}"/>
                </a:ext>
              </a:extLst>
            </p:cNvPr>
            <p:cNvCxnSpPr>
              <a:cxnSpLocks/>
              <a:stCxn id="15" idx="0"/>
            </p:cNvCxnSpPr>
            <p:nvPr/>
          </p:nvCxnSpPr>
          <p:spPr>
            <a:xfrm rot="16200000" flipV="1">
              <a:off x="8633010" y="3025591"/>
              <a:ext cx="662567" cy="1697986"/>
            </a:xfrm>
            <a:prstGeom prst="bentConnector2">
              <a:avLst/>
            </a:prstGeom>
            <a:ln w="19050">
              <a:solidFill>
                <a:srgbClr val="5454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EE526D-0D3A-3EB1-F0B1-3ABDC1B23EFB}"/>
                </a:ext>
              </a:extLst>
            </p:cNvPr>
            <p:cNvSpPr txBox="1"/>
            <p:nvPr/>
          </p:nvSpPr>
          <p:spPr>
            <a:xfrm>
              <a:off x="8582940" y="3348037"/>
              <a:ext cx="1127112" cy="230832"/>
            </a:xfrm>
            <a:prstGeom prst="rect">
              <a:avLst/>
            </a:prstGeom>
            <a:noFill/>
          </p:spPr>
          <p:txBody>
            <a:bodyPr wrap="square">
              <a:spAutoFit/>
            </a:bodyPr>
            <a:lstStyle/>
            <a:p>
              <a:pPr>
                <a:spcBef>
                  <a:spcPts val="1200"/>
                </a:spcBef>
                <a:spcAft>
                  <a:spcPts val="1200"/>
                </a:spcAft>
              </a:pPr>
              <a:r>
                <a:rPr lang="fr-FR" sz="900" i="1" kern="100">
                  <a:solidFill>
                    <a:srgbClr val="A3A3AA"/>
                  </a:solidFill>
                  <a:effectLst/>
                  <a:latin typeface="Expressway Rg" panose="02000506030000090004" pitchFamily="50" charset="0"/>
                  <a:ea typeface="Calibri" panose="020F0502020204030204" pitchFamily="34" charset="0"/>
                  <a:cs typeface="Times New Roman" panose="02020603050405020304" pitchFamily="18" charset="0"/>
                </a:rPr>
                <a:t>Tolling for export</a:t>
              </a:r>
              <a:endParaRPr lang="fr-FR" sz="900" i="1" kern="100">
                <a:solidFill>
                  <a:srgbClr val="A3A3AA"/>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9D62598C-0C3A-C10B-08B5-97FC47AAAE0E}"/>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50" name="Espace réservé du numéro de diapositive 9">
            <a:extLst>
              <a:ext uri="{FF2B5EF4-FFF2-40B4-BE49-F238E27FC236}">
                <a16:creationId xmlns:a16="http://schemas.microsoft.com/office/drawing/2014/main" id="{3F0EAA88-80AF-86D0-43C1-86DC383BDAB7}"/>
              </a:ext>
            </a:extLst>
          </p:cNvPr>
          <p:cNvSpPr txBox="1">
            <a:spLocks/>
          </p:cNvSpPr>
          <p:nvPr/>
        </p:nvSpPr>
        <p:spPr>
          <a:xfrm>
            <a:off x="8574290"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en-US" sz="1600">
                <a:solidFill>
                  <a:schemeClr val="bg1"/>
                </a:solidFill>
                <a:latin typeface="Gill Sans MT" panose="020B0502020104020203" pitchFamily="34" charset="0"/>
              </a:rPr>
              <a:t>6</a:t>
            </a:r>
            <a:endParaRPr lang="fr-FR" sz="1600">
              <a:solidFill>
                <a:schemeClr val="bg1"/>
              </a:solidFill>
              <a:latin typeface="Gill Sans MT" panose="020B0502020104020203" pitchFamily="34" charset="0"/>
            </a:endParaRPr>
          </a:p>
        </p:txBody>
      </p:sp>
      <p:sp>
        <p:nvSpPr>
          <p:cNvPr id="109" name="TextBox 108">
            <a:extLst>
              <a:ext uri="{FF2B5EF4-FFF2-40B4-BE49-F238E27FC236}">
                <a16:creationId xmlns:a16="http://schemas.microsoft.com/office/drawing/2014/main" id="{F2117770-2D20-2067-224D-4F16BD03F3E1}"/>
              </a:ext>
            </a:extLst>
          </p:cNvPr>
          <p:cNvSpPr txBox="1"/>
          <p:nvPr/>
        </p:nvSpPr>
        <p:spPr>
          <a:xfrm>
            <a:off x="5046614" y="2070100"/>
            <a:ext cx="1424581" cy="369332"/>
          </a:xfrm>
          <a:prstGeom prst="rect">
            <a:avLst/>
          </a:prstGeom>
          <a:noFill/>
        </p:spPr>
        <p:txBody>
          <a:bodyPr wrap="square" rtlCol="0">
            <a:spAutoFit/>
          </a:bodyPr>
          <a:lstStyle/>
          <a:p>
            <a:endParaRPr lang="fr-FR"/>
          </a:p>
        </p:txBody>
      </p:sp>
      <p:sp>
        <p:nvSpPr>
          <p:cNvPr id="32" name="Rectangle 31">
            <a:extLst>
              <a:ext uri="{FF2B5EF4-FFF2-40B4-BE49-F238E27FC236}">
                <a16:creationId xmlns:a16="http://schemas.microsoft.com/office/drawing/2014/main" id="{22E6AE41-42D3-82BC-7B6A-A33A1E177163}"/>
              </a:ext>
            </a:extLst>
          </p:cNvPr>
          <p:cNvSpPr/>
          <p:nvPr/>
        </p:nvSpPr>
        <p:spPr>
          <a:xfrm>
            <a:off x="6034039" y="3743325"/>
            <a:ext cx="99297" cy="104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space réservé du numéro de diapositive 9">
            <a:extLst>
              <a:ext uri="{FF2B5EF4-FFF2-40B4-BE49-F238E27FC236}">
                <a16:creationId xmlns:a16="http://schemas.microsoft.com/office/drawing/2014/main" id="{8E06770F-416B-774C-16C2-7541A6D91AD1}"/>
              </a:ext>
            </a:extLst>
          </p:cNvPr>
          <p:cNvSpPr txBox="1">
            <a:spLocks/>
          </p:cNvSpPr>
          <p:nvPr/>
        </p:nvSpPr>
        <p:spPr>
          <a:xfrm>
            <a:off x="8745692" y="5385302"/>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14</a:t>
            </a:r>
          </a:p>
        </p:txBody>
      </p:sp>
      <p:sp>
        <p:nvSpPr>
          <p:cNvPr id="76" name="TextBox 75">
            <a:extLst>
              <a:ext uri="{FF2B5EF4-FFF2-40B4-BE49-F238E27FC236}">
                <a16:creationId xmlns:a16="http://schemas.microsoft.com/office/drawing/2014/main" id="{148C2487-E8F3-DB85-E577-55D82184206B}"/>
              </a:ext>
            </a:extLst>
          </p:cNvPr>
          <p:cNvSpPr txBox="1"/>
          <p:nvPr/>
        </p:nvSpPr>
        <p:spPr>
          <a:xfrm>
            <a:off x="7332674" y="2407242"/>
            <a:ext cx="1424581" cy="369332"/>
          </a:xfrm>
          <a:prstGeom prst="rect">
            <a:avLst/>
          </a:prstGeom>
          <a:noFill/>
        </p:spPr>
        <p:txBody>
          <a:bodyPr wrap="square" rtlCol="0">
            <a:spAutoFit/>
          </a:bodyPr>
          <a:lstStyle/>
          <a:p>
            <a:endParaRPr lang="fr-FR"/>
          </a:p>
        </p:txBody>
      </p:sp>
      <p:sp>
        <p:nvSpPr>
          <p:cNvPr id="77" name="Rectangle 76">
            <a:extLst>
              <a:ext uri="{FF2B5EF4-FFF2-40B4-BE49-F238E27FC236}">
                <a16:creationId xmlns:a16="http://schemas.microsoft.com/office/drawing/2014/main" id="{9B0F13D5-41F1-4DFA-2244-3CA8356A5A50}"/>
              </a:ext>
            </a:extLst>
          </p:cNvPr>
          <p:cNvSpPr/>
          <p:nvPr/>
        </p:nvSpPr>
        <p:spPr>
          <a:xfrm>
            <a:off x="8320099" y="4080467"/>
            <a:ext cx="99297" cy="104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9" name="Group 78">
            <a:extLst>
              <a:ext uri="{FF2B5EF4-FFF2-40B4-BE49-F238E27FC236}">
                <a16:creationId xmlns:a16="http://schemas.microsoft.com/office/drawing/2014/main" id="{5C7FF88E-3B01-CD09-B5C7-1EE6634E7652}"/>
              </a:ext>
            </a:extLst>
          </p:cNvPr>
          <p:cNvGrpSpPr/>
          <p:nvPr/>
        </p:nvGrpSpPr>
        <p:grpSpPr>
          <a:xfrm>
            <a:off x="7108173" y="3051137"/>
            <a:ext cx="4755212" cy="1338808"/>
            <a:chOff x="6967559" y="4022185"/>
            <a:chExt cx="4755212" cy="1338808"/>
          </a:xfrm>
        </p:grpSpPr>
        <p:pic>
          <p:nvPicPr>
            <p:cNvPr id="80" name="Graphique 30" descr="Usine">
              <a:extLst>
                <a:ext uri="{FF2B5EF4-FFF2-40B4-BE49-F238E27FC236}">
                  <a16:creationId xmlns:a16="http://schemas.microsoft.com/office/drawing/2014/main" id="{0B3195C5-63B8-7FEB-B219-910C0904AB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7559" y="4022185"/>
              <a:ext cx="1134105" cy="1134105"/>
            </a:xfrm>
            <a:prstGeom prst="rect">
              <a:avLst/>
            </a:prstGeom>
          </p:spPr>
        </p:pic>
        <p:pic>
          <p:nvPicPr>
            <p:cNvPr id="106" name="Graphique 30" descr="Usine">
              <a:extLst>
                <a:ext uri="{FF2B5EF4-FFF2-40B4-BE49-F238E27FC236}">
                  <a16:creationId xmlns:a16="http://schemas.microsoft.com/office/drawing/2014/main" id="{200A3AD1-8BB6-8418-BC44-0FD0B06A4A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88666" y="4022185"/>
              <a:ext cx="1134105" cy="1134105"/>
            </a:xfrm>
            <a:prstGeom prst="rect">
              <a:avLst/>
            </a:prstGeom>
          </p:spPr>
        </p:pic>
        <p:sp>
          <p:nvSpPr>
            <p:cNvPr id="108" name="ZoneTexte 14">
              <a:extLst>
                <a:ext uri="{FF2B5EF4-FFF2-40B4-BE49-F238E27FC236}">
                  <a16:creationId xmlns:a16="http://schemas.microsoft.com/office/drawing/2014/main" id="{93EB2E66-FB13-EFE3-967C-BA2CB4DE4D85}"/>
                </a:ext>
              </a:extLst>
            </p:cNvPr>
            <p:cNvSpPr txBox="1"/>
            <p:nvPr/>
          </p:nvSpPr>
          <p:spPr>
            <a:xfrm>
              <a:off x="7111498" y="5053216"/>
              <a:ext cx="843501" cy="307777"/>
            </a:xfrm>
            <a:prstGeom prst="rect">
              <a:avLst/>
            </a:prstGeom>
            <a:noFill/>
          </p:spPr>
          <p:txBody>
            <a:bodyPr wrap="none" rtlCol="0">
              <a:spAutoFit/>
            </a:bodyPr>
            <a:lstStyle/>
            <a:p>
              <a:r>
                <a:rPr lang="fr-FR" sz="1400" b="1">
                  <a:solidFill>
                    <a:srgbClr val="123B62"/>
                  </a:solidFill>
                  <a:latin typeface="Gill Sans MT" panose="020B0502020104020203" pitchFamily="34" charset="0"/>
                </a:rPr>
                <a:t>Entité 2</a:t>
              </a:r>
            </a:p>
          </p:txBody>
        </p:sp>
        <p:sp>
          <p:nvSpPr>
            <p:cNvPr id="110" name="ZoneTexte 14">
              <a:extLst>
                <a:ext uri="{FF2B5EF4-FFF2-40B4-BE49-F238E27FC236}">
                  <a16:creationId xmlns:a16="http://schemas.microsoft.com/office/drawing/2014/main" id="{5B94A7D5-D691-09DC-C835-810A754264D1}"/>
                </a:ext>
              </a:extLst>
            </p:cNvPr>
            <p:cNvSpPr txBox="1"/>
            <p:nvPr/>
          </p:nvSpPr>
          <p:spPr>
            <a:xfrm>
              <a:off x="10697201" y="5051515"/>
              <a:ext cx="843501" cy="307777"/>
            </a:xfrm>
            <a:prstGeom prst="rect">
              <a:avLst/>
            </a:prstGeom>
            <a:noFill/>
          </p:spPr>
          <p:txBody>
            <a:bodyPr wrap="none" rtlCol="0">
              <a:spAutoFit/>
            </a:bodyPr>
            <a:lstStyle/>
            <a:p>
              <a:r>
                <a:rPr lang="fr-FR" sz="1400" b="1">
                  <a:solidFill>
                    <a:srgbClr val="123B62"/>
                  </a:solidFill>
                  <a:latin typeface="Gill Sans MT" panose="020B0502020104020203" pitchFamily="34" charset="0"/>
                </a:rPr>
                <a:t>Entité 1</a:t>
              </a:r>
            </a:p>
          </p:txBody>
        </p:sp>
      </p:grpSp>
      <p:sp>
        <p:nvSpPr>
          <p:cNvPr id="111" name="Arc 110">
            <a:extLst>
              <a:ext uri="{FF2B5EF4-FFF2-40B4-BE49-F238E27FC236}">
                <a16:creationId xmlns:a16="http://schemas.microsoft.com/office/drawing/2014/main" id="{F6DD0931-BC8A-03EC-C43F-96EFDEE5894A}"/>
              </a:ext>
            </a:extLst>
          </p:cNvPr>
          <p:cNvSpPr/>
          <p:nvPr/>
        </p:nvSpPr>
        <p:spPr>
          <a:xfrm rot="10800000">
            <a:off x="7496073" y="1140696"/>
            <a:ext cx="4101494" cy="4477259"/>
          </a:xfrm>
          <a:prstGeom prst="arc">
            <a:avLst>
              <a:gd name="adj1" fmla="val 12987858"/>
              <a:gd name="adj2" fmla="val 19532851"/>
            </a:avLst>
          </a:prstGeom>
          <a:ln w="9525" cap="flat" cmpd="sng" algn="ctr">
            <a:solidFill>
              <a:srgbClr val="2F559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grpSp>
        <p:nvGrpSpPr>
          <p:cNvPr id="112" name="Group 111">
            <a:extLst>
              <a:ext uri="{FF2B5EF4-FFF2-40B4-BE49-F238E27FC236}">
                <a16:creationId xmlns:a16="http://schemas.microsoft.com/office/drawing/2014/main" id="{FC61733C-D8C4-54CD-175F-74CD868C959D}"/>
              </a:ext>
            </a:extLst>
          </p:cNvPr>
          <p:cNvGrpSpPr/>
          <p:nvPr/>
        </p:nvGrpSpPr>
        <p:grpSpPr>
          <a:xfrm>
            <a:off x="7496073" y="1881006"/>
            <a:ext cx="4101494" cy="4847664"/>
            <a:chOff x="5313249" y="1543864"/>
            <a:chExt cx="4101494" cy="4847664"/>
          </a:xfrm>
        </p:grpSpPr>
        <p:sp>
          <p:nvSpPr>
            <p:cNvPr id="113" name="Arc 112">
              <a:extLst>
                <a:ext uri="{FF2B5EF4-FFF2-40B4-BE49-F238E27FC236}">
                  <a16:creationId xmlns:a16="http://schemas.microsoft.com/office/drawing/2014/main" id="{C8F1C18B-EA68-3DA8-164C-56D0A349D612}"/>
                </a:ext>
              </a:extLst>
            </p:cNvPr>
            <p:cNvSpPr/>
            <p:nvPr/>
          </p:nvSpPr>
          <p:spPr>
            <a:xfrm flipH="1">
              <a:off x="5313249" y="1914269"/>
              <a:ext cx="4101494" cy="4477259"/>
            </a:xfrm>
            <a:prstGeom prst="arc">
              <a:avLst>
                <a:gd name="adj1" fmla="val 12987858"/>
                <a:gd name="adj2" fmla="val 19532851"/>
              </a:avLst>
            </a:prstGeom>
            <a:ln w="9525" cap="flat" cmpd="sng" algn="ctr">
              <a:solidFill>
                <a:srgbClr val="2F559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TextBox 113">
              <a:extLst>
                <a:ext uri="{FF2B5EF4-FFF2-40B4-BE49-F238E27FC236}">
                  <a16:creationId xmlns:a16="http://schemas.microsoft.com/office/drawing/2014/main" id="{4BA1EE9F-F4D1-635F-3426-6845788CF89F}"/>
                </a:ext>
              </a:extLst>
            </p:cNvPr>
            <p:cNvSpPr txBox="1"/>
            <p:nvPr/>
          </p:nvSpPr>
          <p:spPr>
            <a:xfrm>
              <a:off x="6399724" y="1543864"/>
              <a:ext cx="2035982" cy="307777"/>
            </a:xfrm>
            <a:prstGeom prst="rect">
              <a:avLst/>
            </a:prstGeom>
            <a:noFill/>
          </p:spPr>
          <p:txBody>
            <a:bodyPr wrap="square">
              <a:spAutoFit/>
            </a:bodyPr>
            <a:lstStyle/>
            <a:p>
              <a:pPr algn="ctr"/>
              <a:r>
                <a:rPr lang="fr-FR" sz="1400">
                  <a:solidFill>
                    <a:schemeClr val="accent5">
                      <a:lumMod val="50000"/>
                    </a:schemeClr>
                  </a:solidFill>
                  <a:latin typeface="Gill Sans MT" panose="020B0502020104020203" pitchFamily="34" charset="0"/>
                </a:rPr>
                <a:t>Demande Tolling</a:t>
              </a:r>
            </a:p>
          </p:txBody>
        </p:sp>
      </p:grpSp>
      <p:pic>
        <p:nvPicPr>
          <p:cNvPr id="115" name="Picture 114" descr="A green line art of a building&#10;&#10;Description automatically generated">
            <a:extLst>
              <a:ext uri="{FF2B5EF4-FFF2-40B4-BE49-F238E27FC236}">
                <a16:creationId xmlns:a16="http://schemas.microsoft.com/office/drawing/2014/main" id="{9781FE94-FFBA-65D9-16B5-F2A9EA5C65C8}"/>
              </a:ext>
            </a:extLst>
          </p:cNvPr>
          <p:cNvPicPr>
            <a:picLocks noChangeAspect="1"/>
          </p:cNvPicPr>
          <p:nvPr/>
        </p:nvPicPr>
        <p:blipFill>
          <a:blip r:embed="rId6"/>
          <a:stretch>
            <a:fillRect/>
          </a:stretch>
        </p:blipFill>
        <p:spPr>
          <a:xfrm>
            <a:off x="11016006" y="4456731"/>
            <a:ext cx="560651" cy="560651"/>
          </a:xfrm>
          <a:prstGeom prst="rect">
            <a:avLst/>
          </a:prstGeom>
        </p:spPr>
      </p:pic>
      <p:grpSp>
        <p:nvGrpSpPr>
          <p:cNvPr id="116" name="Group 115">
            <a:extLst>
              <a:ext uri="{FF2B5EF4-FFF2-40B4-BE49-F238E27FC236}">
                <a16:creationId xmlns:a16="http://schemas.microsoft.com/office/drawing/2014/main" id="{701D4AAE-5A09-B20D-BDA8-59BBD3D32BF1}"/>
              </a:ext>
            </a:extLst>
          </p:cNvPr>
          <p:cNvGrpSpPr/>
          <p:nvPr/>
        </p:nvGrpSpPr>
        <p:grpSpPr>
          <a:xfrm>
            <a:off x="8566682" y="2953650"/>
            <a:ext cx="1840712" cy="498404"/>
            <a:chOff x="6231872" y="3514922"/>
            <a:chExt cx="1840712" cy="498404"/>
          </a:xfrm>
        </p:grpSpPr>
        <p:sp>
          <p:nvSpPr>
            <p:cNvPr id="117" name="ZoneTexte 27">
              <a:extLst>
                <a:ext uri="{FF2B5EF4-FFF2-40B4-BE49-F238E27FC236}">
                  <a16:creationId xmlns:a16="http://schemas.microsoft.com/office/drawing/2014/main" id="{E64BE95D-2C7C-E4EE-0905-6C29A5B98E04}"/>
                </a:ext>
              </a:extLst>
            </p:cNvPr>
            <p:cNvSpPr txBox="1"/>
            <p:nvPr/>
          </p:nvSpPr>
          <p:spPr>
            <a:xfrm>
              <a:off x="6868712" y="3629298"/>
              <a:ext cx="1203872" cy="330577"/>
            </a:xfrm>
            <a:prstGeom prst="roundRect">
              <a:avLst>
                <a:gd name="adj" fmla="val 27899"/>
              </a:avLst>
            </a:prstGeom>
            <a:solidFill>
              <a:schemeClr val="tx2">
                <a:lumMod val="20000"/>
                <a:lumOff val="80000"/>
                <a:alpha val="36000"/>
              </a:schemeClr>
            </a:solidFill>
          </p:spPr>
          <p:txBody>
            <a:bodyPr wrap="none" rtlCol="0">
              <a:spAutoFit/>
            </a:bodyPr>
            <a:lstStyle/>
            <a:p>
              <a:r>
                <a:rPr lang="fr-FR" sz="1200">
                  <a:solidFill>
                    <a:schemeClr val="accent5">
                      <a:lumMod val="50000"/>
                    </a:schemeClr>
                  </a:solidFill>
                  <a:latin typeface="Gill Sans MT" panose="020B0502020104020203" pitchFamily="34" charset="0"/>
                </a:rPr>
                <a:t>Frais du service</a:t>
              </a:r>
            </a:p>
          </p:txBody>
        </p:sp>
        <p:pic>
          <p:nvPicPr>
            <p:cNvPr id="118" name="Graphique 86" descr="Argent avec un remplissage uni">
              <a:extLst>
                <a:ext uri="{FF2B5EF4-FFF2-40B4-BE49-F238E27FC236}">
                  <a16:creationId xmlns:a16="http://schemas.microsoft.com/office/drawing/2014/main" id="{47F49D69-4FB1-CA17-A8A0-FB30484FFE3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31872" y="3514922"/>
              <a:ext cx="505048" cy="498404"/>
            </a:xfrm>
            <a:prstGeom prst="rect">
              <a:avLst/>
            </a:prstGeom>
          </p:spPr>
        </p:pic>
      </p:grpSp>
      <p:pic>
        <p:nvPicPr>
          <p:cNvPr id="119" name="Picture 118" descr="A group of green barrels&#10;&#10;Description automatically generated">
            <a:extLst>
              <a:ext uri="{FF2B5EF4-FFF2-40B4-BE49-F238E27FC236}">
                <a16:creationId xmlns:a16="http://schemas.microsoft.com/office/drawing/2014/main" id="{8C98DF73-AB77-A80C-0CEC-4BB1AB0ACFF6}"/>
              </a:ext>
            </a:extLst>
          </p:cNvPr>
          <p:cNvPicPr>
            <a:picLocks noChangeAspect="1"/>
          </p:cNvPicPr>
          <p:nvPr/>
        </p:nvPicPr>
        <p:blipFill>
          <a:blip r:embed="rId9"/>
          <a:stretch>
            <a:fillRect/>
          </a:stretch>
        </p:blipFill>
        <p:spPr>
          <a:xfrm>
            <a:off x="7600716" y="2713713"/>
            <a:ext cx="609524" cy="609524"/>
          </a:xfrm>
          <a:prstGeom prst="rect">
            <a:avLst/>
          </a:prstGeom>
        </p:spPr>
      </p:pic>
      <p:sp>
        <p:nvSpPr>
          <p:cNvPr id="120" name="Arc 119">
            <a:extLst>
              <a:ext uri="{FF2B5EF4-FFF2-40B4-BE49-F238E27FC236}">
                <a16:creationId xmlns:a16="http://schemas.microsoft.com/office/drawing/2014/main" id="{11DCC17F-F21F-491D-9EB1-DCA8CD9791EA}"/>
              </a:ext>
            </a:extLst>
          </p:cNvPr>
          <p:cNvSpPr/>
          <p:nvPr/>
        </p:nvSpPr>
        <p:spPr>
          <a:xfrm>
            <a:off x="7470942" y="2262562"/>
            <a:ext cx="4101494" cy="4477259"/>
          </a:xfrm>
          <a:prstGeom prst="arc">
            <a:avLst>
              <a:gd name="adj1" fmla="val 12987858"/>
              <a:gd name="adj2" fmla="val 1953285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 name="Rectangle 1">
            <a:extLst>
              <a:ext uri="{FF2B5EF4-FFF2-40B4-BE49-F238E27FC236}">
                <a16:creationId xmlns:a16="http://schemas.microsoft.com/office/drawing/2014/main" id="{9F51F0F5-4E63-FBD6-2833-DD85F8B93AD4}"/>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1">
            <a:extLst>
              <a:ext uri="{FF2B5EF4-FFF2-40B4-BE49-F238E27FC236}">
                <a16:creationId xmlns:a16="http://schemas.microsoft.com/office/drawing/2014/main" id="{A2385B78-9A83-AD2C-CFAF-3178E12B3029}"/>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Cartographie des flux </a:t>
            </a:r>
          </a:p>
        </p:txBody>
      </p:sp>
      <p:sp>
        <p:nvSpPr>
          <p:cNvPr id="4" name="Rectangle 3">
            <a:extLst>
              <a:ext uri="{FF2B5EF4-FFF2-40B4-BE49-F238E27FC236}">
                <a16:creationId xmlns:a16="http://schemas.microsoft.com/office/drawing/2014/main" id="{769FA0D4-ECEE-650E-DB15-5202B89BB76A}"/>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85C7F4C9-8F3A-B38D-9F16-D0544EAACBB8}"/>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0A2FB7CE-C2B8-5398-55D9-830FE301177F}"/>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B71ABC9-D1BB-0403-C04A-AF5C1A303DC6}"/>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5">
            <a:extLst>
              <a:ext uri="{FF2B5EF4-FFF2-40B4-BE49-F238E27FC236}">
                <a16:creationId xmlns:a16="http://schemas.microsoft.com/office/drawing/2014/main" id="{9FBFE04F-9C1B-3106-20D6-09165BE69D98}"/>
              </a:ext>
            </a:extLst>
          </p:cNvPr>
          <p:cNvGrpSpPr/>
          <p:nvPr/>
        </p:nvGrpSpPr>
        <p:grpSpPr>
          <a:xfrm>
            <a:off x="9962914" y="-13618"/>
            <a:ext cx="2247982" cy="2279676"/>
            <a:chOff x="9962914" y="-13618"/>
            <a:chExt cx="2247982" cy="2279676"/>
          </a:xfrm>
        </p:grpSpPr>
        <p:sp>
          <p:nvSpPr>
            <p:cNvPr id="9" name="Triangle 24">
              <a:extLst>
                <a:ext uri="{FF2B5EF4-FFF2-40B4-BE49-F238E27FC236}">
                  <a16:creationId xmlns:a16="http://schemas.microsoft.com/office/drawing/2014/main" id="{50C2F663-E6CF-4F55-FB57-49839B7A6424}"/>
                </a:ext>
              </a:extLst>
            </p:cNvPr>
            <p:cNvSpPr/>
            <p:nvPr/>
          </p:nvSpPr>
          <p:spPr>
            <a:xfrm flipH="1" flipV="1">
              <a:off x="9962914" y="3728"/>
              <a:ext cx="2247982" cy="1716470"/>
            </a:xfrm>
            <a:prstGeom prst="triangle">
              <a:avLst>
                <a:gd name="adj" fmla="val 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26">
              <a:extLst>
                <a:ext uri="{FF2B5EF4-FFF2-40B4-BE49-F238E27FC236}">
                  <a16:creationId xmlns:a16="http://schemas.microsoft.com/office/drawing/2014/main" id="{38450908-864F-0CC7-4943-D968B7BE1441}"/>
                </a:ext>
              </a:extLst>
            </p:cNvPr>
            <p:cNvSpPr/>
            <p:nvPr/>
          </p:nvSpPr>
          <p:spPr>
            <a:xfrm flipV="1">
              <a:off x="11234057" y="984189"/>
              <a:ext cx="976839" cy="1281869"/>
            </a:xfrm>
            <a:prstGeom prst="triangle">
              <a:avLst>
                <a:gd name="adj" fmla="val 1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iangle 27">
              <a:extLst>
                <a:ext uri="{FF2B5EF4-FFF2-40B4-BE49-F238E27FC236}">
                  <a16:creationId xmlns:a16="http://schemas.microsoft.com/office/drawing/2014/main" id="{8F05F4BF-9FC7-271F-EFD2-5809CA7D2C18}"/>
                </a:ext>
              </a:extLst>
            </p:cNvPr>
            <p:cNvSpPr/>
            <p:nvPr/>
          </p:nvSpPr>
          <p:spPr>
            <a:xfrm rot="3284379" flipV="1">
              <a:off x="10899626" y="302146"/>
              <a:ext cx="871345" cy="1541173"/>
            </a:xfrm>
            <a:prstGeom prst="triangle">
              <a:avLst>
                <a:gd name="adj" fmla="val 70542"/>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iangle 25">
              <a:extLst>
                <a:ext uri="{FF2B5EF4-FFF2-40B4-BE49-F238E27FC236}">
                  <a16:creationId xmlns:a16="http://schemas.microsoft.com/office/drawing/2014/main" id="{27100EC8-BA76-17FD-71DA-4A1A46C5A736}"/>
                </a:ext>
              </a:extLst>
            </p:cNvPr>
            <p:cNvSpPr/>
            <p:nvPr/>
          </p:nvSpPr>
          <p:spPr>
            <a:xfrm rot="16200000" flipH="1">
              <a:off x="10798814" y="-419688"/>
              <a:ext cx="1006012" cy="1818151"/>
            </a:xfrm>
            <a:prstGeom prst="triangle">
              <a:avLst>
                <a:gd name="adj"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844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59259E-6 L -0.17851 -0.01158 " pathEditMode="relative" rAng="0" ptsTypes="AA">
                                      <p:cBhvr>
                                        <p:cTn id="6" dur="1000" fill="hold"/>
                                        <p:tgtEl>
                                          <p:spTgt spid="33"/>
                                        </p:tgtEl>
                                        <p:attrNameLst>
                                          <p:attrName>ppt_x</p:attrName>
                                          <p:attrName>ppt_y</p:attrName>
                                        </p:attrNameLst>
                                      </p:cBhvr>
                                      <p:rCtr x="-8932" y="-579"/>
                                    </p:animMotion>
                                  </p:childTnLst>
                                </p:cTn>
                              </p:par>
                              <p:par>
                                <p:cTn id="7" presetID="6" presetClass="emph" presetSubtype="0" fill="hold" nodeType="withEffect">
                                  <p:stCondLst>
                                    <p:cond delay="0"/>
                                  </p:stCondLst>
                                  <p:childTnLst>
                                    <p:animScale>
                                      <p:cBhvr>
                                        <p:cTn id="8" dur="1000" fill="hold"/>
                                        <p:tgtEl>
                                          <p:spTgt spid="33"/>
                                        </p:tgtEl>
                                      </p:cBhvr>
                                      <p:by x="65000" y="65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7" presetClass="path" presetSubtype="0" accel="50000" decel="50000" fill="hold" nodeType="clickEffect">
                                  <p:stCondLst>
                                    <p:cond delay="0"/>
                                  </p:stCondLst>
                                  <p:childTnLst>
                                    <p:animMotion origin="layout" path="M 0.00821 -0.02222 L -0.07083 0.08634 C -0.08711 0.11134 -0.11172 0.125 -0.13763 0.125 C -0.16692 0.125 -0.19049 0.11134 -0.2069 0.08634 L -0.28567 -0.02222 " pathEditMode="relative" rAng="0" ptsTypes="AAAAA">
                                      <p:cBhvr>
                                        <p:cTn id="30" dur="2000" fill="hold"/>
                                        <p:tgtEl>
                                          <p:spTgt spid="115"/>
                                        </p:tgtEl>
                                        <p:attrNameLst>
                                          <p:attrName>ppt_x</p:attrName>
                                          <p:attrName>ppt_y</p:attrName>
                                        </p:attrNameLst>
                                      </p:cBhvr>
                                      <p:rCtr x="-14701" y="7361"/>
                                    </p:animMotion>
                                  </p:childTnLst>
                                </p:cTn>
                              </p:par>
                            </p:childTnLst>
                          </p:cTn>
                        </p:par>
                        <p:par>
                          <p:cTn id="31" fill="hold">
                            <p:stCondLst>
                              <p:cond delay="2000"/>
                            </p:stCondLst>
                            <p:childTnLst>
                              <p:par>
                                <p:cTn id="32" presetID="1" presetClass="exit" presetSubtype="0" fill="hold" nodeType="afterEffect">
                                  <p:stCondLst>
                                    <p:cond delay="0"/>
                                  </p:stCondLst>
                                  <p:childTnLst>
                                    <p:set>
                                      <p:cBhvr>
                                        <p:cTn id="33" dur="1" fill="hold">
                                          <p:stCondLst>
                                            <p:cond delay="0"/>
                                          </p:stCondLst>
                                        </p:cTn>
                                        <p:tgtEl>
                                          <p:spTgt spid="11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12"/>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11"/>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1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37" presetClass="path" presetSubtype="0" accel="50000" decel="50000" fill="hold" nodeType="clickEffect">
                                  <p:stCondLst>
                                    <p:cond delay="0"/>
                                  </p:stCondLst>
                                  <p:childTnLst>
                                    <p:animMotion origin="layout" path="M 2.5E-6 3.7037E-6 L 0.0737 -0.08426 C 0.08906 -0.10324 0.11211 -0.11343 0.13633 -0.11343 C 0.1638 -0.11343 0.18594 -0.10324 0.2013 -0.08426 L 0.27513 3.7037E-6 " pathEditMode="relative" rAng="0" ptsTypes="AAAAA">
                                      <p:cBhvr>
                                        <p:cTn id="49" dur="2000" fill="hold"/>
                                        <p:tgtEl>
                                          <p:spTgt spid="119"/>
                                        </p:tgtEl>
                                        <p:attrNameLst>
                                          <p:attrName>ppt_x</p:attrName>
                                          <p:attrName>ppt_y</p:attrName>
                                        </p:attrNameLst>
                                      </p:cBhvr>
                                      <p:rCtr x="13750" y="-5671"/>
                                    </p:animMotion>
                                  </p:childTnLst>
                                </p:cTn>
                              </p:par>
                            </p:childTnLst>
                          </p:cTn>
                        </p:par>
                        <p:par>
                          <p:cTn id="50" fill="hold">
                            <p:stCondLst>
                              <p:cond delay="2000"/>
                            </p:stCondLst>
                            <p:childTnLst>
                              <p:par>
                                <p:cTn id="51" presetID="1" presetClass="exit" presetSubtype="0" fill="hold" nodeType="afterEffect">
                                  <p:stCondLst>
                                    <p:cond delay="0"/>
                                  </p:stCondLst>
                                  <p:childTnLst>
                                    <p:set>
                                      <p:cBhvr>
                                        <p:cTn id="52" dur="1" fill="hold">
                                          <p:stCondLst>
                                            <p:cond delay="0"/>
                                          </p:stCondLst>
                                        </p:cTn>
                                        <p:tgtEl>
                                          <p:spTgt spid="119"/>
                                        </p:tgtEl>
                                        <p:attrNameLst>
                                          <p:attrName>style.visibility</p:attrName>
                                        </p:attrNameLst>
                                      </p:cBhvr>
                                      <p:to>
                                        <p:strVal val="hidden"/>
                                      </p:to>
                                    </p:set>
                                  </p:childTnLst>
                                </p:cTn>
                              </p:par>
                            </p:childTnLst>
                          </p:cTn>
                        </p:par>
                        <p:par>
                          <p:cTn id="53" fill="hold">
                            <p:stCondLst>
                              <p:cond delay="2000"/>
                            </p:stCondLst>
                            <p:childTnLst>
                              <p:par>
                                <p:cTn id="54" presetID="1" presetClass="entr" presetSubtype="0" fill="hold" nodeType="afterEffect">
                                  <p:stCondLst>
                                    <p:cond delay="0"/>
                                  </p:stCondLst>
                                  <p:childTnLst>
                                    <p:set>
                                      <p:cBhvr>
                                        <p:cTn id="55"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1" grpId="1" animBg="1"/>
      <p:bldP spid="1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E1C105C2-520B-1D45-A34B-2C87C10A2195}"/>
              </a:ext>
            </a:extLst>
          </p:cNvPr>
          <p:cNvGrpSpPr/>
          <p:nvPr/>
        </p:nvGrpSpPr>
        <p:grpSpPr>
          <a:xfrm>
            <a:off x="9962914" y="-13618"/>
            <a:ext cx="2247982" cy="2279676"/>
            <a:chOff x="9962914" y="-13618"/>
            <a:chExt cx="2247982" cy="2279676"/>
          </a:xfrm>
        </p:grpSpPr>
        <p:sp>
          <p:nvSpPr>
            <p:cNvPr id="25" name="Triangle 24">
              <a:extLst>
                <a:ext uri="{FF2B5EF4-FFF2-40B4-BE49-F238E27FC236}">
                  <a16:creationId xmlns:a16="http://schemas.microsoft.com/office/drawing/2014/main" id="{3FF63AC4-E533-A040-953B-172033BFFACC}"/>
                </a:ext>
              </a:extLst>
            </p:cNvPr>
            <p:cNvSpPr/>
            <p:nvPr/>
          </p:nvSpPr>
          <p:spPr>
            <a:xfrm flipH="1" flipV="1">
              <a:off x="9962914" y="3728"/>
              <a:ext cx="2247982" cy="1716470"/>
            </a:xfrm>
            <a:prstGeom prst="triangle">
              <a:avLst>
                <a:gd name="adj" fmla="val 0"/>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26">
              <a:extLst>
                <a:ext uri="{FF2B5EF4-FFF2-40B4-BE49-F238E27FC236}">
                  <a16:creationId xmlns:a16="http://schemas.microsoft.com/office/drawing/2014/main" id="{7E7D4B61-DBD9-0B45-B9E1-58F5D7BCA75D}"/>
                </a:ext>
              </a:extLst>
            </p:cNvPr>
            <p:cNvSpPr/>
            <p:nvPr/>
          </p:nvSpPr>
          <p:spPr>
            <a:xfrm flipV="1">
              <a:off x="11234057" y="984189"/>
              <a:ext cx="976839" cy="1281869"/>
            </a:xfrm>
            <a:prstGeom prst="triangle">
              <a:avLst>
                <a:gd name="adj" fmla="val 1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riangle 27">
              <a:extLst>
                <a:ext uri="{FF2B5EF4-FFF2-40B4-BE49-F238E27FC236}">
                  <a16:creationId xmlns:a16="http://schemas.microsoft.com/office/drawing/2014/main" id="{C42520CD-1AD7-3340-B1A1-A9B87C3AA409}"/>
                </a:ext>
              </a:extLst>
            </p:cNvPr>
            <p:cNvSpPr/>
            <p:nvPr/>
          </p:nvSpPr>
          <p:spPr>
            <a:xfrm rot="3284379" flipV="1">
              <a:off x="10899626" y="302146"/>
              <a:ext cx="871345" cy="1541173"/>
            </a:xfrm>
            <a:prstGeom prst="triangle">
              <a:avLst>
                <a:gd name="adj" fmla="val 70542"/>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25">
              <a:extLst>
                <a:ext uri="{FF2B5EF4-FFF2-40B4-BE49-F238E27FC236}">
                  <a16:creationId xmlns:a16="http://schemas.microsoft.com/office/drawing/2014/main" id="{8D95F5A8-5102-6543-A471-47DC7A2D3753}"/>
                </a:ext>
              </a:extLst>
            </p:cNvPr>
            <p:cNvSpPr/>
            <p:nvPr/>
          </p:nvSpPr>
          <p:spPr>
            <a:xfrm rot="16200000" flipH="1">
              <a:off x="10798814" y="-419688"/>
              <a:ext cx="1006012" cy="1818151"/>
            </a:xfrm>
            <a:prstGeom prst="triangle">
              <a:avLst>
                <a:gd name="adj"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endParaRPr lang="fr-FR">
              <a:solidFill>
                <a:schemeClr val="accent5">
                  <a:lumMod val="50000"/>
                </a:schemeClr>
              </a:solidFill>
              <a:latin typeface="Gill Sans MT" panose="020B0502020104020203" pitchFamily="34" charset="0"/>
              <a:ea typeface="+mn-ea"/>
              <a:cs typeface="+mn-cs"/>
            </a:endParaRPr>
          </a:p>
        </p:txBody>
      </p:sp>
      <p:sp>
        <p:nvSpPr>
          <p:cNvPr id="3" name="Espace réservé du contenu 2">
            <a:extLst>
              <a:ext uri="{FF2B5EF4-FFF2-40B4-BE49-F238E27FC236}">
                <a16:creationId xmlns:a16="http://schemas.microsoft.com/office/drawing/2014/main" id="{C41336B2-ADA5-5F44-8B1E-1041612640DD}"/>
              </a:ext>
            </a:extLst>
          </p:cNvPr>
          <p:cNvSpPr>
            <a:spLocks noGrp="1"/>
          </p:cNvSpPr>
          <p:nvPr>
            <p:ph idx="1"/>
          </p:nvPr>
        </p:nvSpPr>
        <p:spPr>
          <a:xfrm>
            <a:off x="838200" y="1888435"/>
            <a:ext cx="10515600" cy="4288527"/>
          </a:xfrm>
        </p:spPr>
        <p:txBody>
          <a:bodyPr vert="horz" lIns="91440" tIns="45720" rIns="91440" bIns="45720" rtlCol="0">
            <a:noAutofit/>
          </a:bodyPr>
          <a:lstStyle/>
          <a:p>
            <a:pPr marL="0" indent="0">
              <a:buNone/>
            </a:pPr>
            <a:endParaRPr lang="fr-FR" sz="2000">
              <a:solidFill>
                <a:schemeClr val="accent5">
                  <a:lumMod val="50000"/>
                </a:schemeClr>
              </a:solidFill>
              <a:latin typeface="Gill Sans MT" panose="020B0502020104020203" pitchFamily="34" charset="0"/>
            </a:endParaRP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0087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endParaRPr lang="fr-FR">
              <a:solidFill>
                <a:schemeClr val="accent5">
                  <a:lumMod val="50000"/>
                </a:schemeClr>
              </a:solidFill>
              <a:latin typeface="Gill Sans MT" panose="020B0502020104020203" pitchFamily="34" charset="0"/>
              <a:ea typeface="+mn-ea"/>
              <a:cs typeface="+mn-cs"/>
            </a:endParaRPr>
          </a:p>
        </p:txBody>
      </p:sp>
      <p:sp>
        <p:nvSpPr>
          <p:cNvPr id="3" name="Espace réservé du contenu 2">
            <a:extLst>
              <a:ext uri="{FF2B5EF4-FFF2-40B4-BE49-F238E27FC236}">
                <a16:creationId xmlns:a16="http://schemas.microsoft.com/office/drawing/2014/main" id="{C41336B2-ADA5-5F44-8B1E-1041612640DD}"/>
              </a:ext>
            </a:extLst>
          </p:cNvPr>
          <p:cNvSpPr>
            <a:spLocks noGrp="1"/>
          </p:cNvSpPr>
          <p:nvPr>
            <p:ph idx="1"/>
          </p:nvPr>
        </p:nvSpPr>
        <p:spPr>
          <a:xfrm>
            <a:off x="838200" y="1888435"/>
            <a:ext cx="10515600" cy="4288527"/>
          </a:xfrm>
        </p:spPr>
        <p:txBody>
          <a:bodyPr vert="horz" lIns="91440" tIns="45720" rIns="91440" bIns="45720" rtlCol="0">
            <a:noAutofit/>
          </a:bodyPr>
          <a:lstStyle/>
          <a:p>
            <a:pPr marL="0" indent="0">
              <a:buNone/>
            </a:pPr>
            <a:endParaRPr lang="fr-FR" sz="2000">
              <a:solidFill>
                <a:schemeClr val="accent5">
                  <a:lumMod val="50000"/>
                </a:schemeClr>
              </a:solidFill>
              <a:latin typeface="Gill Sans MT" panose="020B0502020104020203" pitchFamily="34" charset="0"/>
            </a:endParaRP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CDF9E31-C455-FB96-18F2-BEEDADC19ADD}"/>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B637F25F-80EE-6F74-8FA8-95A102EF46F0}"/>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D5040AB-E621-7D91-B294-02B2972F64A7}"/>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5DB1459A-D41E-B67C-D6F3-475FBF068690}"/>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5">
            <a:extLst>
              <a:ext uri="{FF2B5EF4-FFF2-40B4-BE49-F238E27FC236}">
                <a16:creationId xmlns:a16="http://schemas.microsoft.com/office/drawing/2014/main" id="{7D065AD9-BDA2-E80B-DD8A-494AC626F606}"/>
              </a:ext>
            </a:extLst>
          </p:cNvPr>
          <p:cNvGrpSpPr/>
          <p:nvPr/>
        </p:nvGrpSpPr>
        <p:grpSpPr>
          <a:xfrm>
            <a:off x="9962914" y="-13618"/>
            <a:ext cx="2247982" cy="2279676"/>
            <a:chOff x="9962914" y="-13618"/>
            <a:chExt cx="2247982" cy="2279676"/>
          </a:xfrm>
        </p:grpSpPr>
        <p:sp>
          <p:nvSpPr>
            <p:cNvPr id="17" name="Triangle 24">
              <a:extLst>
                <a:ext uri="{FF2B5EF4-FFF2-40B4-BE49-F238E27FC236}">
                  <a16:creationId xmlns:a16="http://schemas.microsoft.com/office/drawing/2014/main" id="{5AAC7DA2-514C-789A-FC6F-BE0C3474E95D}"/>
                </a:ext>
              </a:extLst>
            </p:cNvPr>
            <p:cNvSpPr/>
            <p:nvPr/>
          </p:nvSpPr>
          <p:spPr>
            <a:xfrm flipH="1" flipV="1">
              <a:off x="9962914" y="3728"/>
              <a:ext cx="2247982" cy="1716470"/>
            </a:xfrm>
            <a:prstGeom prst="triangle">
              <a:avLst>
                <a:gd name="adj" fmla="val 0"/>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26">
              <a:extLst>
                <a:ext uri="{FF2B5EF4-FFF2-40B4-BE49-F238E27FC236}">
                  <a16:creationId xmlns:a16="http://schemas.microsoft.com/office/drawing/2014/main" id="{553EA78C-B5B4-560C-5DC2-D921F335A26C}"/>
                </a:ext>
              </a:extLst>
            </p:cNvPr>
            <p:cNvSpPr/>
            <p:nvPr/>
          </p:nvSpPr>
          <p:spPr>
            <a:xfrm flipV="1">
              <a:off x="11234057" y="984189"/>
              <a:ext cx="976839" cy="1281869"/>
            </a:xfrm>
            <a:prstGeom prst="triangle">
              <a:avLst>
                <a:gd name="adj" fmla="val 1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27">
              <a:extLst>
                <a:ext uri="{FF2B5EF4-FFF2-40B4-BE49-F238E27FC236}">
                  <a16:creationId xmlns:a16="http://schemas.microsoft.com/office/drawing/2014/main" id="{AC845BF3-0B4D-0535-AFE0-AE92C76F2225}"/>
                </a:ext>
              </a:extLst>
            </p:cNvPr>
            <p:cNvSpPr/>
            <p:nvPr/>
          </p:nvSpPr>
          <p:spPr>
            <a:xfrm rot="3284379" flipV="1">
              <a:off x="10899626" y="302146"/>
              <a:ext cx="871345" cy="1541173"/>
            </a:xfrm>
            <a:prstGeom prst="triangle">
              <a:avLst>
                <a:gd name="adj" fmla="val 70542"/>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iangle 25">
              <a:extLst>
                <a:ext uri="{FF2B5EF4-FFF2-40B4-BE49-F238E27FC236}">
                  <a16:creationId xmlns:a16="http://schemas.microsoft.com/office/drawing/2014/main" id="{E7CE6E8D-AF27-37C8-FB3D-AA88C887A853}"/>
                </a:ext>
              </a:extLst>
            </p:cNvPr>
            <p:cNvSpPr/>
            <p:nvPr/>
          </p:nvSpPr>
          <p:spPr>
            <a:xfrm rot="16200000" flipH="1">
              <a:off x="10798814" y="-419688"/>
              <a:ext cx="1006012" cy="1818151"/>
            </a:xfrm>
            <a:prstGeom prst="triangle">
              <a:avLst>
                <a:gd name="adj"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8217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riangle 137">
            <a:extLst>
              <a:ext uri="{FF2B5EF4-FFF2-40B4-BE49-F238E27FC236}">
                <a16:creationId xmlns:a16="http://schemas.microsoft.com/office/drawing/2014/main" id="{3BACB1BB-B71B-CE86-27D7-DD2C88D77B84}"/>
              </a:ext>
            </a:extLst>
          </p:cNvPr>
          <p:cNvSpPr/>
          <p:nvPr/>
        </p:nvSpPr>
        <p:spPr>
          <a:xfrm rot="2494838">
            <a:off x="-721514" y="5621357"/>
            <a:ext cx="1650393" cy="2473285"/>
          </a:xfrm>
          <a:prstGeom prst="triangle">
            <a:avLst>
              <a:gd name="adj" fmla="val 49477"/>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9" name="Rectangle 228">
            <a:extLst>
              <a:ext uri="{FF2B5EF4-FFF2-40B4-BE49-F238E27FC236}">
                <a16:creationId xmlns:a16="http://schemas.microsoft.com/office/drawing/2014/main" id="{5C6824BA-A9DF-E86F-A6F9-F6CF57C08FA9}"/>
              </a:ext>
            </a:extLst>
          </p:cNvPr>
          <p:cNvSpPr/>
          <p:nvPr/>
        </p:nvSpPr>
        <p:spPr>
          <a:xfrm>
            <a:off x="109904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230" name="Espace réservé du numéro de diapositive 9">
            <a:extLst>
              <a:ext uri="{FF2B5EF4-FFF2-40B4-BE49-F238E27FC236}">
                <a16:creationId xmlns:a16="http://schemas.microsoft.com/office/drawing/2014/main" id="{13C302B4-A443-C39F-C330-7AC144DD8B8C}"/>
              </a:ext>
            </a:extLst>
          </p:cNvPr>
          <p:cNvSpPr txBox="1">
            <a:spLocks/>
          </p:cNvSpPr>
          <p:nvPr/>
        </p:nvSpPr>
        <p:spPr>
          <a:xfrm>
            <a:off x="8574290"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7</a:t>
            </a:r>
          </a:p>
        </p:txBody>
      </p:sp>
      <p:grpSp>
        <p:nvGrpSpPr>
          <p:cNvPr id="248" name="Group 247">
            <a:extLst>
              <a:ext uri="{FF2B5EF4-FFF2-40B4-BE49-F238E27FC236}">
                <a16:creationId xmlns:a16="http://schemas.microsoft.com/office/drawing/2014/main" id="{5BA43806-4FC6-3553-623A-1EA625528744}"/>
              </a:ext>
            </a:extLst>
          </p:cNvPr>
          <p:cNvGrpSpPr/>
          <p:nvPr/>
        </p:nvGrpSpPr>
        <p:grpSpPr>
          <a:xfrm>
            <a:off x="334664" y="1662497"/>
            <a:ext cx="11093523" cy="3636017"/>
            <a:chOff x="174012" y="1661737"/>
            <a:chExt cx="11093523" cy="3636017"/>
          </a:xfrm>
        </p:grpSpPr>
        <p:sp>
          <p:nvSpPr>
            <p:cNvPr id="10" name="Rectangle 9">
              <a:extLst>
                <a:ext uri="{FF2B5EF4-FFF2-40B4-BE49-F238E27FC236}">
                  <a16:creationId xmlns:a16="http://schemas.microsoft.com/office/drawing/2014/main" id="{203773F9-7B86-24A5-D530-4D22AAC9123D}"/>
                </a:ext>
              </a:extLst>
            </p:cNvPr>
            <p:cNvSpPr/>
            <p:nvPr/>
          </p:nvSpPr>
          <p:spPr>
            <a:xfrm>
              <a:off x="1342817" y="2922802"/>
              <a:ext cx="1230320" cy="869526"/>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solidFill>
                    <a:schemeClr val="tx1"/>
                  </a:solidFill>
                  <a:latin typeface="Gill Sans MT" panose="020B0502020104020203" pitchFamily="34" charset="0"/>
                </a:rPr>
                <a:t>Atelier sulfurique</a:t>
              </a:r>
            </a:p>
          </p:txBody>
        </p:sp>
        <p:sp>
          <p:nvSpPr>
            <p:cNvPr id="11" name="Rectangle 10">
              <a:extLst>
                <a:ext uri="{FF2B5EF4-FFF2-40B4-BE49-F238E27FC236}">
                  <a16:creationId xmlns:a16="http://schemas.microsoft.com/office/drawing/2014/main" id="{4A086986-D9B5-5010-8B04-C96E3FC78CD0}"/>
                </a:ext>
              </a:extLst>
            </p:cNvPr>
            <p:cNvSpPr/>
            <p:nvPr/>
          </p:nvSpPr>
          <p:spPr>
            <a:xfrm>
              <a:off x="174012" y="4887859"/>
              <a:ext cx="2774730" cy="409895"/>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a:solidFill>
                    <a:srgbClr val="002060"/>
                  </a:solidFill>
                  <a:latin typeface="Gill Sans MT" panose="020B0502020104020203" pitchFamily="34" charset="0"/>
                </a:rPr>
                <a:t>KOFERT (JFC III)</a:t>
              </a:r>
            </a:p>
          </p:txBody>
        </p:sp>
        <p:grpSp>
          <p:nvGrpSpPr>
            <p:cNvPr id="241" name="Group 240">
              <a:extLst>
                <a:ext uri="{FF2B5EF4-FFF2-40B4-BE49-F238E27FC236}">
                  <a16:creationId xmlns:a16="http://schemas.microsoft.com/office/drawing/2014/main" id="{964E5934-B32B-A3D0-DC75-959FC9EF6172}"/>
                </a:ext>
              </a:extLst>
            </p:cNvPr>
            <p:cNvGrpSpPr/>
            <p:nvPr/>
          </p:nvGrpSpPr>
          <p:grpSpPr>
            <a:xfrm>
              <a:off x="368972" y="3792328"/>
              <a:ext cx="1589005" cy="559523"/>
              <a:chOff x="368972" y="3792328"/>
              <a:chExt cx="1589005" cy="559523"/>
            </a:xfrm>
          </p:grpSpPr>
          <p:cxnSp>
            <p:nvCxnSpPr>
              <p:cNvPr id="12" name="Connecteur : en angle 21">
                <a:extLst>
                  <a:ext uri="{FF2B5EF4-FFF2-40B4-BE49-F238E27FC236}">
                    <a16:creationId xmlns:a16="http://schemas.microsoft.com/office/drawing/2014/main" id="{1EDC22BD-8AD3-58AF-5F11-AED38B1E2407}"/>
                  </a:ext>
                </a:extLst>
              </p:cNvPr>
              <p:cNvCxnSpPr>
                <a:cxnSpLocks/>
                <a:endCxn id="10" idx="2"/>
              </p:cNvCxnSpPr>
              <p:nvPr/>
            </p:nvCxnSpPr>
            <p:spPr>
              <a:xfrm flipV="1">
                <a:off x="368972" y="3792328"/>
                <a:ext cx="1589005" cy="55568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30">
                <a:extLst>
                  <a:ext uri="{FF2B5EF4-FFF2-40B4-BE49-F238E27FC236}">
                    <a16:creationId xmlns:a16="http://schemas.microsoft.com/office/drawing/2014/main" id="{73FEC2FF-E7D7-1303-E5E5-86189FB978B2}"/>
                  </a:ext>
                </a:extLst>
              </p:cNvPr>
              <p:cNvSpPr txBox="1"/>
              <p:nvPr/>
            </p:nvSpPr>
            <p:spPr>
              <a:xfrm>
                <a:off x="487425" y="4044074"/>
                <a:ext cx="1179607" cy="307777"/>
              </a:xfrm>
              <a:prstGeom prst="rect">
                <a:avLst/>
              </a:prstGeom>
              <a:noFill/>
            </p:spPr>
            <p:txBody>
              <a:bodyPr wrap="square" rtlCol="0">
                <a:spAutoFit/>
              </a:bodyPr>
              <a:lstStyle/>
              <a:p>
                <a:r>
                  <a:rPr lang="fr-FR" sz="1400">
                    <a:latin typeface="Gill Sans MT" panose="020B0502020104020203" pitchFamily="34" charset="0"/>
                  </a:rPr>
                  <a:t>Soufre </a:t>
                </a:r>
              </a:p>
            </p:txBody>
          </p:sp>
        </p:grpSp>
        <p:sp>
          <p:nvSpPr>
            <p:cNvPr id="14" name="Rectangle 13">
              <a:extLst>
                <a:ext uri="{FF2B5EF4-FFF2-40B4-BE49-F238E27FC236}">
                  <a16:creationId xmlns:a16="http://schemas.microsoft.com/office/drawing/2014/main" id="{29263E56-6CE1-6535-592F-623C103F2030}"/>
                </a:ext>
              </a:extLst>
            </p:cNvPr>
            <p:cNvSpPr/>
            <p:nvPr/>
          </p:nvSpPr>
          <p:spPr>
            <a:xfrm>
              <a:off x="4232131" y="2932709"/>
              <a:ext cx="1230320" cy="869526"/>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solidFill>
                    <a:schemeClr val="tx1"/>
                  </a:solidFill>
                  <a:latin typeface="Gill Sans MT" panose="020B0502020104020203" pitchFamily="34" charset="0"/>
                </a:rPr>
                <a:t>Atelier</a:t>
              </a:r>
            </a:p>
            <a:p>
              <a:pPr algn="ctr"/>
              <a:r>
                <a:rPr lang="fr-FR" sz="1050" b="1">
                  <a:solidFill>
                    <a:schemeClr val="tx1"/>
                  </a:solidFill>
                  <a:latin typeface="Gill Sans MT" panose="020B0502020104020203" pitchFamily="34" charset="0"/>
                </a:rPr>
                <a:t>phosphorique</a:t>
              </a:r>
            </a:p>
          </p:txBody>
        </p:sp>
        <p:cxnSp>
          <p:nvCxnSpPr>
            <p:cNvPr id="15" name="Connecteur droit avec flèche 63">
              <a:extLst>
                <a:ext uri="{FF2B5EF4-FFF2-40B4-BE49-F238E27FC236}">
                  <a16:creationId xmlns:a16="http://schemas.microsoft.com/office/drawing/2014/main" id="{6843FC4E-95D9-B44D-ACE3-802C0627CBFB}"/>
                </a:ext>
              </a:extLst>
            </p:cNvPr>
            <p:cNvCxnSpPr>
              <a:cxnSpLocks/>
              <a:stCxn id="10" idx="3"/>
              <a:endCxn id="14" idx="1"/>
            </p:cNvCxnSpPr>
            <p:nvPr/>
          </p:nvCxnSpPr>
          <p:spPr>
            <a:xfrm>
              <a:off x="2573137" y="3357565"/>
              <a:ext cx="1658994" cy="9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ZoneTexte 30">
              <a:extLst>
                <a:ext uri="{FF2B5EF4-FFF2-40B4-BE49-F238E27FC236}">
                  <a16:creationId xmlns:a16="http://schemas.microsoft.com/office/drawing/2014/main" id="{7B23161C-3DF3-3F90-4269-0663FAB6015A}"/>
                </a:ext>
              </a:extLst>
            </p:cNvPr>
            <p:cNvSpPr txBox="1"/>
            <p:nvPr/>
          </p:nvSpPr>
          <p:spPr>
            <a:xfrm>
              <a:off x="2670708" y="2982308"/>
              <a:ext cx="1499345" cy="307777"/>
            </a:xfrm>
            <a:prstGeom prst="rect">
              <a:avLst/>
            </a:prstGeom>
            <a:noFill/>
          </p:spPr>
          <p:txBody>
            <a:bodyPr wrap="square" rtlCol="0">
              <a:spAutoFit/>
            </a:bodyPr>
            <a:lstStyle/>
            <a:p>
              <a:pPr algn="ctr"/>
              <a:r>
                <a:rPr lang="fr-FR" sz="1400">
                  <a:latin typeface="Gill Sans MT" panose="020B0502020104020203" pitchFamily="34" charset="0"/>
                </a:rPr>
                <a:t>Acide sulfurique </a:t>
              </a:r>
            </a:p>
          </p:txBody>
        </p:sp>
        <p:sp>
          <p:nvSpPr>
            <p:cNvPr id="22" name="Rectangle 21">
              <a:extLst>
                <a:ext uri="{FF2B5EF4-FFF2-40B4-BE49-F238E27FC236}">
                  <a16:creationId xmlns:a16="http://schemas.microsoft.com/office/drawing/2014/main" id="{9191ED84-50D2-15C2-AC47-7464C840D13B}"/>
                </a:ext>
              </a:extLst>
            </p:cNvPr>
            <p:cNvSpPr/>
            <p:nvPr/>
          </p:nvSpPr>
          <p:spPr>
            <a:xfrm>
              <a:off x="10037215" y="2928599"/>
              <a:ext cx="1230320" cy="869526"/>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solidFill>
                    <a:schemeClr val="tx1"/>
                  </a:solidFill>
                  <a:latin typeface="Gill Sans MT" panose="020B0502020104020203" pitchFamily="34" charset="0"/>
                </a:rPr>
                <a:t>Atelier granulation</a:t>
              </a:r>
            </a:p>
          </p:txBody>
        </p:sp>
        <p:cxnSp>
          <p:nvCxnSpPr>
            <p:cNvPr id="23" name="Connecteur droit avec flèche 63">
              <a:extLst>
                <a:ext uri="{FF2B5EF4-FFF2-40B4-BE49-F238E27FC236}">
                  <a16:creationId xmlns:a16="http://schemas.microsoft.com/office/drawing/2014/main" id="{241064FE-0B1D-6F1C-0131-FBE745AB49E6}"/>
                </a:ext>
              </a:extLst>
            </p:cNvPr>
            <p:cNvCxnSpPr>
              <a:cxnSpLocks/>
              <a:stCxn id="14" idx="3"/>
              <a:endCxn id="22" idx="1"/>
            </p:cNvCxnSpPr>
            <p:nvPr/>
          </p:nvCxnSpPr>
          <p:spPr>
            <a:xfrm flipV="1">
              <a:off x="5462451" y="3363362"/>
              <a:ext cx="4574764" cy="4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2D1816C7-23AC-9B22-1693-4E4EAFF688F0}"/>
                </a:ext>
              </a:extLst>
            </p:cNvPr>
            <p:cNvSpPr/>
            <p:nvPr/>
          </p:nvSpPr>
          <p:spPr>
            <a:xfrm>
              <a:off x="7792524" y="1661737"/>
              <a:ext cx="1230320" cy="869526"/>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a:solidFill>
                    <a:schemeClr val="tx1"/>
                  </a:solidFill>
                  <a:latin typeface="Gill Sans MT" panose="020B0502020104020203" pitchFamily="34" charset="0"/>
                </a:rPr>
                <a:t>Atelier concentration</a:t>
              </a:r>
            </a:p>
          </p:txBody>
        </p:sp>
        <p:cxnSp>
          <p:nvCxnSpPr>
            <p:cNvPr id="29" name="Connecteur : en angle 21">
              <a:extLst>
                <a:ext uri="{FF2B5EF4-FFF2-40B4-BE49-F238E27FC236}">
                  <a16:creationId xmlns:a16="http://schemas.microsoft.com/office/drawing/2014/main" id="{F4255067-0006-159F-E562-9EED4C1EA063}"/>
                </a:ext>
              </a:extLst>
            </p:cNvPr>
            <p:cNvCxnSpPr>
              <a:cxnSpLocks/>
              <a:stCxn id="14" idx="3"/>
              <a:endCxn id="26" idx="1"/>
            </p:cNvCxnSpPr>
            <p:nvPr/>
          </p:nvCxnSpPr>
          <p:spPr>
            <a:xfrm flipV="1">
              <a:off x="5462451" y="2096500"/>
              <a:ext cx="2330073" cy="1270972"/>
            </a:xfrm>
            <a:prstGeom prst="bentConnector3">
              <a:avLst>
                <a:gd name="adj1" fmla="val 89243"/>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eur : en angle 21">
              <a:extLst>
                <a:ext uri="{FF2B5EF4-FFF2-40B4-BE49-F238E27FC236}">
                  <a16:creationId xmlns:a16="http://schemas.microsoft.com/office/drawing/2014/main" id="{CB6A8C42-2AC7-D0BF-C1D6-8EBD5CDE5364}"/>
                </a:ext>
              </a:extLst>
            </p:cNvPr>
            <p:cNvCxnSpPr>
              <a:cxnSpLocks/>
              <a:stCxn id="26" idx="3"/>
              <a:endCxn id="22" idx="0"/>
            </p:cNvCxnSpPr>
            <p:nvPr/>
          </p:nvCxnSpPr>
          <p:spPr>
            <a:xfrm>
              <a:off x="9022844" y="2096500"/>
              <a:ext cx="1629531" cy="83209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eur : en angle 21">
              <a:extLst>
                <a:ext uri="{FF2B5EF4-FFF2-40B4-BE49-F238E27FC236}">
                  <a16:creationId xmlns:a16="http://schemas.microsoft.com/office/drawing/2014/main" id="{66A515B7-C79D-5CCA-5339-4E1F773D19BC}"/>
                </a:ext>
              </a:extLst>
            </p:cNvPr>
            <p:cNvCxnSpPr>
              <a:cxnSpLocks/>
            </p:cNvCxnSpPr>
            <p:nvPr/>
          </p:nvCxnSpPr>
          <p:spPr>
            <a:xfrm flipV="1">
              <a:off x="3529030" y="3807789"/>
              <a:ext cx="1617074" cy="5518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1" name="ZoneTexte 30">
              <a:extLst>
                <a:ext uri="{FF2B5EF4-FFF2-40B4-BE49-F238E27FC236}">
                  <a16:creationId xmlns:a16="http://schemas.microsoft.com/office/drawing/2014/main" id="{A881C192-2BF3-5FC1-EFED-F4C2A81C6B50}"/>
                </a:ext>
              </a:extLst>
            </p:cNvPr>
            <p:cNvSpPr txBox="1"/>
            <p:nvPr/>
          </p:nvSpPr>
          <p:spPr>
            <a:xfrm>
              <a:off x="3622083" y="4055695"/>
              <a:ext cx="1179607" cy="307777"/>
            </a:xfrm>
            <a:prstGeom prst="rect">
              <a:avLst/>
            </a:prstGeom>
            <a:noFill/>
          </p:spPr>
          <p:txBody>
            <a:bodyPr wrap="square" rtlCol="0">
              <a:spAutoFit/>
            </a:bodyPr>
            <a:lstStyle/>
            <a:p>
              <a:r>
                <a:rPr lang="fr-FR" sz="1400">
                  <a:latin typeface="Gill Sans MT" panose="020B0502020104020203" pitchFamily="34" charset="0"/>
                </a:rPr>
                <a:t>Phosphate </a:t>
              </a:r>
            </a:p>
          </p:txBody>
        </p:sp>
        <p:cxnSp>
          <p:nvCxnSpPr>
            <p:cNvPr id="52" name="Connecteur : en angle 21">
              <a:extLst>
                <a:ext uri="{FF2B5EF4-FFF2-40B4-BE49-F238E27FC236}">
                  <a16:creationId xmlns:a16="http://schemas.microsoft.com/office/drawing/2014/main" id="{F7E4BAC5-05AB-96CD-2471-483AB0A1B3B8}"/>
                </a:ext>
              </a:extLst>
            </p:cNvPr>
            <p:cNvCxnSpPr>
              <a:cxnSpLocks/>
              <a:endCxn id="22" idx="1"/>
            </p:cNvCxnSpPr>
            <p:nvPr/>
          </p:nvCxnSpPr>
          <p:spPr>
            <a:xfrm flipV="1">
              <a:off x="7467180" y="3363362"/>
              <a:ext cx="2570035" cy="75838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3" name="ZoneTexte 30">
              <a:extLst>
                <a:ext uri="{FF2B5EF4-FFF2-40B4-BE49-F238E27FC236}">
                  <a16:creationId xmlns:a16="http://schemas.microsoft.com/office/drawing/2014/main" id="{17E69F61-C6C4-4CF8-991F-6FB27D2D92E6}"/>
                </a:ext>
              </a:extLst>
            </p:cNvPr>
            <p:cNvSpPr txBox="1"/>
            <p:nvPr/>
          </p:nvSpPr>
          <p:spPr>
            <a:xfrm>
              <a:off x="7435064" y="3826659"/>
              <a:ext cx="1179607" cy="307777"/>
            </a:xfrm>
            <a:prstGeom prst="rect">
              <a:avLst/>
            </a:prstGeom>
            <a:noFill/>
          </p:spPr>
          <p:txBody>
            <a:bodyPr wrap="square" rtlCol="0">
              <a:spAutoFit/>
            </a:bodyPr>
            <a:lstStyle/>
            <a:p>
              <a:r>
                <a:rPr lang="fr-FR" sz="1400">
                  <a:latin typeface="Gill Sans MT" panose="020B0502020104020203" pitchFamily="34" charset="0"/>
                </a:rPr>
                <a:t>Ammoniac</a:t>
              </a:r>
            </a:p>
          </p:txBody>
        </p:sp>
        <p:sp>
          <p:nvSpPr>
            <p:cNvPr id="223" name="ZoneTexte 30">
              <a:extLst>
                <a:ext uri="{FF2B5EF4-FFF2-40B4-BE49-F238E27FC236}">
                  <a16:creationId xmlns:a16="http://schemas.microsoft.com/office/drawing/2014/main" id="{1B2662AB-C256-D377-8E71-64FDF6D54BD5}"/>
                </a:ext>
              </a:extLst>
            </p:cNvPr>
            <p:cNvSpPr txBox="1"/>
            <p:nvPr/>
          </p:nvSpPr>
          <p:spPr>
            <a:xfrm>
              <a:off x="5714574" y="2838719"/>
              <a:ext cx="1728315" cy="523220"/>
            </a:xfrm>
            <a:prstGeom prst="rect">
              <a:avLst/>
            </a:prstGeom>
            <a:noFill/>
          </p:spPr>
          <p:txBody>
            <a:bodyPr wrap="square" rtlCol="0">
              <a:spAutoFit/>
            </a:bodyPr>
            <a:lstStyle/>
            <a:p>
              <a:pPr algn="ctr"/>
              <a:r>
                <a:rPr lang="fr-FR" sz="1400">
                  <a:latin typeface="Gill Sans MT" panose="020B0502020104020203" pitchFamily="34" charset="0"/>
                </a:rPr>
                <a:t>Acide phosphorique 29%</a:t>
              </a:r>
            </a:p>
          </p:txBody>
        </p:sp>
        <p:sp>
          <p:nvSpPr>
            <p:cNvPr id="224" name="ZoneTexte 30">
              <a:extLst>
                <a:ext uri="{FF2B5EF4-FFF2-40B4-BE49-F238E27FC236}">
                  <a16:creationId xmlns:a16="http://schemas.microsoft.com/office/drawing/2014/main" id="{9EBE8FAB-2919-3F3A-DE6A-6C5AF44DF517}"/>
                </a:ext>
              </a:extLst>
            </p:cNvPr>
            <p:cNvSpPr txBox="1"/>
            <p:nvPr/>
          </p:nvSpPr>
          <p:spPr>
            <a:xfrm>
              <a:off x="9026539" y="1728649"/>
              <a:ext cx="2021351" cy="307777"/>
            </a:xfrm>
            <a:prstGeom prst="rect">
              <a:avLst/>
            </a:prstGeom>
            <a:noFill/>
          </p:spPr>
          <p:txBody>
            <a:bodyPr wrap="square" rtlCol="0">
              <a:spAutoFit/>
            </a:bodyPr>
            <a:lstStyle/>
            <a:p>
              <a:pPr algn="ctr"/>
              <a:r>
                <a:rPr lang="fr-FR" sz="1400">
                  <a:latin typeface="Gill Sans MT" panose="020B0502020104020203" pitchFamily="34" charset="0"/>
                </a:rPr>
                <a:t>Acide phosphorique 54%</a:t>
              </a:r>
            </a:p>
          </p:txBody>
        </p:sp>
        <p:cxnSp>
          <p:nvCxnSpPr>
            <p:cNvPr id="244" name="Straight Arrow Connector 243">
              <a:extLst>
                <a:ext uri="{FF2B5EF4-FFF2-40B4-BE49-F238E27FC236}">
                  <a16:creationId xmlns:a16="http://schemas.microsoft.com/office/drawing/2014/main" id="{C8A81C82-B25A-1241-56D1-4C3A5D4926F0}"/>
                </a:ext>
              </a:extLst>
            </p:cNvPr>
            <p:cNvCxnSpPr/>
            <p:nvPr/>
          </p:nvCxnSpPr>
          <p:spPr>
            <a:xfrm>
              <a:off x="10404397" y="3802235"/>
              <a:ext cx="0" cy="557397"/>
            </a:xfrm>
            <a:prstGeom prst="straightConnector1">
              <a:avLst/>
            </a:prstGeom>
            <a:ln w="19050">
              <a:solidFill>
                <a:srgbClr val="1F4E79"/>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B2B579A2-BA7B-F8F3-4CC7-E1A4C19D410B}"/>
                </a:ext>
              </a:extLst>
            </p:cNvPr>
            <p:cNvCxnSpPr/>
            <p:nvPr/>
          </p:nvCxnSpPr>
          <p:spPr>
            <a:xfrm>
              <a:off x="10978558" y="3802235"/>
              <a:ext cx="0" cy="557397"/>
            </a:xfrm>
            <a:prstGeom prst="straightConnector1">
              <a:avLst/>
            </a:prstGeom>
            <a:ln w="19050">
              <a:solidFill>
                <a:srgbClr val="1F4E79"/>
              </a:solidFill>
              <a:tailEnd type="triangle"/>
            </a:ln>
          </p:spPr>
          <p:style>
            <a:lnRef idx="1">
              <a:schemeClr val="accent1"/>
            </a:lnRef>
            <a:fillRef idx="0">
              <a:schemeClr val="accent1"/>
            </a:fillRef>
            <a:effectRef idx="0">
              <a:schemeClr val="accent1"/>
            </a:effectRef>
            <a:fontRef idx="minor">
              <a:schemeClr val="tx1"/>
            </a:fontRef>
          </p:style>
        </p:cxnSp>
        <p:sp>
          <p:nvSpPr>
            <p:cNvPr id="246" name="ZoneTexte 30">
              <a:extLst>
                <a:ext uri="{FF2B5EF4-FFF2-40B4-BE49-F238E27FC236}">
                  <a16:creationId xmlns:a16="http://schemas.microsoft.com/office/drawing/2014/main" id="{CDFB719F-5FCD-7F08-1602-8523EFA367A6}"/>
                </a:ext>
              </a:extLst>
            </p:cNvPr>
            <p:cNvSpPr txBox="1"/>
            <p:nvPr/>
          </p:nvSpPr>
          <p:spPr>
            <a:xfrm>
              <a:off x="10147699" y="4435242"/>
              <a:ext cx="495151" cy="276999"/>
            </a:xfrm>
            <a:prstGeom prst="rect">
              <a:avLst/>
            </a:prstGeom>
            <a:noFill/>
          </p:spPr>
          <p:txBody>
            <a:bodyPr wrap="square" rtlCol="0">
              <a:spAutoFit/>
            </a:bodyPr>
            <a:lstStyle/>
            <a:p>
              <a:r>
                <a:rPr lang="fr-FR" sz="1200">
                  <a:latin typeface="Gill Sans MT" panose="020B0502020104020203" pitchFamily="34" charset="0"/>
                </a:rPr>
                <a:t>DAP</a:t>
              </a:r>
              <a:endParaRPr lang="fr-FR" sz="1100">
                <a:latin typeface="Gill Sans MT" panose="020B0502020104020203" pitchFamily="34" charset="0"/>
              </a:endParaRPr>
            </a:p>
          </p:txBody>
        </p:sp>
        <p:sp>
          <p:nvSpPr>
            <p:cNvPr id="247" name="ZoneTexte 30">
              <a:extLst>
                <a:ext uri="{FF2B5EF4-FFF2-40B4-BE49-F238E27FC236}">
                  <a16:creationId xmlns:a16="http://schemas.microsoft.com/office/drawing/2014/main" id="{CDD456FF-F7ED-213E-7C19-30601A197ED4}"/>
                </a:ext>
              </a:extLst>
            </p:cNvPr>
            <p:cNvSpPr txBox="1"/>
            <p:nvPr/>
          </p:nvSpPr>
          <p:spPr>
            <a:xfrm>
              <a:off x="10749400" y="4431197"/>
              <a:ext cx="495151" cy="276999"/>
            </a:xfrm>
            <a:prstGeom prst="rect">
              <a:avLst/>
            </a:prstGeom>
            <a:noFill/>
          </p:spPr>
          <p:txBody>
            <a:bodyPr wrap="square" rtlCol="0">
              <a:spAutoFit/>
            </a:bodyPr>
            <a:lstStyle/>
            <a:p>
              <a:r>
                <a:rPr lang="fr-FR" sz="1200">
                  <a:latin typeface="Gill Sans MT" panose="020B0502020104020203" pitchFamily="34" charset="0"/>
                </a:rPr>
                <a:t>MAP</a:t>
              </a:r>
              <a:endParaRPr lang="fr-FR" sz="1100">
                <a:latin typeface="Gill Sans MT" panose="020B0502020104020203" pitchFamily="34" charset="0"/>
              </a:endParaRPr>
            </a:p>
          </p:txBody>
        </p:sp>
      </p:grpSp>
      <p:sp>
        <p:nvSpPr>
          <p:cNvPr id="2059" name="ZoneTexte 30">
            <a:extLst>
              <a:ext uri="{FF2B5EF4-FFF2-40B4-BE49-F238E27FC236}">
                <a16:creationId xmlns:a16="http://schemas.microsoft.com/office/drawing/2014/main" id="{53522B3F-B54B-5D53-3635-9A6E1FAFD6D2}"/>
              </a:ext>
            </a:extLst>
          </p:cNvPr>
          <p:cNvSpPr txBox="1"/>
          <p:nvPr/>
        </p:nvSpPr>
        <p:spPr>
          <a:xfrm>
            <a:off x="8111593" y="2835105"/>
            <a:ext cx="1728315" cy="523220"/>
          </a:xfrm>
          <a:prstGeom prst="rect">
            <a:avLst/>
          </a:prstGeom>
          <a:noFill/>
        </p:spPr>
        <p:txBody>
          <a:bodyPr wrap="square" rtlCol="0">
            <a:spAutoFit/>
          </a:bodyPr>
          <a:lstStyle/>
          <a:p>
            <a:pPr algn="ctr"/>
            <a:r>
              <a:rPr lang="fr-FR" sz="1400">
                <a:latin typeface="Gill Sans MT" panose="020B0502020104020203" pitchFamily="34" charset="0"/>
              </a:rPr>
              <a:t>Acide phosphorique 29%</a:t>
            </a:r>
          </a:p>
        </p:txBody>
      </p:sp>
      <p:cxnSp>
        <p:nvCxnSpPr>
          <p:cNvPr id="2" name="Connecteur : en angle 21">
            <a:extLst>
              <a:ext uri="{FF2B5EF4-FFF2-40B4-BE49-F238E27FC236}">
                <a16:creationId xmlns:a16="http://schemas.microsoft.com/office/drawing/2014/main" id="{F7709753-5A5E-CD17-0014-0395E4ACC75F}"/>
              </a:ext>
            </a:extLst>
          </p:cNvPr>
          <p:cNvCxnSpPr>
            <a:cxnSpLocks/>
          </p:cNvCxnSpPr>
          <p:nvPr/>
        </p:nvCxnSpPr>
        <p:spPr>
          <a:xfrm flipV="1">
            <a:off x="7689409" y="3364122"/>
            <a:ext cx="2508458" cy="1520387"/>
          </a:xfrm>
          <a:prstGeom prst="bentConnector3">
            <a:avLst>
              <a:gd name="adj1" fmla="val 60885"/>
            </a:avLst>
          </a:prstGeom>
          <a:ln>
            <a:tailEnd type="triangle"/>
          </a:ln>
        </p:spPr>
        <p:style>
          <a:lnRef idx="1">
            <a:schemeClr val="dk1"/>
          </a:lnRef>
          <a:fillRef idx="0">
            <a:schemeClr val="dk1"/>
          </a:fillRef>
          <a:effectRef idx="0">
            <a:schemeClr val="dk1"/>
          </a:effectRef>
          <a:fontRef idx="minor">
            <a:schemeClr val="tx1"/>
          </a:fontRef>
        </p:style>
      </p:cxnSp>
      <p:sp>
        <p:nvSpPr>
          <p:cNvPr id="3" name="ZoneTexte 30">
            <a:extLst>
              <a:ext uri="{FF2B5EF4-FFF2-40B4-BE49-F238E27FC236}">
                <a16:creationId xmlns:a16="http://schemas.microsoft.com/office/drawing/2014/main" id="{EC456ED8-9FE6-50EA-22FB-ECDA9BC5C443}"/>
              </a:ext>
            </a:extLst>
          </p:cNvPr>
          <p:cNvSpPr txBox="1"/>
          <p:nvPr/>
        </p:nvSpPr>
        <p:spPr>
          <a:xfrm>
            <a:off x="7603542" y="4534696"/>
            <a:ext cx="1309308" cy="307777"/>
          </a:xfrm>
          <a:prstGeom prst="rect">
            <a:avLst/>
          </a:prstGeom>
          <a:noFill/>
        </p:spPr>
        <p:txBody>
          <a:bodyPr wrap="square" rtlCol="0">
            <a:spAutoFit/>
          </a:bodyPr>
          <a:lstStyle/>
          <a:p>
            <a:r>
              <a:rPr lang="fr-FR" sz="1400">
                <a:latin typeface="Gill Sans MT" panose="020B0502020104020203" pitchFamily="34" charset="0"/>
              </a:rPr>
              <a:t>Fuel / Enrobant</a:t>
            </a:r>
          </a:p>
        </p:txBody>
      </p:sp>
      <p:sp>
        <p:nvSpPr>
          <p:cNvPr id="19" name="Rectangle 18">
            <a:extLst>
              <a:ext uri="{FF2B5EF4-FFF2-40B4-BE49-F238E27FC236}">
                <a16:creationId xmlns:a16="http://schemas.microsoft.com/office/drawing/2014/main" id="{6B0A1FCA-BEA6-EA5E-FEDB-638DEBB959E8}"/>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itre 1">
            <a:extLst>
              <a:ext uri="{FF2B5EF4-FFF2-40B4-BE49-F238E27FC236}">
                <a16:creationId xmlns:a16="http://schemas.microsoft.com/office/drawing/2014/main" id="{B1038CED-BAAC-B72D-CEE8-EB42B83FB1D7}"/>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Production des engrais </a:t>
            </a:r>
          </a:p>
        </p:txBody>
      </p:sp>
      <p:sp>
        <p:nvSpPr>
          <p:cNvPr id="24" name="Rectangle 23">
            <a:extLst>
              <a:ext uri="{FF2B5EF4-FFF2-40B4-BE49-F238E27FC236}">
                <a16:creationId xmlns:a16="http://schemas.microsoft.com/office/drawing/2014/main" id="{6E56B9C7-4BEA-345C-B637-5065647D2458}"/>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10DD4C65-328C-5C26-222C-BF4F9308272F}"/>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7A5152B3-5009-C26C-3940-716DCF7F6C2E}"/>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7F9EFE59-0028-C0A9-5BC1-D8B2DA1F68CF}"/>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0" name="Groupe 5">
            <a:extLst>
              <a:ext uri="{FF2B5EF4-FFF2-40B4-BE49-F238E27FC236}">
                <a16:creationId xmlns:a16="http://schemas.microsoft.com/office/drawing/2014/main" id="{D244BC30-1399-87A5-6F69-25847FE67C7A}"/>
              </a:ext>
            </a:extLst>
          </p:cNvPr>
          <p:cNvGrpSpPr/>
          <p:nvPr/>
        </p:nvGrpSpPr>
        <p:grpSpPr>
          <a:xfrm>
            <a:off x="9962914" y="-13618"/>
            <a:ext cx="2247982" cy="2279676"/>
            <a:chOff x="9962914" y="-13618"/>
            <a:chExt cx="2247982" cy="2279676"/>
          </a:xfrm>
        </p:grpSpPr>
        <p:sp>
          <p:nvSpPr>
            <p:cNvPr id="31" name="Triangle 24">
              <a:extLst>
                <a:ext uri="{FF2B5EF4-FFF2-40B4-BE49-F238E27FC236}">
                  <a16:creationId xmlns:a16="http://schemas.microsoft.com/office/drawing/2014/main" id="{F2A980F2-6F05-4B1D-5A28-F387F0E1DC48}"/>
                </a:ext>
              </a:extLst>
            </p:cNvPr>
            <p:cNvSpPr/>
            <p:nvPr/>
          </p:nvSpPr>
          <p:spPr>
            <a:xfrm flipH="1" flipV="1">
              <a:off x="9962914" y="3728"/>
              <a:ext cx="2247982" cy="1716470"/>
            </a:xfrm>
            <a:prstGeom prst="triangle">
              <a:avLst>
                <a:gd name="adj" fmla="val 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26">
              <a:extLst>
                <a:ext uri="{FF2B5EF4-FFF2-40B4-BE49-F238E27FC236}">
                  <a16:creationId xmlns:a16="http://schemas.microsoft.com/office/drawing/2014/main" id="{4612E20B-722A-D1C8-8071-2111550F3B52}"/>
                </a:ext>
              </a:extLst>
            </p:cNvPr>
            <p:cNvSpPr/>
            <p:nvPr/>
          </p:nvSpPr>
          <p:spPr>
            <a:xfrm flipV="1">
              <a:off x="11234057" y="984189"/>
              <a:ext cx="976839" cy="1281869"/>
            </a:xfrm>
            <a:prstGeom prst="triangle">
              <a:avLst>
                <a:gd name="adj" fmla="val 1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iangle 27">
              <a:extLst>
                <a:ext uri="{FF2B5EF4-FFF2-40B4-BE49-F238E27FC236}">
                  <a16:creationId xmlns:a16="http://schemas.microsoft.com/office/drawing/2014/main" id="{326AA1EB-2AC0-F12B-4AA7-1E12A4E269F2}"/>
                </a:ext>
              </a:extLst>
            </p:cNvPr>
            <p:cNvSpPr/>
            <p:nvPr/>
          </p:nvSpPr>
          <p:spPr>
            <a:xfrm rot="3284379" flipV="1">
              <a:off x="10899626" y="302146"/>
              <a:ext cx="871345" cy="1541173"/>
            </a:xfrm>
            <a:prstGeom prst="triangle">
              <a:avLst>
                <a:gd name="adj" fmla="val 70542"/>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iangle 25">
              <a:extLst>
                <a:ext uri="{FF2B5EF4-FFF2-40B4-BE49-F238E27FC236}">
                  <a16:creationId xmlns:a16="http://schemas.microsoft.com/office/drawing/2014/main" id="{AEADA41D-D04E-B010-CE29-5685EA05BDCF}"/>
                </a:ext>
              </a:extLst>
            </p:cNvPr>
            <p:cNvSpPr/>
            <p:nvPr/>
          </p:nvSpPr>
          <p:spPr>
            <a:xfrm rot="16200000" flipH="1">
              <a:off x="10798814" y="-419688"/>
              <a:ext cx="1006012" cy="1818151"/>
            </a:xfrm>
            <a:prstGeom prst="triangle">
              <a:avLst>
                <a:gd name="adj"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93657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58B14F"/>
              </a:solidFill>
            </a:endParaRP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rgbClr val="58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35">
            <a:extLst>
              <a:ext uri="{FF2B5EF4-FFF2-40B4-BE49-F238E27FC236}">
                <a16:creationId xmlns:a16="http://schemas.microsoft.com/office/drawing/2014/main" id="{2316170A-F653-4E51-0AC6-AF40BCF51B7E}"/>
              </a:ext>
            </a:extLst>
          </p:cNvPr>
          <p:cNvSpPr txBox="1"/>
          <p:nvPr/>
        </p:nvSpPr>
        <p:spPr>
          <a:xfrm>
            <a:off x="977003" y="1945846"/>
            <a:ext cx="1377725" cy="338554"/>
          </a:xfrm>
          <a:prstGeom prst="homePlate">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ko-KR" sz="1600" b="1">
                <a:ln w="0"/>
                <a:solidFill>
                  <a:schemeClr val="tx1"/>
                </a:solidFill>
                <a:effectLst>
                  <a:outerShdw blurRad="38100" dist="25400" dir="5400000" algn="ctr" rotWithShape="0">
                    <a:srgbClr val="6E747A">
                      <a:alpha val="43000"/>
                    </a:srgbClr>
                  </a:outerShdw>
                </a:effectLst>
                <a:latin typeface="Gill Sans MT" panose="020B0502020104020203" pitchFamily="34" charset="0"/>
                <a:ea typeface="FZShuTi" pitchFamily="2" charset="-122"/>
                <a:cs typeface="Arial" pitchFamily="34" charset="0"/>
              </a:rPr>
              <a:t>Avril 2017</a:t>
            </a:r>
          </a:p>
        </p:txBody>
      </p:sp>
      <p:sp>
        <p:nvSpPr>
          <p:cNvPr id="49" name="TextBox 35">
            <a:extLst>
              <a:ext uri="{FF2B5EF4-FFF2-40B4-BE49-F238E27FC236}">
                <a16:creationId xmlns:a16="http://schemas.microsoft.com/office/drawing/2014/main" id="{BFE2A975-5D1C-30BC-6C7C-8B6CDECF25D2}"/>
              </a:ext>
            </a:extLst>
          </p:cNvPr>
          <p:cNvSpPr txBox="1"/>
          <p:nvPr/>
        </p:nvSpPr>
        <p:spPr>
          <a:xfrm>
            <a:off x="8704632" y="1945846"/>
            <a:ext cx="1266682" cy="338554"/>
          </a:xfrm>
          <a:prstGeom prst="homePlate">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ko-KR" sz="1600" b="1" err="1">
                <a:ln w="0"/>
                <a:solidFill>
                  <a:schemeClr val="tx1"/>
                </a:solidFill>
                <a:effectLst>
                  <a:outerShdw blurRad="38100" dist="25400" dir="5400000" algn="ctr" rotWithShape="0">
                    <a:srgbClr val="6E747A">
                      <a:alpha val="43000"/>
                    </a:srgbClr>
                  </a:outerShdw>
                </a:effectLst>
                <a:latin typeface="Gill Sans MT" panose="020B0502020104020203" pitchFamily="34" charset="0"/>
                <a:ea typeface="FZShuTi" pitchFamily="2" charset="-122"/>
                <a:cs typeface="Arial" pitchFamily="34" charset="0"/>
              </a:rPr>
              <a:t>Juin</a:t>
            </a:r>
            <a:r>
              <a:rPr lang="en-US" altLang="ko-KR" sz="1600" b="1">
                <a:ln w="0"/>
                <a:solidFill>
                  <a:schemeClr val="tx1"/>
                </a:solidFill>
                <a:effectLst>
                  <a:outerShdw blurRad="38100" dist="25400" dir="5400000" algn="ctr" rotWithShape="0">
                    <a:srgbClr val="6E747A">
                      <a:alpha val="43000"/>
                    </a:srgbClr>
                  </a:outerShdw>
                </a:effectLst>
                <a:latin typeface="Gill Sans MT" panose="020B0502020104020203" pitchFamily="34" charset="0"/>
                <a:ea typeface="FZShuTi" pitchFamily="2" charset="-122"/>
                <a:cs typeface="Arial" pitchFamily="34" charset="0"/>
              </a:rPr>
              <a:t> 2022</a:t>
            </a:r>
          </a:p>
        </p:txBody>
      </p:sp>
      <p:sp>
        <p:nvSpPr>
          <p:cNvPr id="50" name="Titre 1">
            <a:extLst>
              <a:ext uri="{FF2B5EF4-FFF2-40B4-BE49-F238E27FC236}">
                <a16:creationId xmlns:a16="http://schemas.microsoft.com/office/drawing/2014/main" id="{C7268F3A-818B-2A33-51D4-1037DA731CCD}"/>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Un nouveau contexte</a:t>
            </a:r>
          </a:p>
        </p:txBody>
      </p:sp>
      <p:grpSp>
        <p:nvGrpSpPr>
          <p:cNvPr id="23" name="Group 22">
            <a:extLst>
              <a:ext uri="{FF2B5EF4-FFF2-40B4-BE49-F238E27FC236}">
                <a16:creationId xmlns:a16="http://schemas.microsoft.com/office/drawing/2014/main" id="{4D21B842-E624-5483-564E-71B16ADE90D4}"/>
              </a:ext>
            </a:extLst>
          </p:cNvPr>
          <p:cNvGrpSpPr/>
          <p:nvPr/>
        </p:nvGrpSpPr>
        <p:grpSpPr>
          <a:xfrm>
            <a:off x="84139" y="2270608"/>
            <a:ext cx="11884110" cy="3545053"/>
            <a:chOff x="84139" y="1915947"/>
            <a:chExt cx="11884110" cy="3545053"/>
          </a:xfrm>
        </p:grpSpPr>
        <p:grpSp>
          <p:nvGrpSpPr>
            <p:cNvPr id="67" name="Groupe 7">
              <a:extLst>
                <a:ext uri="{FF2B5EF4-FFF2-40B4-BE49-F238E27FC236}">
                  <a16:creationId xmlns:a16="http://schemas.microsoft.com/office/drawing/2014/main" id="{D2E516B6-4125-4D0A-254C-17C733A3FC7C}"/>
                </a:ext>
              </a:extLst>
            </p:cNvPr>
            <p:cNvGrpSpPr/>
            <p:nvPr/>
          </p:nvGrpSpPr>
          <p:grpSpPr>
            <a:xfrm>
              <a:off x="84139" y="1915947"/>
              <a:ext cx="4279569" cy="3545053"/>
              <a:chOff x="84139" y="1915947"/>
              <a:chExt cx="4279569" cy="3545053"/>
            </a:xfrm>
          </p:grpSpPr>
          <p:sp>
            <p:nvSpPr>
              <p:cNvPr id="68" name="Organigramme : Terminateur 151">
                <a:extLst>
                  <a:ext uri="{FF2B5EF4-FFF2-40B4-BE49-F238E27FC236}">
                    <a16:creationId xmlns:a16="http://schemas.microsoft.com/office/drawing/2014/main" id="{BAA7E155-BBEB-701A-9A88-1ADF42AA3059}"/>
                  </a:ext>
                </a:extLst>
              </p:cNvPr>
              <p:cNvSpPr/>
              <p:nvPr/>
            </p:nvSpPr>
            <p:spPr>
              <a:xfrm>
                <a:off x="508658" y="3086423"/>
                <a:ext cx="3459561" cy="613059"/>
              </a:xfrm>
              <a:prstGeom prst="flowChartTerminator">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Gill Sans MT"/>
                    <a:ea typeface="+mn-lt"/>
                    <a:cs typeface="+mn-lt"/>
                  </a:rPr>
                  <a:t>Partie de la plateforme industrielle de JORF LASFAR</a:t>
                </a:r>
              </a:p>
            </p:txBody>
          </p:sp>
          <p:sp>
            <p:nvSpPr>
              <p:cNvPr id="69" name="Organigramme : Terminateur 152">
                <a:extLst>
                  <a:ext uri="{FF2B5EF4-FFF2-40B4-BE49-F238E27FC236}">
                    <a16:creationId xmlns:a16="http://schemas.microsoft.com/office/drawing/2014/main" id="{9C4A83F4-78BF-5743-6025-BB52A3A64C72}"/>
                  </a:ext>
                </a:extLst>
              </p:cNvPr>
              <p:cNvSpPr/>
              <p:nvPr/>
            </p:nvSpPr>
            <p:spPr>
              <a:xfrm>
                <a:off x="514150" y="4117363"/>
                <a:ext cx="3459561" cy="613059"/>
              </a:xfrm>
              <a:prstGeom prst="flowChartTerminator">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Gill Sans MT"/>
                    <a:ea typeface="+mn-lt"/>
                    <a:cs typeface="+mn-lt"/>
                  </a:rPr>
                  <a:t>Gestion totale par OCP</a:t>
                </a:r>
              </a:p>
            </p:txBody>
          </p:sp>
          <p:sp>
            <p:nvSpPr>
              <p:cNvPr id="71" name="Rectangle : coins arrondis 5">
                <a:extLst>
                  <a:ext uri="{FF2B5EF4-FFF2-40B4-BE49-F238E27FC236}">
                    <a16:creationId xmlns:a16="http://schemas.microsoft.com/office/drawing/2014/main" id="{0BA24446-ED6A-19CE-B423-5E863D7A513F}"/>
                  </a:ext>
                </a:extLst>
              </p:cNvPr>
              <p:cNvSpPr/>
              <p:nvPr/>
            </p:nvSpPr>
            <p:spPr>
              <a:xfrm>
                <a:off x="394358" y="2413000"/>
                <a:ext cx="3749182" cy="3048000"/>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6">
                <a:extLst>
                  <a:ext uri="{FF2B5EF4-FFF2-40B4-BE49-F238E27FC236}">
                    <a16:creationId xmlns:a16="http://schemas.microsoft.com/office/drawing/2014/main" id="{F2C10085-8A85-2EAD-D06D-0B41B812E562}"/>
                  </a:ext>
                </a:extLst>
              </p:cNvPr>
              <p:cNvSpPr txBox="1"/>
              <p:nvPr/>
            </p:nvSpPr>
            <p:spPr>
              <a:xfrm>
                <a:off x="84139" y="1915947"/>
                <a:ext cx="4279569" cy="369332"/>
              </a:xfrm>
              <a:prstGeom prst="rect">
                <a:avLst/>
              </a:prstGeom>
              <a:noFill/>
            </p:spPr>
            <p:txBody>
              <a:bodyPr wrap="none" rtlCol="0">
                <a:spAutoFit/>
              </a:bodyPr>
              <a:lstStyle/>
              <a:p>
                <a:pPr algn="ctr"/>
                <a:r>
                  <a:rPr lang="fr-FR">
                    <a:solidFill>
                      <a:srgbClr val="1F4E79"/>
                    </a:solidFill>
                  </a:rPr>
                  <a:t>Usine de production d’engrais filiale de OCP</a:t>
                </a:r>
              </a:p>
            </p:txBody>
          </p:sp>
        </p:grpSp>
        <p:grpSp>
          <p:nvGrpSpPr>
            <p:cNvPr id="73" name="Groupe 8">
              <a:extLst>
                <a:ext uri="{FF2B5EF4-FFF2-40B4-BE49-F238E27FC236}">
                  <a16:creationId xmlns:a16="http://schemas.microsoft.com/office/drawing/2014/main" id="{F7D0EE0E-65CA-6D98-45B9-107FEC5DED2E}"/>
                </a:ext>
              </a:extLst>
            </p:cNvPr>
            <p:cNvGrpSpPr/>
            <p:nvPr/>
          </p:nvGrpSpPr>
          <p:grpSpPr>
            <a:xfrm>
              <a:off x="7857893" y="1915947"/>
              <a:ext cx="4110356" cy="3528580"/>
              <a:chOff x="7857893" y="1915947"/>
              <a:chExt cx="4110356" cy="3528580"/>
            </a:xfrm>
          </p:grpSpPr>
          <p:sp>
            <p:nvSpPr>
              <p:cNvPr id="74" name="Organigramme : Terminateur 75">
                <a:extLst>
                  <a:ext uri="{FF2B5EF4-FFF2-40B4-BE49-F238E27FC236}">
                    <a16:creationId xmlns:a16="http://schemas.microsoft.com/office/drawing/2014/main" id="{038623BA-A9F0-F98C-AC6B-EEDE3D8B1D28}"/>
                  </a:ext>
                </a:extLst>
              </p:cNvPr>
              <p:cNvSpPr/>
              <p:nvPr/>
            </p:nvSpPr>
            <p:spPr>
              <a:xfrm>
                <a:off x="8236832" y="2580911"/>
                <a:ext cx="3459561" cy="613059"/>
              </a:xfrm>
              <a:prstGeom prst="flowChartTerminator">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Gill Sans MT"/>
                    <a:ea typeface="+mn-lt"/>
                    <a:cs typeface="+mn-lt"/>
                  </a:rPr>
                  <a:t>1ère JV  de OCP  producteur et distributeur des engrais </a:t>
                </a:r>
              </a:p>
            </p:txBody>
          </p:sp>
          <p:sp>
            <p:nvSpPr>
              <p:cNvPr id="75" name="Organigramme : Terminateur 77">
                <a:extLst>
                  <a:ext uri="{FF2B5EF4-FFF2-40B4-BE49-F238E27FC236}">
                    <a16:creationId xmlns:a16="http://schemas.microsoft.com/office/drawing/2014/main" id="{CE9728FE-C5C2-8097-1C56-F036751E867F}"/>
                  </a:ext>
                </a:extLst>
              </p:cNvPr>
              <p:cNvSpPr/>
              <p:nvPr/>
            </p:nvSpPr>
            <p:spPr>
              <a:xfrm>
                <a:off x="8242324" y="3611851"/>
                <a:ext cx="3459561" cy="613059"/>
              </a:xfrm>
              <a:prstGeom prst="flowChartTerminator">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Gill Sans MT"/>
                    <a:ea typeface="+mn-lt"/>
                    <a:cs typeface="+mn-lt"/>
                  </a:rPr>
                  <a:t>Pleine autonomie opérationnelle</a:t>
                </a:r>
              </a:p>
            </p:txBody>
          </p:sp>
          <p:sp>
            <p:nvSpPr>
              <p:cNvPr id="76" name="Organigramme : Terminateur 78">
                <a:extLst>
                  <a:ext uri="{FF2B5EF4-FFF2-40B4-BE49-F238E27FC236}">
                    <a16:creationId xmlns:a16="http://schemas.microsoft.com/office/drawing/2014/main" id="{1F170D04-FD25-47A2-638D-CD957200CE7A}"/>
                  </a:ext>
                </a:extLst>
              </p:cNvPr>
              <p:cNvSpPr/>
              <p:nvPr/>
            </p:nvSpPr>
            <p:spPr>
              <a:xfrm>
                <a:off x="8304020" y="4637063"/>
                <a:ext cx="3459561" cy="613059"/>
              </a:xfrm>
              <a:prstGeom prst="flowChartTerminator">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Gill Sans MT"/>
                    <a:ea typeface="+mn-lt"/>
                    <a:cs typeface="+mn-lt"/>
                  </a:rPr>
                  <a:t>Management orienté résultat financier</a:t>
                </a:r>
              </a:p>
            </p:txBody>
          </p:sp>
          <p:sp>
            <p:nvSpPr>
              <p:cNvPr id="77" name="ZoneTexte 122">
                <a:extLst>
                  <a:ext uri="{FF2B5EF4-FFF2-40B4-BE49-F238E27FC236}">
                    <a16:creationId xmlns:a16="http://schemas.microsoft.com/office/drawing/2014/main" id="{8C013301-859F-BC87-3BF4-2874C72DCFA4}"/>
                  </a:ext>
                </a:extLst>
              </p:cNvPr>
              <p:cNvSpPr txBox="1"/>
              <p:nvPr/>
            </p:nvSpPr>
            <p:spPr>
              <a:xfrm>
                <a:off x="7857893" y="1915947"/>
                <a:ext cx="4110356" cy="369332"/>
              </a:xfrm>
              <a:prstGeom prst="rect">
                <a:avLst/>
              </a:prstGeom>
              <a:noFill/>
            </p:spPr>
            <p:txBody>
              <a:bodyPr wrap="none" rtlCol="0">
                <a:spAutoFit/>
              </a:bodyPr>
              <a:lstStyle/>
              <a:p>
                <a:pPr algn="ctr"/>
                <a:r>
                  <a:rPr lang="fr-FR">
                    <a:solidFill>
                      <a:srgbClr val="1F4E79"/>
                    </a:solidFill>
                  </a:rPr>
                  <a:t>(50/50) Joint-Venture entre OCP et (KAES)</a:t>
                </a:r>
              </a:p>
            </p:txBody>
          </p:sp>
          <p:sp>
            <p:nvSpPr>
              <p:cNvPr id="78" name="Rectangle : coins arrondis 123">
                <a:extLst>
                  <a:ext uri="{FF2B5EF4-FFF2-40B4-BE49-F238E27FC236}">
                    <a16:creationId xmlns:a16="http://schemas.microsoft.com/office/drawing/2014/main" id="{EAB4120C-96C8-2583-BE5B-C2B93AD519A3}"/>
                  </a:ext>
                </a:extLst>
              </p:cNvPr>
              <p:cNvSpPr/>
              <p:nvPr/>
            </p:nvSpPr>
            <p:spPr>
              <a:xfrm>
                <a:off x="8102087" y="2396527"/>
                <a:ext cx="3749182" cy="3048000"/>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Chevron 33">
              <a:extLst>
                <a:ext uri="{FF2B5EF4-FFF2-40B4-BE49-F238E27FC236}">
                  <a16:creationId xmlns:a16="http://schemas.microsoft.com/office/drawing/2014/main" id="{ABA91151-17E0-4A9D-3FCF-C94B63CE6ADD}"/>
                </a:ext>
              </a:extLst>
            </p:cNvPr>
            <p:cNvSpPr/>
            <p:nvPr/>
          </p:nvSpPr>
          <p:spPr>
            <a:xfrm>
              <a:off x="5781501" y="2216126"/>
              <a:ext cx="240897" cy="336357"/>
            </a:xfrm>
            <a:prstGeom prst="chevron">
              <a:avLst/>
            </a:prstGeom>
            <a:solidFill>
              <a:srgbClr val="0A7F2E"/>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000" b="1" err="1">
                <a:solidFill>
                  <a:schemeClr val="tx1"/>
                </a:solidFill>
              </a:endParaRPr>
            </a:p>
          </p:txBody>
        </p:sp>
        <p:sp>
          <p:nvSpPr>
            <p:cNvPr id="3" name="Chevron 40">
              <a:extLst>
                <a:ext uri="{FF2B5EF4-FFF2-40B4-BE49-F238E27FC236}">
                  <a16:creationId xmlns:a16="http://schemas.microsoft.com/office/drawing/2014/main" id="{89D8115F-4B4E-7371-64EA-D1763EF1A8D3}"/>
                </a:ext>
              </a:extLst>
            </p:cNvPr>
            <p:cNvSpPr/>
            <p:nvPr/>
          </p:nvSpPr>
          <p:spPr>
            <a:xfrm>
              <a:off x="6118016" y="2213825"/>
              <a:ext cx="240897" cy="336357"/>
            </a:xfrm>
            <a:prstGeom prst="chevron">
              <a:avLst/>
            </a:prstGeom>
            <a:solidFill>
              <a:srgbClr val="5AA21C"/>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000" b="1" err="1">
                <a:solidFill>
                  <a:schemeClr val="tx1"/>
                </a:solidFill>
              </a:endParaRPr>
            </a:p>
          </p:txBody>
        </p:sp>
        <p:cxnSp>
          <p:nvCxnSpPr>
            <p:cNvPr id="6" name="Connecteur droit 113">
              <a:extLst>
                <a:ext uri="{FF2B5EF4-FFF2-40B4-BE49-F238E27FC236}">
                  <a16:creationId xmlns:a16="http://schemas.microsoft.com/office/drawing/2014/main" id="{7DC33EEA-D7DE-BE48-648F-882C7AE765DA}"/>
                </a:ext>
              </a:extLst>
            </p:cNvPr>
            <p:cNvCxnSpPr>
              <a:cxnSpLocks/>
            </p:cNvCxnSpPr>
            <p:nvPr/>
          </p:nvCxnSpPr>
          <p:spPr>
            <a:xfrm>
              <a:off x="7844097" y="2946550"/>
              <a:ext cx="0" cy="1947955"/>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2" name="Connecteur droit 51">
              <a:extLst>
                <a:ext uri="{FF2B5EF4-FFF2-40B4-BE49-F238E27FC236}">
                  <a16:creationId xmlns:a16="http://schemas.microsoft.com/office/drawing/2014/main" id="{C5247F27-B12E-C144-CEB7-DBE3D4269603}"/>
                </a:ext>
              </a:extLst>
            </p:cNvPr>
            <p:cNvCxnSpPr>
              <a:cxnSpLocks/>
            </p:cNvCxnSpPr>
            <p:nvPr/>
          </p:nvCxnSpPr>
          <p:spPr>
            <a:xfrm>
              <a:off x="4343400" y="2951705"/>
              <a:ext cx="0" cy="1947955"/>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grpSp>
          <p:nvGrpSpPr>
            <p:cNvPr id="13" name="Groupe 14">
              <a:extLst>
                <a:ext uri="{FF2B5EF4-FFF2-40B4-BE49-F238E27FC236}">
                  <a16:creationId xmlns:a16="http://schemas.microsoft.com/office/drawing/2014/main" id="{67C3BAA7-0034-B152-F38A-4A28D5F2C413}"/>
                </a:ext>
              </a:extLst>
            </p:cNvPr>
            <p:cNvGrpSpPr/>
            <p:nvPr/>
          </p:nvGrpSpPr>
          <p:grpSpPr>
            <a:xfrm>
              <a:off x="4349715" y="3922484"/>
              <a:ext cx="3479142" cy="0"/>
              <a:chOff x="4358997" y="3429000"/>
              <a:chExt cx="3479142" cy="0"/>
            </a:xfrm>
          </p:grpSpPr>
          <p:cxnSp>
            <p:nvCxnSpPr>
              <p:cNvPr id="14" name="Connecteur droit 10">
                <a:extLst>
                  <a:ext uri="{FF2B5EF4-FFF2-40B4-BE49-F238E27FC236}">
                    <a16:creationId xmlns:a16="http://schemas.microsoft.com/office/drawing/2014/main" id="{E6C43D5B-7006-5EDE-8892-BD6581E141A1}"/>
                  </a:ext>
                </a:extLst>
              </p:cNvPr>
              <p:cNvCxnSpPr>
                <a:cxnSpLocks/>
              </p:cNvCxnSpPr>
              <p:nvPr/>
            </p:nvCxnSpPr>
            <p:spPr>
              <a:xfrm>
                <a:off x="4358997" y="3429000"/>
                <a:ext cx="173700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66">
                <a:extLst>
                  <a:ext uri="{FF2B5EF4-FFF2-40B4-BE49-F238E27FC236}">
                    <a16:creationId xmlns:a16="http://schemas.microsoft.com/office/drawing/2014/main" id="{EC783742-B623-D185-E57D-9061396E1595}"/>
                  </a:ext>
                </a:extLst>
              </p:cNvPr>
              <p:cNvCxnSpPr>
                <a:cxnSpLocks/>
              </p:cNvCxnSpPr>
              <p:nvPr/>
            </p:nvCxnSpPr>
            <p:spPr>
              <a:xfrm>
                <a:off x="6101136" y="3429000"/>
                <a:ext cx="173700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6" name="Ellipse 65">
              <a:extLst>
                <a:ext uri="{FF2B5EF4-FFF2-40B4-BE49-F238E27FC236}">
                  <a16:creationId xmlns:a16="http://schemas.microsoft.com/office/drawing/2014/main" id="{30218EF9-6B81-9A79-6FF4-E6AD7C106A49}"/>
                </a:ext>
              </a:extLst>
            </p:cNvPr>
            <p:cNvSpPr/>
            <p:nvPr/>
          </p:nvSpPr>
          <p:spPr>
            <a:xfrm>
              <a:off x="5036110" y="2856859"/>
              <a:ext cx="2101215" cy="2011678"/>
            </a:xfrm>
            <a:prstGeom prst="ellipse">
              <a:avLst/>
            </a:prstGeom>
            <a:gradFill>
              <a:gsLst>
                <a:gs pos="0">
                  <a:schemeClr val="bg1">
                    <a:lumMod val="95000"/>
                  </a:schemeClr>
                </a:gs>
                <a:gs pos="92000">
                  <a:schemeClr val="bg1">
                    <a:lumMod val="85000"/>
                  </a:schemeClr>
                </a:gs>
              </a:gsLst>
              <a:lin ang="15000000" scaled="0"/>
            </a:gradFill>
            <a:ln>
              <a:noFill/>
            </a:ln>
            <a:effectLst>
              <a:outerShdw blurRad="177800" dist="38100" dir="2700000" sx="102000" sy="102000" algn="tl"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7" name="Ellipse 98">
              <a:extLst>
                <a:ext uri="{FF2B5EF4-FFF2-40B4-BE49-F238E27FC236}">
                  <a16:creationId xmlns:a16="http://schemas.microsoft.com/office/drawing/2014/main" id="{A30018E9-B55F-CF82-FE38-BA0F3A4E718A}"/>
                </a:ext>
              </a:extLst>
            </p:cNvPr>
            <p:cNvSpPr/>
            <p:nvPr/>
          </p:nvSpPr>
          <p:spPr>
            <a:xfrm>
              <a:off x="4267419" y="3837992"/>
              <a:ext cx="164592" cy="159657"/>
            </a:xfrm>
            <a:prstGeom prst="ellipse">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02">
              <a:extLst>
                <a:ext uri="{FF2B5EF4-FFF2-40B4-BE49-F238E27FC236}">
                  <a16:creationId xmlns:a16="http://schemas.microsoft.com/office/drawing/2014/main" id="{6353411D-4BFF-2330-4BF8-36DB1C235F6C}"/>
                </a:ext>
              </a:extLst>
            </p:cNvPr>
            <p:cNvSpPr/>
            <p:nvPr/>
          </p:nvSpPr>
          <p:spPr>
            <a:xfrm>
              <a:off x="4257840" y="4890199"/>
              <a:ext cx="164592" cy="159657"/>
            </a:xfrm>
            <a:prstGeom prst="ellipse">
              <a:avLst/>
            </a:prstGeom>
            <a:solidFill>
              <a:srgbClr val="A4C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04">
              <a:extLst>
                <a:ext uri="{FF2B5EF4-FFF2-40B4-BE49-F238E27FC236}">
                  <a16:creationId xmlns:a16="http://schemas.microsoft.com/office/drawing/2014/main" id="{2B70F407-662C-DD4A-7BFE-0B271F4047D5}"/>
                </a:ext>
              </a:extLst>
            </p:cNvPr>
            <p:cNvSpPr/>
            <p:nvPr/>
          </p:nvSpPr>
          <p:spPr>
            <a:xfrm>
              <a:off x="4267419" y="2801274"/>
              <a:ext cx="164592" cy="159657"/>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72">
              <a:extLst>
                <a:ext uri="{FF2B5EF4-FFF2-40B4-BE49-F238E27FC236}">
                  <a16:creationId xmlns:a16="http://schemas.microsoft.com/office/drawing/2014/main" id="{E9C80705-CE73-2911-04DD-A99B6026E858}"/>
                </a:ext>
              </a:extLst>
            </p:cNvPr>
            <p:cNvSpPr/>
            <p:nvPr/>
          </p:nvSpPr>
          <p:spPr>
            <a:xfrm>
              <a:off x="7764048" y="3833933"/>
              <a:ext cx="164592" cy="159657"/>
            </a:xfrm>
            <a:prstGeom prst="ellipse">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73">
              <a:extLst>
                <a:ext uri="{FF2B5EF4-FFF2-40B4-BE49-F238E27FC236}">
                  <a16:creationId xmlns:a16="http://schemas.microsoft.com/office/drawing/2014/main" id="{E5A81687-80F3-E1AD-F651-4D7A1FE80AD1}"/>
                </a:ext>
              </a:extLst>
            </p:cNvPr>
            <p:cNvSpPr/>
            <p:nvPr/>
          </p:nvSpPr>
          <p:spPr>
            <a:xfrm>
              <a:off x="7754469" y="4886140"/>
              <a:ext cx="164592" cy="159657"/>
            </a:xfrm>
            <a:prstGeom prst="ellipse">
              <a:avLst/>
            </a:prstGeom>
            <a:solidFill>
              <a:srgbClr val="A4C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lipse 74">
              <a:extLst>
                <a:ext uri="{FF2B5EF4-FFF2-40B4-BE49-F238E27FC236}">
                  <a16:creationId xmlns:a16="http://schemas.microsoft.com/office/drawing/2014/main" id="{C5F6662E-D89E-4311-35D4-DC074852DFA4}"/>
                </a:ext>
              </a:extLst>
            </p:cNvPr>
            <p:cNvSpPr/>
            <p:nvPr/>
          </p:nvSpPr>
          <p:spPr>
            <a:xfrm>
              <a:off x="7764048" y="2797215"/>
              <a:ext cx="164592" cy="159657"/>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black background with a black square&#10;&#10;Description automatically generated with medium confidence">
            <a:extLst>
              <a:ext uri="{FF2B5EF4-FFF2-40B4-BE49-F238E27FC236}">
                <a16:creationId xmlns:a16="http://schemas.microsoft.com/office/drawing/2014/main" id="{97777B03-076E-AD34-CEF3-E2E81BF7AD9E}"/>
              </a:ext>
            </a:extLst>
          </p:cNvPr>
          <p:cNvPicPr>
            <a:picLocks noChangeAspect="1"/>
          </p:cNvPicPr>
          <p:nvPr/>
        </p:nvPicPr>
        <p:blipFill rotWithShape="1">
          <a:blip r:embed="rId3"/>
          <a:srcRect l="67221"/>
          <a:stretch/>
        </p:blipFill>
        <p:spPr>
          <a:xfrm>
            <a:off x="5746176" y="3391591"/>
            <a:ext cx="603464" cy="647362"/>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38DC33DD-7098-3BC9-5B87-E17797751469}"/>
              </a:ext>
            </a:extLst>
          </p:cNvPr>
          <p:cNvPicPr>
            <a:picLocks noChangeAspect="1"/>
          </p:cNvPicPr>
          <p:nvPr/>
        </p:nvPicPr>
        <p:blipFill rotWithShape="1">
          <a:blip r:embed="rId3"/>
          <a:srcRect r="43542"/>
          <a:stretch/>
        </p:blipFill>
        <p:spPr>
          <a:xfrm>
            <a:off x="5441224" y="4027474"/>
            <a:ext cx="1352266" cy="842234"/>
          </a:xfrm>
          <a:prstGeom prst="rect">
            <a:avLst/>
          </a:prstGeom>
        </p:spPr>
      </p:pic>
      <p:sp>
        <p:nvSpPr>
          <p:cNvPr id="27" name="Espace réservé du numéro de diapositive 9">
            <a:extLst>
              <a:ext uri="{FF2B5EF4-FFF2-40B4-BE49-F238E27FC236}">
                <a16:creationId xmlns:a16="http://schemas.microsoft.com/office/drawing/2014/main" id="{E04AF631-73BC-9FE7-A281-8B9B0CF4E2AF}"/>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8</a:t>
            </a:r>
          </a:p>
        </p:txBody>
      </p:sp>
    </p:spTree>
    <p:extLst>
      <p:ext uri="{BB962C8B-B14F-4D97-AF65-F5344CB8AC3E}">
        <p14:creationId xmlns:p14="http://schemas.microsoft.com/office/powerpoint/2010/main" val="232143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E1C105C2-520B-1D45-A34B-2C87C10A2195}"/>
              </a:ext>
            </a:extLst>
          </p:cNvPr>
          <p:cNvGrpSpPr/>
          <p:nvPr/>
        </p:nvGrpSpPr>
        <p:grpSpPr>
          <a:xfrm>
            <a:off x="9962914" y="-13618"/>
            <a:ext cx="2247982" cy="2279676"/>
            <a:chOff x="9962914" y="-13618"/>
            <a:chExt cx="2247982" cy="2279676"/>
          </a:xfrm>
        </p:grpSpPr>
        <p:sp>
          <p:nvSpPr>
            <p:cNvPr id="25" name="Triangle 24">
              <a:extLst>
                <a:ext uri="{FF2B5EF4-FFF2-40B4-BE49-F238E27FC236}">
                  <a16:creationId xmlns:a16="http://schemas.microsoft.com/office/drawing/2014/main" id="{3FF63AC4-E533-A040-953B-172033BFFACC}"/>
                </a:ext>
              </a:extLst>
            </p:cNvPr>
            <p:cNvSpPr/>
            <p:nvPr/>
          </p:nvSpPr>
          <p:spPr>
            <a:xfrm flipH="1" flipV="1">
              <a:off x="9962914" y="3728"/>
              <a:ext cx="2247982" cy="1716470"/>
            </a:xfrm>
            <a:prstGeom prst="triangle">
              <a:avLst>
                <a:gd name="adj" fmla="val 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26">
              <a:extLst>
                <a:ext uri="{FF2B5EF4-FFF2-40B4-BE49-F238E27FC236}">
                  <a16:creationId xmlns:a16="http://schemas.microsoft.com/office/drawing/2014/main" id="{7E7D4B61-DBD9-0B45-B9E1-58F5D7BCA75D}"/>
                </a:ext>
              </a:extLst>
            </p:cNvPr>
            <p:cNvSpPr/>
            <p:nvPr/>
          </p:nvSpPr>
          <p:spPr>
            <a:xfrm flipV="1">
              <a:off x="11234057" y="984189"/>
              <a:ext cx="976839" cy="1281869"/>
            </a:xfrm>
            <a:prstGeom prst="triangle">
              <a:avLst>
                <a:gd name="adj" fmla="val 1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riangle 27">
              <a:extLst>
                <a:ext uri="{FF2B5EF4-FFF2-40B4-BE49-F238E27FC236}">
                  <a16:creationId xmlns:a16="http://schemas.microsoft.com/office/drawing/2014/main" id="{C42520CD-1AD7-3340-B1A1-A9B87C3AA409}"/>
                </a:ext>
              </a:extLst>
            </p:cNvPr>
            <p:cNvSpPr/>
            <p:nvPr/>
          </p:nvSpPr>
          <p:spPr>
            <a:xfrm rot="3284379" flipV="1">
              <a:off x="10899626" y="302146"/>
              <a:ext cx="871345" cy="1541173"/>
            </a:xfrm>
            <a:prstGeom prst="triangle">
              <a:avLst>
                <a:gd name="adj" fmla="val 70542"/>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25">
              <a:extLst>
                <a:ext uri="{FF2B5EF4-FFF2-40B4-BE49-F238E27FC236}">
                  <a16:creationId xmlns:a16="http://schemas.microsoft.com/office/drawing/2014/main" id="{8D95F5A8-5102-6543-A471-47DC7A2D3753}"/>
                </a:ext>
              </a:extLst>
            </p:cNvPr>
            <p:cNvSpPr/>
            <p:nvPr/>
          </p:nvSpPr>
          <p:spPr>
            <a:xfrm rot="16200000" flipH="1">
              <a:off x="10798814" y="-419688"/>
              <a:ext cx="1006012" cy="1818151"/>
            </a:xfrm>
            <a:prstGeom prst="triangle">
              <a:avLst>
                <a:gd name="adj"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Rectangle 10">
            <a:extLst>
              <a:ext uri="{FF2B5EF4-FFF2-40B4-BE49-F238E27FC236}">
                <a16:creationId xmlns:a16="http://schemas.microsoft.com/office/drawing/2014/main" id="{73B71E2C-0CD5-234F-B567-F4E46311A5C5}"/>
              </a:ext>
            </a:extLst>
          </p:cNvPr>
          <p:cNvSpPr/>
          <p:nvPr/>
        </p:nvSpPr>
        <p:spPr>
          <a:xfrm>
            <a:off x="11028556" y="6345199"/>
            <a:ext cx="370214" cy="512801"/>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75000"/>
                </a:schemeClr>
              </a:solidFill>
            </a:endParaRPr>
          </a:p>
        </p:txBody>
      </p:sp>
      <p:sp>
        <p:nvSpPr>
          <p:cNvPr id="2" name="Titre 1">
            <a:extLst>
              <a:ext uri="{FF2B5EF4-FFF2-40B4-BE49-F238E27FC236}">
                <a16:creationId xmlns:a16="http://schemas.microsoft.com/office/drawing/2014/main" id="{B042D884-3017-5741-8ADB-F1D87998FF5C}"/>
              </a:ext>
            </a:extLst>
          </p:cNvPr>
          <p:cNvSpPr>
            <a:spLocks noGrp="1"/>
          </p:cNvSpPr>
          <p:nvPr>
            <p:ph type="title"/>
          </p:nvPr>
        </p:nvSpPr>
        <p:spPr>
          <a:xfrm>
            <a:off x="838200" y="12258"/>
            <a:ext cx="10515600" cy="1325563"/>
          </a:xfrm>
        </p:spPr>
        <p:txBody>
          <a:bodyPr>
            <a:normAutofit/>
          </a:bodyPr>
          <a:lstStyle/>
          <a:p>
            <a:r>
              <a:rPr lang="fr-FR">
                <a:solidFill>
                  <a:schemeClr val="accent5">
                    <a:lumMod val="50000"/>
                  </a:schemeClr>
                </a:solidFill>
                <a:latin typeface="Gill Sans MT" panose="020B0502020104020203" pitchFamily="34" charset="0"/>
                <a:ea typeface="+mn-ea"/>
                <a:cs typeface="+mn-cs"/>
              </a:rPr>
              <a:t>Problématique</a:t>
            </a:r>
          </a:p>
        </p:txBody>
      </p:sp>
      <p:sp>
        <p:nvSpPr>
          <p:cNvPr id="4" name="Rectangle 3">
            <a:extLst>
              <a:ext uri="{FF2B5EF4-FFF2-40B4-BE49-F238E27FC236}">
                <a16:creationId xmlns:a16="http://schemas.microsoft.com/office/drawing/2014/main" id="{8BE97EBA-1DCB-CE4A-8F74-59F508C6612B}"/>
              </a:ext>
            </a:extLst>
          </p:cNvPr>
          <p:cNvSpPr/>
          <p:nvPr/>
        </p:nvSpPr>
        <p:spPr>
          <a:xfrm>
            <a:off x="808924" y="1224238"/>
            <a:ext cx="1377725" cy="13946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925D89B-6BA0-444C-A6A6-1C37EC768CA2}"/>
              </a:ext>
            </a:extLst>
          </p:cNvPr>
          <p:cNvSpPr/>
          <p:nvPr/>
        </p:nvSpPr>
        <p:spPr>
          <a:xfrm>
            <a:off x="125999" y="-8984"/>
            <a:ext cx="694800" cy="1348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C99913B-7F98-A541-BE46-AD3671EF7BA5}"/>
              </a:ext>
            </a:extLst>
          </p:cNvPr>
          <p:cNvSpPr/>
          <p:nvPr/>
        </p:nvSpPr>
        <p:spPr>
          <a:xfrm>
            <a:off x="-1248" y="0"/>
            <a:ext cx="156523" cy="693960"/>
          </a:xfrm>
          <a:prstGeom prst="rect">
            <a:avLst/>
          </a:prstGeom>
          <a:solidFill>
            <a:srgbClr val="4CB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3BE1C31-145B-A84C-89D7-7E6086AA8BD8}"/>
              </a:ext>
            </a:extLst>
          </p:cNvPr>
          <p:cNvSpPr/>
          <p:nvPr/>
        </p:nvSpPr>
        <p:spPr>
          <a:xfrm>
            <a:off x="-1248" y="693960"/>
            <a:ext cx="156523" cy="69396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146263-02C9-0842-BC5C-820616A9C3D3}"/>
              </a:ext>
            </a:extLst>
          </p:cNvPr>
          <p:cNvSpPr/>
          <p:nvPr/>
        </p:nvSpPr>
        <p:spPr>
          <a:xfrm>
            <a:off x="808924" y="-11575"/>
            <a:ext cx="717262" cy="1374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53">
            <a:extLst>
              <a:ext uri="{FF2B5EF4-FFF2-40B4-BE49-F238E27FC236}">
                <a16:creationId xmlns:a16="http://schemas.microsoft.com/office/drawing/2014/main" id="{6616DA20-15F4-4CA9-0579-6341789B0BF3}"/>
              </a:ext>
            </a:extLst>
          </p:cNvPr>
          <p:cNvGrpSpPr/>
          <p:nvPr/>
        </p:nvGrpSpPr>
        <p:grpSpPr>
          <a:xfrm>
            <a:off x="335676" y="1766098"/>
            <a:ext cx="5694246" cy="4398482"/>
            <a:chOff x="5242045" y="1354752"/>
            <a:chExt cx="5694246" cy="4398482"/>
          </a:xfrm>
        </p:grpSpPr>
        <p:cxnSp>
          <p:nvCxnSpPr>
            <p:cNvPr id="17" name="Connecteur droit 114">
              <a:extLst>
                <a:ext uri="{FF2B5EF4-FFF2-40B4-BE49-F238E27FC236}">
                  <a16:creationId xmlns:a16="http://schemas.microsoft.com/office/drawing/2014/main" id="{E3F0474A-10C0-9656-AC17-CAA36A223DE7}"/>
                </a:ext>
              </a:extLst>
            </p:cNvPr>
            <p:cNvCxnSpPr>
              <a:cxnSpLocks/>
            </p:cNvCxnSpPr>
            <p:nvPr/>
          </p:nvCxnSpPr>
          <p:spPr>
            <a:xfrm>
              <a:off x="5252114" y="3735991"/>
              <a:ext cx="588519" cy="0"/>
            </a:xfrm>
            <a:prstGeom prst="line">
              <a:avLst/>
            </a:prstGeom>
            <a:ln w="38100">
              <a:solidFill>
                <a:schemeClr val="accent5">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15">
              <a:extLst>
                <a:ext uri="{FF2B5EF4-FFF2-40B4-BE49-F238E27FC236}">
                  <a16:creationId xmlns:a16="http://schemas.microsoft.com/office/drawing/2014/main" id="{1292F2D0-E185-0B20-B680-34BF2285127E}"/>
                </a:ext>
              </a:extLst>
            </p:cNvPr>
            <p:cNvCxnSpPr>
              <a:cxnSpLocks/>
            </p:cNvCxnSpPr>
            <p:nvPr/>
          </p:nvCxnSpPr>
          <p:spPr>
            <a:xfrm>
              <a:off x="5255795" y="4550386"/>
              <a:ext cx="588519" cy="0"/>
            </a:xfrm>
            <a:prstGeom prst="line">
              <a:avLst/>
            </a:prstGeom>
            <a:ln w="38100">
              <a:solidFill>
                <a:schemeClr val="accent5">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16">
              <a:extLst>
                <a:ext uri="{FF2B5EF4-FFF2-40B4-BE49-F238E27FC236}">
                  <a16:creationId xmlns:a16="http://schemas.microsoft.com/office/drawing/2014/main" id="{CDEDC264-6985-EE93-6FE1-F927FA081AEE}"/>
                </a:ext>
              </a:extLst>
            </p:cNvPr>
            <p:cNvCxnSpPr>
              <a:cxnSpLocks/>
            </p:cNvCxnSpPr>
            <p:nvPr/>
          </p:nvCxnSpPr>
          <p:spPr>
            <a:xfrm>
              <a:off x="5253347" y="5371939"/>
              <a:ext cx="588519" cy="0"/>
            </a:xfrm>
            <a:prstGeom prst="line">
              <a:avLst/>
            </a:prstGeom>
            <a:ln w="38100">
              <a:solidFill>
                <a:schemeClr val="accent5">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13">
              <a:extLst>
                <a:ext uri="{FF2B5EF4-FFF2-40B4-BE49-F238E27FC236}">
                  <a16:creationId xmlns:a16="http://schemas.microsoft.com/office/drawing/2014/main" id="{562F8C5E-9361-DB55-9301-35F8A47D470B}"/>
                </a:ext>
              </a:extLst>
            </p:cNvPr>
            <p:cNvCxnSpPr>
              <a:cxnSpLocks/>
            </p:cNvCxnSpPr>
            <p:nvPr/>
          </p:nvCxnSpPr>
          <p:spPr>
            <a:xfrm>
              <a:off x="5245584" y="2907308"/>
              <a:ext cx="588519" cy="0"/>
            </a:xfrm>
            <a:prstGeom prst="line">
              <a:avLst/>
            </a:prstGeom>
            <a:ln w="38100">
              <a:solidFill>
                <a:schemeClr val="accent5">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Connecteur droit 23">
              <a:extLst>
                <a:ext uri="{FF2B5EF4-FFF2-40B4-BE49-F238E27FC236}">
                  <a16:creationId xmlns:a16="http://schemas.microsoft.com/office/drawing/2014/main" id="{B8F91DD5-2475-92BE-36A1-A4F7090A9CA4}"/>
                </a:ext>
              </a:extLst>
            </p:cNvPr>
            <p:cNvCxnSpPr>
              <a:cxnSpLocks/>
            </p:cNvCxnSpPr>
            <p:nvPr/>
          </p:nvCxnSpPr>
          <p:spPr>
            <a:xfrm>
              <a:off x="5246691" y="1754944"/>
              <a:ext cx="5423" cy="3616995"/>
            </a:xfrm>
            <a:prstGeom prst="line">
              <a:avLst/>
            </a:prstGeom>
            <a:ln w="38100">
              <a:solidFill>
                <a:schemeClr val="accent5">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à coins arrondis 6">
              <a:extLst>
                <a:ext uri="{FF2B5EF4-FFF2-40B4-BE49-F238E27FC236}">
                  <a16:creationId xmlns:a16="http://schemas.microsoft.com/office/drawing/2014/main" id="{DD009449-EFE6-C0FD-45D2-D3DD46CD8E34}"/>
                </a:ext>
              </a:extLst>
            </p:cNvPr>
            <p:cNvSpPr/>
            <p:nvPr/>
          </p:nvSpPr>
          <p:spPr>
            <a:xfrm>
              <a:off x="5834689" y="4268097"/>
              <a:ext cx="5101602" cy="578645"/>
            </a:xfrm>
            <a:prstGeom prst="round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600">
                  <a:solidFill>
                    <a:srgbClr val="002060"/>
                  </a:solidFill>
                  <a:latin typeface="Gill Sans MT" panose="020B0502020104020203" pitchFamily="34" charset="77"/>
                </a:rPr>
                <a:t>Planification tactique les opérations</a:t>
              </a:r>
              <a:endParaRPr lang="en-US" sz="1600">
                <a:ea typeface="+mn-lt"/>
                <a:cs typeface="+mn-lt"/>
              </a:endParaRPr>
            </a:p>
          </p:txBody>
        </p:sp>
        <p:sp>
          <p:nvSpPr>
            <p:cNvPr id="23" name="Rectangle à coins arrondis 6">
              <a:extLst>
                <a:ext uri="{FF2B5EF4-FFF2-40B4-BE49-F238E27FC236}">
                  <a16:creationId xmlns:a16="http://schemas.microsoft.com/office/drawing/2014/main" id="{31DCCF5E-BA5B-8A64-A42B-B48CD94748F2}"/>
                </a:ext>
              </a:extLst>
            </p:cNvPr>
            <p:cNvSpPr/>
            <p:nvPr/>
          </p:nvSpPr>
          <p:spPr>
            <a:xfrm>
              <a:off x="5834689" y="3432434"/>
              <a:ext cx="5101602" cy="637196"/>
            </a:xfrm>
            <a:prstGeom prst="round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600">
                <a:solidFill>
                  <a:srgbClr val="002060"/>
                </a:solidFill>
                <a:latin typeface="Gill Sans MT" panose="020B0502020104020203" pitchFamily="34" charset="77"/>
                <a:ea typeface="MS Mincho"/>
              </a:endParaRPr>
            </a:p>
            <a:p>
              <a:pPr algn="ctr"/>
              <a:endParaRPr lang="en-US" sz="1600">
                <a:solidFill>
                  <a:srgbClr val="002060"/>
                </a:solidFill>
                <a:latin typeface="Gill Sans MT" panose="020B0502020104020203" pitchFamily="34" charset="77"/>
              </a:endParaRPr>
            </a:p>
          </p:txBody>
        </p:sp>
        <p:sp>
          <p:nvSpPr>
            <p:cNvPr id="24" name="Rectangle à coins arrondis 6">
              <a:extLst>
                <a:ext uri="{FF2B5EF4-FFF2-40B4-BE49-F238E27FC236}">
                  <a16:creationId xmlns:a16="http://schemas.microsoft.com/office/drawing/2014/main" id="{9C92DD7B-AF4D-D449-409B-F02E7C178F2F}"/>
                </a:ext>
              </a:extLst>
            </p:cNvPr>
            <p:cNvSpPr/>
            <p:nvPr/>
          </p:nvSpPr>
          <p:spPr>
            <a:xfrm>
              <a:off x="5834689" y="5053568"/>
              <a:ext cx="5101602" cy="699666"/>
            </a:xfrm>
            <a:prstGeom prst="round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600">
                <a:solidFill>
                  <a:srgbClr val="002060"/>
                </a:solidFill>
                <a:latin typeface="Gill Sans MT" panose="020B0502020104020203" pitchFamily="34" charset="77"/>
              </a:endParaRPr>
            </a:p>
            <a:p>
              <a:pPr algn="ctr"/>
              <a:endParaRPr lang="en-US" sz="1600">
                <a:solidFill>
                  <a:srgbClr val="002060"/>
                </a:solidFill>
                <a:latin typeface="Gill Sans MT" panose="020B0502020104020203" pitchFamily="34" charset="77"/>
              </a:endParaRPr>
            </a:p>
          </p:txBody>
        </p:sp>
        <p:grpSp>
          <p:nvGrpSpPr>
            <p:cNvPr id="29" name="Groupe 123">
              <a:extLst>
                <a:ext uri="{FF2B5EF4-FFF2-40B4-BE49-F238E27FC236}">
                  <a16:creationId xmlns:a16="http://schemas.microsoft.com/office/drawing/2014/main" id="{21E57FBD-D74D-B9B3-44BF-7070D019DFD2}"/>
                </a:ext>
              </a:extLst>
            </p:cNvPr>
            <p:cNvGrpSpPr/>
            <p:nvPr/>
          </p:nvGrpSpPr>
          <p:grpSpPr>
            <a:xfrm>
              <a:off x="5730710" y="2390378"/>
              <a:ext cx="5205581" cy="764706"/>
              <a:chOff x="6832985" y="1901251"/>
              <a:chExt cx="6074317" cy="764706"/>
            </a:xfrm>
          </p:grpSpPr>
          <p:sp>
            <p:nvSpPr>
              <p:cNvPr id="46" name="Rectangle à coins arrondis 6">
                <a:extLst>
                  <a:ext uri="{FF2B5EF4-FFF2-40B4-BE49-F238E27FC236}">
                    <a16:creationId xmlns:a16="http://schemas.microsoft.com/office/drawing/2014/main" id="{D432B616-A65A-8882-4888-BDEA81EFF52E}"/>
                  </a:ext>
                </a:extLst>
              </p:cNvPr>
              <p:cNvSpPr/>
              <p:nvPr/>
            </p:nvSpPr>
            <p:spPr>
              <a:xfrm>
                <a:off x="6954317" y="2087312"/>
                <a:ext cx="5952985" cy="578645"/>
              </a:xfrm>
              <a:prstGeom prst="round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600" b="1">
                  <a:solidFill>
                    <a:srgbClr val="002060"/>
                  </a:solidFill>
                  <a:latin typeface="Gill Sans MT" panose="020B0502020104020203" pitchFamily="34" charset="77"/>
                </a:endParaRPr>
              </a:p>
              <a:p>
                <a:pPr algn="ctr"/>
                <a:endParaRPr lang="fr-FR" sz="1600">
                  <a:solidFill>
                    <a:srgbClr val="002060"/>
                  </a:solidFill>
                  <a:latin typeface="Gill Sans MT" panose="020B0502020104020203" pitchFamily="34" charset="77"/>
                </a:endParaRPr>
              </a:p>
              <a:p>
                <a:pPr algn="ctr"/>
                <a:r>
                  <a:rPr lang="fr-FR" sz="1600">
                    <a:solidFill>
                      <a:srgbClr val="002060"/>
                    </a:solidFill>
                    <a:latin typeface="Gill Sans MT" panose="020B0502020104020203" pitchFamily="34" charset="77"/>
                  </a:rPr>
                  <a:t>         Mise en place des stratégies de production et une politique de stockage </a:t>
                </a:r>
              </a:p>
              <a:p>
                <a:pPr algn="ctr"/>
                <a:endParaRPr lang="en-US" sz="1600">
                  <a:solidFill>
                    <a:srgbClr val="002060"/>
                  </a:solidFill>
                  <a:latin typeface="Gill Sans MT" panose="020B0502020104020203" pitchFamily="34" charset="77"/>
                </a:endParaRPr>
              </a:p>
              <a:p>
                <a:pPr algn="ctr"/>
                <a:endParaRPr lang="en-GB" sz="1600">
                  <a:solidFill>
                    <a:srgbClr val="002060"/>
                  </a:solidFill>
                  <a:latin typeface="Gill Sans MT" panose="020B0502020104020203" pitchFamily="34" charset="77"/>
                </a:endParaRPr>
              </a:p>
            </p:txBody>
          </p:sp>
          <p:sp>
            <p:nvSpPr>
              <p:cNvPr id="47" name="Forme libre 190">
                <a:extLst>
                  <a:ext uri="{FF2B5EF4-FFF2-40B4-BE49-F238E27FC236}">
                    <a16:creationId xmlns:a16="http://schemas.microsoft.com/office/drawing/2014/main" id="{771B98E5-BAD4-37DF-FB31-F8D90D28D68E}"/>
                  </a:ext>
                </a:extLst>
              </p:cNvPr>
              <p:cNvSpPr/>
              <p:nvPr/>
            </p:nvSpPr>
            <p:spPr>
              <a:xfrm rot="1849634">
                <a:off x="6832985" y="1901251"/>
                <a:ext cx="702753" cy="655816"/>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3281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a:solidFill>
                    <a:srgbClr val="002060"/>
                  </a:solidFill>
                  <a:latin typeface="Gill Sans MT" panose="020B0502020104020203" pitchFamily="34" charset="77"/>
                </a:endParaRPr>
              </a:p>
            </p:txBody>
          </p:sp>
        </p:grpSp>
        <p:sp>
          <p:nvSpPr>
            <p:cNvPr id="30" name="Rectangle à coins arrondis 6">
              <a:extLst>
                <a:ext uri="{FF2B5EF4-FFF2-40B4-BE49-F238E27FC236}">
                  <a16:creationId xmlns:a16="http://schemas.microsoft.com/office/drawing/2014/main" id="{3E3FC66C-7922-DDA6-0F13-ECC742205D58}"/>
                </a:ext>
              </a:extLst>
            </p:cNvPr>
            <p:cNvSpPr/>
            <p:nvPr/>
          </p:nvSpPr>
          <p:spPr>
            <a:xfrm>
              <a:off x="5576969" y="1354752"/>
              <a:ext cx="3145221" cy="812084"/>
            </a:xfrm>
            <a:prstGeom prst="round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b="1">
                <a:solidFill>
                  <a:srgbClr val="002060"/>
                </a:solidFill>
                <a:latin typeface="Gill Sans MT" panose="020B0502020104020203" pitchFamily="34" charset="77"/>
              </a:endParaRPr>
            </a:p>
            <a:p>
              <a:pPr algn="ctr"/>
              <a:r>
                <a:rPr lang="fr-FR" b="1">
                  <a:solidFill>
                    <a:srgbClr val="002060"/>
                  </a:solidFill>
                  <a:latin typeface="Gill Sans MT" panose="020B0502020104020203" pitchFamily="34" charset="77"/>
                </a:rPr>
                <a:t>Enjeux stratégiques des partenaires</a:t>
              </a:r>
              <a:endParaRPr lang="en-US" b="1">
                <a:solidFill>
                  <a:srgbClr val="002060"/>
                </a:solidFill>
                <a:latin typeface="Gill Sans MT" panose="020B0502020104020203" pitchFamily="34" charset="77"/>
              </a:endParaRPr>
            </a:p>
            <a:p>
              <a:pPr algn="ctr"/>
              <a:endParaRPr lang="en-GB">
                <a:solidFill>
                  <a:srgbClr val="002060"/>
                </a:solidFill>
                <a:latin typeface="Gill Sans MT" panose="020B0502020104020203" pitchFamily="34" charset="77"/>
              </a:endParaRPr>
            </a:p>
          </p:txBody>
        </p:sp>
        <p:sp>
          <p:nvSpPr>
            <p:cNvPr id="34" name="TextBox 33">
              <a:extLst>
                <a:ext uri="{FF2B5EF4-FFF2-40B4-BE49-F238E27FC236}">
                  <a16:creationId xmlns:a16="http://schemas.microsoft.com/office/drawing/2014/main" id="{9AF22E19-16CD-A094-4165-390DC7877A47}"/>
                </a:ext>
              </a:extLst>
            </p:cNvPr>
            <p:cNvSpPr txBox="1"/>
            <p:nvPr/>
          </p:nvSpPr>
          <p:spPr>
            <a:xfrm>
              <a:off x="6199159" y="3586282"/>
              <a:ext cx="43402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a:solidFill>
                    <a:srgbClr val="002060"/>
                  </a:solidFill>
                  <a:latin typeface="Gill Sans MT" panose="020B0502020104020203" pitchFamily="34" charset="77"/>
                </a:rPr>
                <a:t>Négociation avec les parties prenantes </a:t>
              </a:r>
            </a:p>
          </p:txBody>
        </p:sp>
        <p:sp>
          <p:nvSpPr>
            <p:cNvPr id="35" name="TextBox 34">
              <a:extLst>
                <a:ext uri="{FF2B5EF4-FFF2-40B4-BE49-F238E27FC236}">
                  <a16:creationId xmlns:a16="http://schemas.microsoft.com/office/drawing/2014/main" id="{087EF057-34E8-68CE-3A40-FD108F8DDD36}"/>
                </a:ext>
              </a:extLst>
            </p:cNvPr>
            <p:cNvSpPr txBox="1"/>
            <p:nvPr/>
          </p:nvSpPr>
          <p:spPr>
            <a:xfrm>
              <a:off x="6272607" y="5106596"/>
              <a:ext cx="44759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a:solidFill>
                    <a:srgbClr val="002060"/>
                  </a:solidFill>
                  <a:latin typeface="Gill Sans MT" panose="020B0502020104020203" pitchFamily="34" charset="77"/>
                </a:rPr>
                <a:t>Prévisions de l’évolution du marché en termes de demande et de prix</a:t>
              </a:r>
              <a:endParaRPr lang="fr-FR">
                <a:latin typeface="Calibri" panose="020F0502020204030204"/>
                <a:cs typeface="Segoe UI"/>
              </a:endParaRPr>
            </a:p>
          </p:txBody>
        </p:sp>
        <p:sp>
          <p:nvSpPr>
            <p:cNvPr id="44" name="Forme libre 190">
              <a:extLst>
                <a:ext uri="{FF2B5EF4-FFF2-40B4-BE49-F238E27FC236}">
                  <a16:creationId xmlns:a16="http://schemas.microsoft.com/office/drawing/2014/main" id="{F4288FA0-760C-43AF-AE70-E76162E614D5}"/>
                </a:ext>
              </a:extLst>
            </p:cNvPr>
            <p:cNvSpPr/>
            <p:nvPr/>
          </p:nvSpPr>
          <p:spPr>
            <a:xfrm rot="1849634">
              <a:off x="5740315" y="4877915"/>
              <a:ext cx="602247" cy="655816"/>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ABC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a:solidFill>
                  <a:srgbClr val="002060"/>
                </a:solidFill>
                <a:latin typeface="Gill Sans MT" panose="020B0502020104020203" pitchFamily="34" charset="77"/>
              </a:endParaRPr>
            </a:p>
          </p:txBody>
        </p:sp>
        <p:sp>
          <p:nvSpPr>
            <p:cNvPr id="42" name="Forme libre 190">
              <a:extLst>
                <a:ext uri="{FF2B5EF4-FFF2-40B4-BE49-F238E27FC236}">
                  <a16:creationId xmlns:a16="http://schemas.microsoft.com/office/drawing/2014/main" id="{00E1B202-C7B5-7E12-07BD-E922539D9B0F}"/>
                </a:ext>
              </a:extLst>
            </p:cNvPr>
            <p:cNvSpPr/>
            <p:nvPr/>
          </p:nvSpPr>
          <p:spPr>
            <a:xfrm rot="1849634">
              <a:off x="5749313" y="4091301"/>
              <a:ext cx="602247" cy="655816"/>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a:solidFill>
                  <a:srgbClr val="002060"/>
                </a:solidFill>
                <a:latin typeface="Gill Sans MT" panose="020B0502020104020203" pitchFamily="34" charset="77"/>
              </a:endParaRPr>
            </a:p>
          </p:txBody>
        </p:sp>
        <p:sp>
          <p:nvSpPr>
            <p:cNvPr id="40" name="Forme libre 190">
              <a:extLst>
                <a:ext uri="{FF2B5EF4-FFF2-40B4-BE49-F238E27FC236}">
                  <a16:creationId xmlns:a16="http://schemas.microsoft.com/office/drawing/2014/main" id="{0E18B096-13D6-BFFF-771E-9E9AAC925371}"/>
                </a:ext>
              </a:extLst>
            </p:cNvPr>
            <p:cNvSpPr/>
            <p:nvPr/>
          </p:nvSpPr>
          <p:spPr>
            <a:xfrm rot="1849634">
              <a:off x="5749809" y="3240846"/>
              <a:ext cx="602247" cy="655816"/>
            </a:xfrm>
            <a:custGeom>
              <a:avLst/>
              <a:gdLst>
                <a:gd name="connsiteX0" fmla="*/ 0 w 805457"/>
                <a:gd name="connsiteY0" fmla="*/ 396293 h 859836"/>
                <a:gd name="connsiteX1" fmla="*/ 664070 w 805457"/>
                <a:gd name="connsiteY1" fmla="*/ 0 h 859836"/>
                <a:gd name="connsiteX2" fmla="*/ 805457 w 805457"/>
                <a:gd name="connsiteY2" fmla="*/ 144572 h 859836"/>
                <a:gd name="connsiteX3" fmla="*/ 452054 w 805457"/>
                <a:gd name="connsiteY3" fmla="*/ 859836 h 859836"/>
                <a:gd name="connsiteX4" fmla="*/ 276625 w 805457"/>
                <a:gd name="connsiteY4" fmla="*/ 859836 h 859836"/>
                <a:gd name="connsiteX5" fmla="*/ 0 w 805457"/>
                <a:gd name="connsiteY5" fmla="*/ 396293 h 8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457" h="859836">
                  <a:moveTo>
                    <a:pt x="0" y="396293"/>
                  </a:moveTo>
                  <a:lnTo>
                    <a:pt x="664070" y="0"/>
                  </a:lnTo>
                  <a:lnTo>
                    <a:pt x="805457" y="144572"/>
                  </a:lnTo>
                  <a:lnTo>
                    <a:pt x="452054" y="859836"/>
                  </a:lnTo>
                  <a:lnTo>
                    <a:pt x="276625" y="859836"/>
                  </a:lnTo>
                  <a:lnTo>
                    <a:pt x="0" y="396293"/>
                  </a:lnTo>
                  <a:close/>
                </a:path>
              </a:pathLst>
            </a:custGeom>
            <a:solidFill>
              <a:srgbClr val="C1E6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a:solidFill>
                  <a:srgbClr val="002060"/>
                </a:solidFill>
                <a:latin typeface="Gill Sans MT" panose="020B0502020104020203" pitchFamily="34" charset="77"/>
              </a:endParaRPr>
            </a:p>
          </p:txBody>
        </p:sp>
        <p:cxnSp>
          <p:nvCxnSpPr>
            <p:cNvPr id="39" name="Connecteur droit 51">
              <a:extLst>
                <a:ext uri="{FF2B5EF4-FFF2-40B4-BE49-F238E27FC236}">
                  <a16:creationId xmlns:a16="http://schemas.microsoft.com/office/drawing/2014/main" id="{C7F87CE6-E4CE-D6DA-0FD7-56D0D5508DAD}"/>
                </a:ext>
              </a:extLst>
            </p:cNvPr>
            <p:cNvCxnSpPr>
              <a:cxnSpLocks/>
            </p:cNvCxnSpPr>
            <p:nvPr/>
          </p:nvCxnSpPr>
          <p:spPr>
            <a:xfrm>
              <a:off x="5242045" y="1773016"/>
              <a:ext cx="310903" cy="0"/>
            </a:xfrm>
            <a:prstGeom prst="line">
              <a:avLst/>
            </a:prstGeom>
            <a:ln w="38100">
              <a:solidFill>
                <a:schemeClr val="accent5">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12" name="Espace réservé du numéro de diapositive 9">
            <a:extLst>
              <a:ext uri="{FF2B5EF4-FFF2-40B4-BE49-F238E27FC236}">
                <a16:creationId xmlns:a16="http://schemas.microsoft.com/office/drawing/2014/main" id="{5D108AD4-262B-7611-BEB6-8B734FECAC03}"/>
              </a:ext>
            </a:extLst>
          </p:cNvPr>
          <p:cNvSpPr txBox="1">
            <a:spLocks/>
          </p:cNvSpPr>
          <p:nvPr/>
        </p:nvSpPr>
        <p:spPr>
          <a:xfrm>
            <a:off x="8605078" y="6356350"/>
            <a:ext cx="2743200" cy="365125"/>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ts val="1000"/>
              </a:spcBef>
            </a:pPr>
            <a:r>
              <a:rPr lang="fr-FR" sz="1600">
                <a:solidFill>
                  <a:schemeClr val="bg1"/>
                </a:solidFill>
                <a:latin typeface="Gill Sans MT" panose="020B0502020104020203" pitchFamily="34" charset="0"/>
              </a:rPr>
              <a:t>9</a:t>
            </a:r>
          </a:p>
        </p:txBody>
      </p:sp>
    </p:spTree>
    <p:extLst>
      <p:ext uri="{BB962C8B-B14F-4D97-AF65-F5344CB8AC3E}">
        <p14:creationId xmlns:p14="http://schemas.microsoft.com/office/powerpoint/2010/main" val="178727263"/>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6046</Words>
  <Application>Microsoft Office PowerPoint</Application>
  <PresentationFormat>Grand écran</PresentationFormat>
  <Paragraphs>1235</Paragraphs>
  <Slides>61</Slides>
  <Notes>45</Notes>
  <HiddenSlides>0</HiddenSlides>
  <MMClips>1</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61</vt:i4>
      </vt:variant>
    </vt:vector>
  </HeadingPairs>
  <TitlesOfParts>
    <vt:vector size="75" baseType="lpstr">
      <vt:lpstr>Arial</vt:lpstr>
      <vt:lpstr>Calibri</vt:lpstr>
      <vt:lpstr>Calibri Light</vt:lpstr>
      <vt:lpstr>Cambria Math</vt:lpstr>
      <vt:lpstr>Expressway Rg</vt:lpstr>
      <vt:lpstr>Gill Sans MT</vt:lpstr>
      <vt:lpstr>Gilroy W05</vt:lpstr>
      <vt:lpstr>Segoe UI Light</vt:lpstr>
      <vt:lpstr>Söhne</vt:lpstr>
      <vt:lpstr>TalisHeavyW00-Heavy</vt:lpstr>
      <vt:lpstr>Times New Roman</vt:lpstr>
      <vt:lpstr>Verdana</vt:lpstr>
      <vt:lpstr>Wingdings</vt:lpstr>
      <vt:lpstr>Thème Office</vt:lpstr>
      <vt:lpstr>Elaboration et mise en place d’un S&amp;OP  au sein de LA NOUVELLE JV KOFERT( JFC III)</vt:lpstr>
      <vt:lpstr>OCP</vt:lpstr>
      <vt:lpstr>Site industriel « Jorf Lasfar »</vt:lpstr>
      <vt:lpstr>Contexte du projet </vt:lpstr>
      <vt:lpstr>KOFERT une nouvelle JV </vt:lpstr>
      <vt:lpstr>Cartographie des flux </vt:lpstr>
      <vt:lpstr>Production des engrais </vt:lpstr>
      <vt:lpstr>Un nouveau contexte</vt:lpstr>
      <vt:lpstr>Problématique</vt:lpstr>
      <vt:lpstr>Problématique</vt:lpstr>
      <vt:lpstr>Problématique</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Etude de cas – Juin 22 / Fév 23</vt:lpstr>
      <vt:lpstr>Etude de cas – Juin 22 / Fév 23</vt:lpstr>
      <vt:lpstr>Etude de cas – Juin 22 / Fév 23</vt:lpstr>
      <vt:lpstr>Etude de cas – Juin 22 / Fév 23</vt:lpstr>
      <vt:lpstr>Etude de cas – Juin 22 / Fév 23</vt:lpstr>
      <vt:lpstr>Etude de cas – Juin 22 / Fév 23</vt:lpstr>
      <vt:lpstr>Etude de cas – Juin 22 / Fév 23</vt:lpstr>
      <vt:lpstr>Etude de cas – Juin 22 / Fév 23</vt:lpstr>
      <vt:lpstr>Interface utilisateur</vt:lpstr>
      <vt:lpstr>Conclusion</vt:lpstr>
      <vt:lpstr>Perspectives et améliorations</vt:lpstr>
      <vt:lpstr>Elaboration et mise en place d’un S&amp;OP  au sein de LA NOUVELLE JV KOFERT( JFC III)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 d’alimentation du marché continental africain par des produits marocains</dc:title>
  <dc:creator>Mohamed.ADMOU@emines.um6p.ma</dc:creator>
  <cp:lastModifiedBy>Abdelmoula ELBOUHALI</cp:lastModifiedBy>
  <cp:revision>3</cp:revision>
  <dcterms:created xsi:type="dcterms:W3CDTF">2021-02-03T23:25:19Z</dcterms:created>
  <dcterms:modified xsi:type="dcterms:W3CDTF">2023-10-02T16:51:13Z</dcterms:modified>
</cp:coreProperties>
</file>